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2" r:id="rId3"/>
    <p:sldId id="274" r:id="rId4"/>
    <p:sldId id="273" r:id="rId5"/>
    <p:sldId id="266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34">
          <p15:clr>
            <a:srgbClr val="A4A3A4"/>
          </p15:clr>
        </p15:guide>
        <p15:guide id="3" pos="7446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pos="2638">
          <p15:clr>
            <a:srgbClr val="A4A3A4"/>
          </p15:clr>
        </p15:guide>
        <p15:guide id="9" pos="5042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277" autoAdjust="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>
        <p:guide orient="horz" pos="1888"/>
        <p:guide pos="234"/>
        <p:guide pos="7446"/>
        <p:guide orient="horz" pos="1049"/>
        <p:guide orient="horz" pos="1162"/>
        <p:guide orient="horz" pos="1344"/>
        <p:guide orient="horz" pos="3884"/>
        <p:guide pos="2638"/>
        <p:guide pos="5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95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0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10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51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5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87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37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54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35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9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33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x">
  <p:cSld name="TITLE_AND_BODY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>
  <p:cSld name="캡션 있는 그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제목 슬라이드">
  <p:cSld name="9_제목 슬라이드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>
  <p:cSld name="콘텐츠 2개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0" y="0"/>
            <a:ext cx="12192000" cy="126347"/>
          </a:xfrm>
          <a:prstGeom prst="rect">
            <a:avLst/>
          </a:prstGeom>
          <a:solidFill>
            <a:srgbClr val="00C89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1713926" y="6415227"/>
            <a:ext cx="2189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>
  <p:cSld name="캡션 있는 콘텐츠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5" y="2057400"/>
            <a:ext cx="39322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 sz="44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idx="4294967295"/>
          </p:nvPr>
        </p:nvSpPr>
        <p:spPr>
          <a:xfrm>
            <a:off x="1788530" y="1387483"/>
            <a:ext cx="8614940" cy="92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/>
            <a:r>
              <a:rPr lang="en-US" altLang="ko-KR" sz="5400" b="1" spc="-75" dirty="0">
                <a:solidFill>
                  <a:srgbClr val="FF6B6B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</a:t>
            </a:r>
            <a: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Decoder</a:t>
            </a:r>
            <a:b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보이지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않는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흐름을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해석하라</a:t>
            </a:r>
            <a:br>
              <a:rPr lang="en-US" altLang="ko-KR" sz="5400" dirty="0"/>
            </a:br>
            <a:b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</a:br>
            <a: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endParaRPr lang="en-US" altLang="ko-KR" sz="5400" dirty="0"/>
          </a:p>
        </p:txBody>
      </p:sp>
      <p:cxnSp>
        <p:nvCxnSpPr>
          <p:cNvPr id="53" name="Google Shape;53;p13"/>
          <p:cNvCxnSpPr>
            <a:cxnSpLocks/>
          </p:cNvCxnSpPr>
          <p:nvPr/>
        </p:nvCxnSpPr>
        <p:spPr>
          <a:xfrm>
            <a:off x="1292296" y="2914698"/>
            <a:ext cx="9842961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2CCBD28-5583-4B2D-8A14-5B22FD5709C7}"/>
              </a:ext>
            </a:extLst>
          </p:cNvPr>
          <p:cNvSpPr txBox="1"/>
          <p:nvPr/>
        </p:nvSpPr>
        <p:spPr>
          <a:xfrm>
            <a:off x="307914" y="112903"/>
            <a:ext cx="7638882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중</a:t>
            </a:r>
            <a:r>
              <a:rPr lang="en-US" altLang="ko-KR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1/</a:t>
            </a: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과학</a:t>
            </a:r>
            <a:r>
              <a:rPr lang="en-US" altLang="ko-KR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/03.</a:t>
            </a: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다양한 방식으로 이동하는 열</a:t>
            </a:r>
            <a:r>
              <a:rPr lang="en-US" altLang="ko-KR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/2</a:t>
            </a: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차시</a:t>
            </a:r>
            <a:endParaRPr lang="en-US" sz="2500" dirty="0">
              <a:latin typeface="Pretendard" panose="02000503000000020004" pitchFamily="2" charset="-127"/>
              <a:ea typeface="Pretendard" panose="02000503000000020004"/>
              <a:cs typeface="Pretendard" panose="02000503000000020004" pitchFamily="2" charset="-127"/>
            </a:endParaRPr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20E0F6D8-92EF-4EB9-8E78-07A35BD1A450}"/>
              </a:ext>
            </a:extLst>
          </p:cNvPr>
          <p:cNvSpPr txBox="1"/>
          <p:nvPr/>
        </p:nvSpPr>
        <p:spPr>
          <a:xfrm>
            <a:off x="1596415" y="2470381"/>
            <a:ext cx="8892291" cy="1848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AI 기반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융합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프로젝트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</a:t>
            </a:r>
            <a:endParaRPr lang="en-US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예술 작품 속 열의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이동을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과학적으로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해석하는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탐구 활동 </a:t>
            </a:r>
            <a:endParaRPr lang="en-US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FA1884E-F07C-43FF-BF8E-B45D133348FE}"/>
              </a:ext>
            </a:extLst>
          </p:cNvPr>
          <p:cNvSpPr/>
          <p:nvPr/>
        </p:nvSpPr>
        <p:spPr>
          <a:xfrm>
            <a:off x="2852401" y="4150587"/>
            <a:ext cx="63803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r>
              <a:rPr lang="ko-KR" altLang="ko-KR" sz="25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[2차시</a:t>
            </a:r>
            <a:r>
              <a:rPr lang="ko-KR" altLang="ko-KR" sz="2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]‘과학 </a:t>
            </a:r>
            <a:r>
              <a:rPr lang="ko-KR" altLang="ko-KR" sz="25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</a:t>
            </a:r>
            <a:r>
              <a:rPr lang="ko-KR" altLang="ko-KR" sz="2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ko-KR" sz="25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Code</a:t>
            </a:r>
            <a:r>
              <a:rPr lang="ko-KR" altLang="ko-KR" sz="2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ko-KR" sz="25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분석가’와</a:t>
            </a:r>
            <a:r>
              <a:rPr lang="ko-KR" altLang="ko-KR" sz="2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함께하는 「 이미지 속 열의 이동 설계」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006BC93B-388F-4C19-A7ED-28CB741B4475}"/>
              </a:ext>
            </a:extLst>
          </p:cNvPr>
          <p:cNvSpPr txBox="1"/>
          <p:nvPr/>
        </p:nvSpPr>
        <p:spPr>
          <a:xfrm>
            <a:off x="520238" y="433515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분석활동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(10분)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479CD924-5719-4818-8FB0-3EAC1596268C}"/>
              </a:ext>
            </a:extLst>
          </p:cNvPr>
          <p:cNvSpPr txBox="1"/>
          <p:nvPr/>
        </p:nvSpPr>
        <p:spPr>
          <a:xfrm>
            <a:off x="520238" y="5487430"/>
            <a:ext cx="281360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수행활동 안내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Shape 4">
            <a:extLst>
              <a:ext uri="{FF2B5EF4-FFF2-40B4-BE49-F238E27FC236}">
                <a16:creationId xmlns:a16="http://schemas.microsoft.com/office/drawing/2014/main" id="{67B8C491-A30B-44CD-BAFE-3B9C03D8D0FD}"/>
              </a:ext>
            </a:extLst>
          </p:cNvPr>
          <p:cNvSpPr/>
          <p:nvPr/>
        </p:nvSpPr>
        <p:spPr>
          <a:xfrm>
            <a:off x="547132" y="1235046"/>
            <a:ext cx="8567371" cy="3966218"/>
          </a:xfrm>
          <a:prstGeom prst="roundRect">
            <a:avLst>
              <a:gd name="adj" fmla="val 1709"/>
            </a:avLst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ADE0FA06-75C2-4510-8AAC-C1626722CCDF}"/>
              </a:ext>
            </a:extLst>
          </p:cNvPr>
          <p:cNvSpPr/>
          <p:nvPr/>
        </p:nvSpPr>
        <p:spPr>
          <a:xfrm>
            <a:off x="703455" y="1493457"/>
            <a:ext cx="418426" cy="299015"/>
          </a:xfrm>
          <a:prstGeom prst="roundRect">
            <a:avLst>
              <a:gd name="adj" fmla="val 15015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3" descr="gen-dedup-aa2cc2884c782a30f7eba1e27559bf20.png">
            <a:extLst>
              <a:ext uri="{FF2B5EF4-FFF2-40B4-BE49-F238E27FC236}">
                <a16:creationId xmlns:a16="http://schemas.microsoft.com/office/drawing/2014/main" id="{D0F3B866-DA1E-480F-B4D4-C8DC059DBE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143" r="-7143"/>
          <a:stretch/>
        </p:blipFill>
        <p:spPr>
          <a:xfrm>
            <a:off x="789409" y="1579411"/>
            <a:ext cx="191825" cy="131099"/>
          </a:xfrm>
          <a:prstGeom prst="rect">
            <a:avLst/>
          </a:prstGeom>
        </p:spPr>
      </p:pic>
      <p:sp>
        <p:nvSpPr>
          <p:cNvPr id="26" name="Text 6">
            <a:extLst>
              <a:ext uri="{FF2B5EF4-FFF2-40B4-BE49-F238E27FC236}">
                <a16:creationId xmlns:a16="http://schemas.microsoft.com/office/drawing/2014/main" id="{998A87EB-BCDA-42ED-8CF0-E4CDC97779D9}"/>
              </a:ext>
            </a:extLst>
          </p:cNvPr>
          <p:cNvSpPr txBox="1"/>
          <p:nvPr/>
        </p:nvSpPr>
        <p:spPr>
          <a:xfrm>
            <a:off x="1123165" y="1508088"/>
            <a:ext cx="2736735" cy="2720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 요소 분석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2DD1BA31-F0B0-4CDF-99A3-E29993A5683B}"/>
              </a:ext>
            </a:extLst>
          </p:cNvPr>
          <p:cNvSpPr txBox="1"/>
          <p:nvPr/>
        </p:nvSpPr>
        <p:spPr>
          <a:xfrm>
            <a:off x="703456" y="1950657"/>
            <a:ext cx="8259210" cy="673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속에서 열이 실제로 어디에서 시작되고 어떤 방향으로 이동할 수 있는지를 분석합니다. 빛이 전달되는 경로, 공기나 액체가 이동하는 흐름, 물체가 서로 접촉하는 부분을 중심으로 열의 이동이 가능한 장면을 찾습니다.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Shape 8">
            <a:extLst>
              <a:ext uri="{FF2B5EF4-FFF2-40B4-BE49-F238E27FC236}">
                <a16:creationId xmlns:a16="http://schemas.microsoft.com/office/drawing/2014/main" id="{4F422534-E031-45CD-A7AE-ADE9A304C8DA}"/>
              </a:ext>
            </a:extLst>
          </p:cNvPr>
          <p:cNvSpPr/>
          <p:nvPr/>
        </p:nvSpPr>
        <p:spPr>
          <a:xfrm>
            <a:off x="703455" y="2884261"/>
            <a:ext cx="4030967" cy="1084716"/>
          </a:xfrm>
          <a:prstGeom prst="roundRect">
            <a:avLst>
              <a:gd name="adj" fmla="val 11418"/>
            </a:avLst>
          </a:prstGeom>
          <a:solidFill>
            <a:srgbClr val="FFFFFF">
              <a:alpha val="8000"/>
            </a:srgbClr>
          </a:solidFill>
          <a:ln/>
        </p:spPr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0EC28A4F-DE31-4607-93CA-747DE22E429C}"/>
              </a:ext>
            </a:extLst>
          </p:cNvPr>
          <p:cNvSpPr txBox="1"/>
          <p:nvPr/>
        </p:nvSpPr>
        <p:spPr>
          <a:xfrm>
            <a:off x="1103962" y="3036965"/>
            <a:ext cx="3273276" cy="196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복사 (Radiation)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0" name="Image 4" descr="gen-dedup-ed9a83b0ae3968fd63c4064cc43dcc8c.png">
            <a:extLst>
              <a:ext uri="{FF2B5EF4-FFF2-40B4-BE49-F238E27FC236}">
                <a16:creationId xmlns:a16="http://schemas.microsoft.com/office/drawing/2014/main" id="{BAB60D70-B812-42D7-82F6-203D1E8F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4565" y="3069883"/>
            <a:ext cx="191825" cy="131099"/>
          </a:xfrm>
          <a:prstGeom prst="rect">
            <a:avLst/>
          </a:prstGeom>
        </p:spPr>
      </p:pic>
      <p:sp>
        <p:nvSpPr>
          <p:cNvPr id="31" name="Shape 12">
            <a:extLst>
              <a:ext uri="{FF2B5EF4-FFF2-40B4-BE49-F238E27FC236}">
                <a16:creationId xmlns:a16="http://schemas.microsoft.com/office/drawing/2014/main" id="{9E56EA63-771A-45AB-8BDB-2C60E3971E9E}"/>
              </a:ext>
            </a:extLst>
          </p:cNvPr>
          <p:cNvSpPr/>
          <p:nvPr/>
        </p:nvSpPr>
        <p:spPr>
          <a:xfrm>
            <a:off x="4931699" y="2884261"/>
            <a:ext cx="4030967" cy="1084716"/>
          </a:xfrm>
          <a:prstGeom prst="roundRect">
            <a:avLst>
              <a:gd name="adj" fmla="val 11418"/>
            </a:avLst>
          </a:prstGeom>
          <a:solidFill>
            <a:srgbClr val="FFFFFF">
              <a:alpha val="8000"/>
            </a:srgbClr>
          </a:solidFill>
          <a:ln/>
        </p:spPr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4476776C-5A2C-4F2B-8387-5A1EBC753EB8}"/>
              </a:ext>
            </a:extLst>
          </p:cNvPr>
          <p:cNvSpPr txBox="1"/>
          <p:nvPr/>
        </p:nvSpPr>
        <p:spPr>
          <a:xfrm>
            <a:off x="5346850" y="3027399"/>
            <a:ext cx="3273276" cy="196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대류 (Convection)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3" name="Image 7" descr="gen-dedup-b37c31981f8a855c9f69fe35163c89b6.png">
            <a:extLst>
              <a:ext uri="{FF2B5EF4-FFF2-40B4-BE49-F238E27FC236}">
                <a16:creationId xmlns:a16="http://schemas.microsoft.com/office/drawing/2014/main" id="{5C1EA81C-0863-4E40-A9D2-30A17E9C25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89317" y="3069883"/>
            <a:ext cx="191825" cy="131099"/>
          </a:xfrm>
          <a:prstGeom prst="rect">
            <a:avLst/>
          </a:prstGeom>
        </p:spPr>
      </p:pic>
      <p:sp>
        <p:nvSpPr>
          <p:cNvPr id="34" name="Text 15">
            <a:extLst>
              <a:ext uri="{FF2B5EF4-FFF2-40B4-BE49-F238E27FC236}">
                <a16:creationId xmlns:a16="http://schemas.microsoft.com/office/drawing/2014/main" id="{9CE505E4-1FCE-45E7-A3FD-884BD7F80A1D}"/>
              </a:ext>
            </a:extLst>
          </p:cNvPr>
          <p:cNvSpPr txBox="1"/>
          <p:nvPr/>
        </p:nvSpPr>
        <p:spPr>
          <a:xfrm>
            <a:off x="5137451" y="3303547"/>
            <a:ext cx="3561023" cy="187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연기·안개·공기 흐름으로 열이 이동하는 부분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5" name="Shape 16">
            <a:extLst>
              <a:ext uri="{FF2B5EF4-FFF2-40B4-BE49-F238E27FC236}">
                <a16:creationId xmlns:a16="http://schemas.microsoft.com/office/drawing/2014/main" id="{8AC7C504-5A9B-48F0-97E1-553713F8AE60}"/>
              </a:ext>
            </a:extLst>
          </p:cNvPr>
          <p:cNvSpPr/>
          <p:nvPr/>
        </p:nvSpPr>
        <p:spPr>
          <a:xfrm>
            <a:off x="703455" y="4132416"/>
            <a:ext cx="4030967" cy="906923"/>
          </a:xfrm>
          <a:prstGeom prst="roundRect">
            <a:avLst>
              <a:gd name="adj" fmla="val 16332"/>
            </a:avLst>
          </a:prstGeom>
          <a:solidFill>
            <a:srgbClr val="FFFFFF">
              <a:alpha val="8000"/>
            </a:srgbClr>
          </a:solidFill>
          <a:ln/>
        </p:spPr>
      </p:sp>
      <p:sp>
        <p:nvSpPr>
          <p:cNvPr id="36" name="Text 18">
            <a:extLst>
              <a:ext uri="{FF2B5EF4-FFF2-40B4-BE49-F238E27FC236}">
                <a16:creationId xmlns:a16="http://schemas.microsoft.com/office/drawing/2014/main" id="{06FF0B2A-7A44-4C18-81DE-4016B428FEBB}"/>
              </a:ext>
            </a:extLst>
          </p:cNvPr>
          <p:cNvSpPr txBox="1"/>
          <p:nvPr/>
        </p:nvSpPr>
        <p:spPr>
          <a:xfrm>
            <a:off x="1103962" y="4284206"/>
            <a:ext cx="3273276" cy="196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전도 (Conduction)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7" name="Image 10" descr="gen-dedup-b160cb7967838ece54cfd3f42df56f8e.png">
            <a:extLst>
              <a:ext uri="{FF2B5EF4-FFF2-40B4-BE49-F238E27FC236}">
                <a16:creationId xmlns:a16="http://schemas.microsoft.com/office/drawing/2014/main" id="{FB39B196-1194-4968-9367-BBC898587A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7143" r="-7143"/>
          <a:stretch/>
        </p:blipFill>
        <p:spPr>
          <a:xfrm>
            <a:off x="894565" y="4318039"/>
            <a:ext cx="191825" cy="131099"/>
          </a:xfrm>
          <a:prstGeom prst="rect">
            <a:avLst/>
          </a:prstGeom>
        </p:spPr>
      </p:pic>
      <p:sp>
        <p:nvSpPr>
          <p:cNvPr id="38" name="Text 19">
            <a:extLst>
              <a:ext uri="{FF2B5EF4-FFF2-40B4-BE49-F238E27FC236}">
                <a16:creationId xmlns:a16="http://schemas.microsoft.com/office/drawing/2014/main" id="{FD23232A-6C05-4D9F-ABBD-0D80063A081A}"/>
              </a:ext>
            </a:extLst>
          </p:cNvPr>
          <p:cNvSpPr txBox="1"/>
          <p:nvPr/>
        </p:nvSpPr>
        <p:spPr>
          <a:xfrm>
            <a:off x="894564" y="4560355"/>
            <a:ext cx="3561023" cy="187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금속 구조물이나 서로 맞닿은 물체의 열 전달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9" name="Shape 20">
            <a:extLst>
              <a:ext uri="{FF2B5EF4-FFF2-40B4-BE49-F238E27FC236}">
                <a16:creationId xmlns:a16="http://schemas.microsoft.com/office/drawing/2014/main" id="{247C24DE-AAD0-4204-A49B-F680E09C6BEB}"/>
              </a:ext>
            </a:extLst>
          </p:cNvPr>
          <p:cNvSpPr/>
          <p:nvPr/>
        </p:nvSpPr>
        <p:spPr>
          <a:xfrm>
            <a:off x="4931699" y="4132416"/>
            <a:ext cx="4030967" cy="906923"/>
          </a:xfrm>
          <a:prstGeom prst="roundRect">
            <a:avLst>
              <a:gd name="adj" fmla="val 16332"/>
            </a:avLst>
          </a:prstGeom>
          <a:solidFill>
            <a:srgbClr val="FFFFFF">
              <a:alpha val="8000"/>
            </a:srgbClr>
          </a:solidFill>
          <a:ln/>
        </p:spPr>
      </p:sp>
      <p:sp>
        <p:nvSpPr>
          <p:cNvPr id="40" name="Text 22">
            <a:extLst>
              <a:ext uri="{FF2B5EF4-FFF2-40B4-BE49-F238E27FC236}">
                <a16:creationId xmlns:a16="http://schemas.microsoft.com/office/drawing/2014/main" id="{7BD02CBC-078B-42A2-9258-13CD7715211A}"/>
              </a:ext>
            </a:extLst>
          </p:cNvPr>
          <p:cNvSpPr txBox="1"/>
          <p:nvPr/>
        </p:nvSpPr>
        <p:spPr>
          <a:xfrm>
            <a:off x="5331292" y="4284206"/>
            <a:ext cx="3273276" cy="196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분석 완료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1" name="Text 23">
            <a:extLst>
              <a:ext uri="{FF2B5EF4-FFF2-40B4-BE49-F238E27FC236}">
                <a16:creationId xmlns:a16="http://schemas.microsoft.com/office/drawing/2014/main" id="{A9E95CC2-B5F8-4E1B-995D-F420F4F8563D}"/>
              </a:ext>
            </a:extLst>
          </p:cNvPr>
          <p:cNvSpPr txBox="1"/>
          <p:nvPr/>
        </p:nvSpPr>
        <p:spPr>
          <a:xfrm>
            <a:off x="5121893" y="4560355"/>
            <a:ext cx="3561023" cy="187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각 요소별 과학적 근거 제시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2" name="Image 13" descr="gen-dedup-eb818356b5391586e3e5703c34403a3a.png">
            <a:extLst>
              <a:ext uri="{FF2B5EF4-FFF2-40B4-BE49-F238E27FC236}">
                <a16:creationId xmlns:a16="http://schemas.microsoft.com/office/drawing/2014/main" id="{0BA17513-F57B-48EE-A49C-488A31E799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146303" y="4315636"/>
            <a:ext cx="195341" cy="133502"/>
          </a:xfrm>
          <a:prstGeom prst="rect">
            <a:avLst/>
          </a:prstGeom>
        </p:spPr>
      </p:pic>
      <p:sp>
        <p:nvSpPr>
          <p:cNvPr id="44" name="Text 11">
            <a:extLst>
              <a:ext uri="{FF2B5EF4-FFF2-40B4-BE49-F238E27FC236}">
                <a16:creationId xmlns:a16="http://schemas.microsoft.com/office/drawing/2014/main" id="{876A3A50-9055-4C8F-9D47-B8656DF9C3D2}"/>
              </a:ext>
            </a:extLst>
          </p:cNvPr>
          <p:cNvSpPr txBox="1"/>
          <p:nvPr/>
        </p:nvSpPr>
        <p:spPr>
          <a:xfrm>
            <a:off x="899141" y="3310787"/>
            <a:ext cx="3791768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태양이나 조명과 같은 광원에서 열이 전달되는 경로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12DC1B42-71F1-465B-AF50-D1C10E0B4079}"/>
              </a:ext>
            </a:extLst>
          </p:cNvPr>
          <p:cNvSpPr txBox="1"/>
          <p:nvPr/>
        </p:nvSpPr>
        <p:spPr>
          <a:xfrm>
            <a:off x="319399" y="5421239"/>
            <a:ext cx="11643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 26">
            <a:extLst>
              <a:ext uri="{FF2B5EF4-FFF2-40B4-BE49-F238E27FC236}">
                <a16:creationId xmlns:a16="http://schemas.microsoft.com/office/drawing/2014/main" id="{05554AAD-563E-49FA-A7CD-99961E35C0AA}"/>
              </a:ext>
            </a:extLst>
          </p:cNvPr>
          <p:cNvSpPr txBox="1"/>
          <p:nvPr/>
        </p:nvSpPr>
        <p:spPr>
          <a:xfrm>
            <a:off x="2223222" y="5555096"/>
            <a:ext cx="1511503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AI 분석과 비교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8" name="Text 27">
            <a:extLst>
              <a:ext uri="{FF2B5EF4-FFF2-40B4-BE49-F238E27FC236}">
                <a16:creationId xmlns:a16="http://schemas.microsoft.com/office/drawing/2014/main" id="{FCC2BA89-F8F1-43DE-871B-5CCA4BC4CD28}"/>
              </a:ext>
            </a:extLst>
          </p:cNvPr>
          <p:cNvSpPr txBox="1"/>
          <p:nvPr/>
        </p:nvSpPr>
        <p:spPr>
          <a:xfrm>
            <a:off x="2223222" y="5967285"/>
            <a:ext cx="74377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 AI가 분석한 결과와 자신의 분석 내용을 비교하며 어떤 열의 이동 방식이 가장 우세하게 나타나는지 </a:t>
            </a:r>
            <a:r>
              <a:rPr lang="en-US" sz="18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토의합니다</a:t>
            </a:r>
            <a:r>
              <a:rPr lang="en-US" sz="18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0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A5E016A8-D840-42C8-81D0-CBD122025B1F}"/>
              </a:ext>
            </a:extLst>
          </p:cNvPr>
          <p:cNvSpPr txBox="1"/>
          <p:nvPr/>
        </p:nvSpPr>
        <p:spPr>
          <a:xfrm>
            <a:off x="547132" y="469374"/>
            <a:ext cx="10668305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설계활동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(10분)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3DFE4285-298F-47C2-93C8-6F83829EE84A}"/>
              </a:ext>
            </a:extLst>
          </p:cNvPr>
          <p:cNvSpPr/>
          <p:nvPr/>
        </p:nvSpPr>
        <p:spPr>
          <a:xfrm>
            <a:off x="571500" y="1438352"/>
            <a:ext cx="5701481" cy="5071659"/>
          </a:xfrm>
          <a:prstGeom prst="roundRect">
            <a:avLst>
              <a:gd name="adj" fmla="val 874"/>
            </a:avLst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C90BDDD4-524D-4239-976F-180A01290D20}"/>
              </a:ext>
            </a:extLst>
          </p:cNvPr>
          <p:cNvSpPr txBox="1"/>
          <p:nvPr/>
        </p:nvSpPr>
        <p:spPr>
          <a:xfrm>
            <a:off x="1266444" y="1709929"/>
            <a:ext cx="2047342" cy="2487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비율 설정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4C39C0A1-1B5F-492E-A272-3500F09D088C}"/>
              </a:ext>
            </a:extLst>
          </p:cNvPr>
          <p:cNvSpPr txBox="1"/>
          <p:nvPr/>
        </p:nvSpPr>
        <p:spPr>
          <a:xfrm>
            <a:off x="809244" y="2190902"/>
            <a:ext cx="5168769" cy="2481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 열의 이동 비율을 복사·대류·전도로 구분하여 Heat Code로 구조화합니다.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02760499-1688-425A-8C4C-83017C338D15}"/>
              </a:ext>
            </a:extLst>
          </p:cNvPr>
          <p:cNvSpPr/>
          <p:nvPr/>
        </p:nvSpPr>
        <p:spPr>
          <a:xfrm>
            <a:off x="809244" y="2609699"/>
            <a:ext cx="1655354" cy="453222"/>
          </a:xfrm>
          <a:prstGeom prst="roundRect">
            <a:avLst>
              <a:gd name="adj" fmla="val 5469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7090DC4A-3E20-420E-B6AF-073AE8A05E7F}"/>
              </a:ext>
            </a:extLst>
          </p:cNvPr>
          <p:cNvSpPr/>
          <p:nvPr/>
        </p:nvSpPr>
        <p:spPr>
          <a:xfrm>
            <a:off x="952805" y="2805379"/>
            <a:ext cx="110357" cy="102632"/>
          </a:xfrm>
          <a:prstGeom prst="ellipse">
            <a:avLst/>
          </a:prstGeom>
          <a:solidFill>
            <a:srgbClr val="FF6B6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C9B08E7D-13AC-4931-99D8-D6953B7D2947}"/>
              </a:ext>
            </a:extLst>
          </p:cNvPr>
          <p:cNvSpPr txBox="1"/>
          <p:nvPr/>
        </p:nvSpPr>
        <p:spPr>
          <a:xfrm>
            <a:off x="1143000" y="2766975"/>
            <a:ext cx="432587" cy="167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CB9E0F16-7C6E-401B-8A2B-0F580EB268B0}"/>
              </a:ext>
            </a:extLst>
          </p:cNvPr>
          <p:cNvSpPr/>
          <p:nvPr/>
        </p:nvSpPr>
        <p:spPr>
          <a:xfrm>
            <a:off x="1630833" y="2723998"/>
            <a:ext cx="414060" cy="247959"/>
          </a:xfrm>
          <a:prstGeom prst="roundRect">
            <a:avLst>
              <a:gd name="adj" fmla="val 91345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E76BF54F-DE0A-42B8-B820-1CBC53804476}"/>
              </a:ext>
            </a:extLst>
          </p:cNvPr>
          <p:cNvSpPr txBox="1"/>
          <p:nvPr/>
        </p:nvSpPr>
        <p:spPr>
          <a:xfrm>
            <a:off x="2116673" y="2752379"/>
            <a:ext cx="110357" cy="16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%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id="{2FD43660-0D3B-471D-9DA9-6EDB8C7B0877}"/>
              </a:ext>
            </a:extLst>
          </p:cNvPr>
          <p:cNvSpPr/>
          <p:nvPr/>
        </p:nvSpPr>
        <p:spPr>
          <a:xfrm>
            <a:off x="2663647" y="2609699"/>
            <a:ext cx="1655354" cy="453222"/>
          </a:xfrm>
          <a:prstGeom prst="roundRect">
            <a:avLst>
              <a:gd name="adj" fmla="val 5469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E0A2CF7C-D355-4048-8E2E-2DBF0F86DB63}"/>
              </a:ext>
            </a:extLst>
          </p:cNvPr>
          <p:cNvSpPr/>
          <p:nvPr/>
        </p:nvSpPr>
        <p:spPr>
          <a:xfrm>
            <a:off x="2807208" y="2805379"/>
            <a:ext cx="110357" cy="102632"/>
          </a:xfrm>
          <a:prstGeom prst="ellipse">
            <a:avLst/>
          </a:prstGeom>
          <a:solidFill>
            <a:srgbClr val="4ECDC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Shape 16">
            <a:extLst>
              <a:ext uri="{FF2B5EF4-FFF2-40B4-BE49-F238E27FC236}">
                <a16:creationId xmlns:a16="http://schemas.microsoft.com/office/drawing/2014/main" id="{2037B8FF-EE81-45A6-BA7E-9313E19E6147}"/>
              </a:ext>
            </a:extLst>
          </p:cNvPr>
          <p:cNvSpPr/>
          <p:nvPr/>
        </p:nvSpPr>
        <p:spPr>
          <a:xfrm>
            <a:off x="3524968" y="2733632"/>
            <a:ext cx="414060" cy="247959"/>
          </a:xfrm>
          <a:prstGeom prst="roundRect">
            <a:avLst>
              <a:gd name="adj" fmla="val 91345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34" name="Text 17">
            <a:extLst>
              <a:ext uri="{FF2B5EF4-FFF2-40B4-BE49-F238E27FC236}">
                <a16:creationId xmlns:a16="http://schemas.microsoft.com/office/drawing/2014/main" id="{BB6B0B4E-741C-4F12-BF86-412E9B900705}"/>
              </a:ext>
            </a:extLst>
          </p:cNvPr>
          <p:cNvSpPr txBox="1"/>
          <p:nvPr/>
        </p:nvSpPr>
        <p:spPr>
          <a:xfrm>
            <a:off x="4006625" y="2766974"/>
            <a:ext cx="110357" cy="16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%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5" name="Shape 18">
            <a:extLst>
              <a:ext uri="{FF2B5EF4-FFF2-40B4-BE49-F238E27FC236}">
                <a16:creationId xmlns:a16="http://schemas.microsoft.com/office/drawing/2014/main" id="{06A6C08A-170C-4571-9862-CAA886AB8F77}"/>
              </a:ext>
            </a:extLst>
          </p:cNvPr>
          <p:cNvSpPr/>
          <p:nvPr/>
        </p:nvSpPr>
        <p:spPr>
          <a:xfrm>
            <a:off x="4518965" y="2609699"/>
            <a:ext cx="1655354" cy="453222"/>
          </a:xfrm>
          <a:prstGeom prst="roundRect">
            <a:avLst>
              <a:gd name="adj" fmla="val 5469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Shape 19">
            <a:extLst>
              <a:ext uri="{FF2B5EF4-FFF2-40B4-BE49-F238E27FC236}">
                <a16:creationId xmlns:a16="http://schemas.microsoft.com/office/drawing/2014/main" id="{FD439E28-16DC-4370-8A28-FE690D67ADD2}"/>
              </a:ext>
            </a:extLst>
          </p:cNvPr>
          <p:cNvSpPr/>
          <p:nvPr/>
        </p:nvSpPr>
        <p:spPr>
          <a:xfrm>
            <a:off x="4661611" y="2805379"/>
            <a:ext cx="110357" cy="102632"/>
          </a:xfrm>
          <a:prstGeom prst="ellipse">
            <a:avLst/>
          </a:prstGeom>
          <a:solidFill>
            <a:srgbClr val="FFD93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Text 20">
            <a:extLst>
              <a:ext uri="{FF2B5EF4-FFF2-40B4-BE49-F238E27FC236}">
                <a16:creationId xmlns:a16="http://schemas.microsoft.com/office/drawing/2014/main" id="{87C6C4BD-7B48-4288-9A6C-5AB6DB662764}"/>
              </a:ext>
            </a:extLst>
          </p:cNvPr>
          <p:cNvSpPr txBox="1"/>
          <p:nvPr/>
        </p:nvSpPr>
        <p:spPr>
          <a:xfrm>
            <a:off x="4851806" y="2766974"/>
            <a:ext cx="414060" cy="16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8" name="Shape 21">
            <a:extLst>
              <a:ext uri="{FF2B5EF4-FFF2-40B4-BE49-F238E27FC236}">
                <a16:creationId xmlns:a16="http://schemas.microsoft.com/office/drawing/2014/main" id="{1ADED7A0-BA8B-4BAD-AD12-D546E3380120}"/>
              </a:ext>
            </a:extLst>
          </p:cNvPr>
          <p:cNvSpPr/>
          <p:nvPr/>
        </p:nvSpPr>
        <p:spPr>
          <a:xfrm>
            <a:off x="5381218" y="2723998"/>
            <a:ext cx="414060" cy="247959"/>
          </a:xfrm>
          <a:prstGeom prst="roundRect">
            <a:avLst>
              <a:gd name="adj" fmla="val 91345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39" name="Text 22">
            <a:extLst>
              <a:ext uri="{FF2B5EF4-FFF2-40B4-BE49-F238E27FC236}">
                <a16:creationId xmlns:a16="http://schemas.microsoft.com/office/drawing/2014/main" id="{BDFE3D2B-F564-4CD9-B39D-2A74A8E7CBFF}"/>
              </a:ext>
            </a:extLst>
          </p:cNvPr>
          <p:cNvSpPr txBox="1"/>
          <p:nvPr/>
        </p:nvSpPr>
        <p:spPr>
          <a:xfrm>
            <a:off x="5826105" y="2752378"/>
            <a:ext cx="110357" cy="16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%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0" name="Image 13" descr="gen-dedup-a215842f3f6bc32b4d6fcb31cf218f64.png">
            <a:extLst>
              <a:ext uri="{FF2B5EF4-FFF2-40B4-BE49-F238E27FC236}">
                <a16:creationId xmlns:a16="http://schemas.microsoft.com/office/drawing/2014/main" id="{2F0F1DAF-DF49-4FD3-8290-74C5E011CE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00" r="-100"/>
          <a:stretch/>
        </p:blipFill>
        <p:spPr>
          <a:xfrm>
            <a:off x="1000354" y="3543300"/>
            <a:ext cx="4874245" cy="2846045"/>
          </a:xfrm>
          <a:prstGeom prst="rect">
            <a:avLst/>
          </a:prstGeom>
        </p:spPr>
      </p:pic>
      <p:sp>
        <p:nvSpPr>
          <p:cNvPr id="41" name="Shape 5">
            <a:extLst>
              <a:ext uri="{FF2B5EF4-FFF2-40B4-BE49-F238E27FC236}">
                <a16:creationId xmlns:a16="http://schemas.microsoft.com/office/drawing/2014/main" id="{36849508-C218-46EA-A436-31E76527C890}"/>
              </a:ext>
            </a:extLst>
          </p:cNvPr>
          <p:cNvSpPr/>
          <p:nvPr/>
        </p:nvSpPr>
        <p:spPr>
          <a:xfrm>
            <a:off x="809244" y="1676095"/>
            <a:ext cx="342900" cy="342900"/>
          </a:xfrm>
          <a:prstGeom prst="roundRect">
            <a:avLst>
              <a:gd name="adj" fmla="val 118519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2" name="Image 3" descr="gen-dedup-e7ae6b89857ccef781fea5378b94868f.png">
            <a:extLst>
              <a:ext uri="{FF2B5EF4-FFF2-40B4-BE49-F238E27FC236}">
                <a16:creationId xmlns:a16="http://schemas.microsoft.com/office/drawing/2014/main" id="{AB0F5CA1-7CBA-439B-8962-51F0C268F2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5256" y="1772107"/>
            <a:ext cx="152705" cy="15270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2FB072F-367C-4AC1-BD9B-71096581735A}"/>
              </a:ext>
            </a:extLst>
          </p:cNvPr>
          <p:cNvSpPr/>
          <p:nvPr/>
        </p:nvSpPr>
        <p:spPr>
          <a:xfrm>
            <a:off x="2953992" y="2702806"/>
            <a:ext cx="51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7" name="Image 1" descr="gen-dedup-b6ccebb7a9ec17476e1a285935fc3754.png">
            <a:extLst>
              <a:ext uri="{FF2B5EF4-FFF2-40B4-BE49-F238E27FC236}">
                <a16:creationId xmlns:a16="http://schemas.microsoft.com/office/drawing/2014/main" id="{680422AF-22CE-4D6F-81B1-A7104696C6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" b="-1"/>
          <a:stretch/>
        </p:blipFill>
        <p:spPr>
          <a:xfrm>
            <a:off x="0" y="0"/>
            <a:ext cx="12607851" cy="7092094"/>
          </a:xfrm>
          <a:prstGeom prst="rect">
            <a:avLst/>
          </a:prstGeom>
        </p:spPr>
      </p:pic>
      <p:sp>
        <p:nvSpPr>
          <p:cNvPr id="48" name="Shape 23">
            <a:extLst>
              <a:ext uri="{FF2B5EF4-FFF2-40B4-BE49-F238E27FC236}">
                <a16:creationId xmlns:a16="http://schemas.microsoft.com/office/drawing/2014/main" id="{FD32FBC1-3F48-4C0D-BB13-7FBB27439D9E}"/>
              </a:ext>
            </a:extLst>
          </p:cNvPr>
          <p:cNvSpPr/>
          <p:nvPr/>
        </p:nvSpPr>
        <p:spPr>
          <a:xfrm>
            <a:off x="6706209" y="1438351"/>
            <a:ext cx="5082667" cy="3939886"/>
          </a:xfrm>
          <a:prstGeom prst="roundRect">
            <a:avLst>
              <a:gd name="adj" fmla="val 1910"/>
            </a:avLst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pic>
        <p:nvPicPr>
          <p:cNvPr id="49" name="Image 4" descr="gen-dedup-a29881586244a18ef72675d7d1317019.png">
            <a:extLst>
              <a:ext uri="{FF2B5EF4-FFF2-40B4-BE49-F238E27FC236}">
                <a16:creationId xmlns:a16="http://schemas.microsoft.com/office/drawing/2014/main" id="{2456B053-9269-4F3E-B436-8DC44985BF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-100" b="-100"/>
          <a:stretch/>
        </p:blipFill>
        <p:spPr>
          <a:xfrm>
            <a:off x="7059168" y="1772107"/>
            <a:ext cx="118202" cy="157918"/>
          </a:xfrm>
          <a:prstGeom prst="rect">
            <a:avLst/>
          </a:prstGeom>
        </p:spPr>
      </p:pic>
      <p:sp>
        <p:nvSpPr>
          <p:cNvPr id="50" name="Text 25">
            <a:extLst>
              <a:ext uri="{FF2B5EF4-FFF2-40B4-BE49-F238E27FC236}">
                <a16:creationId xmlns:a16="http://schemas.microsoft.com/office/drawing/2014/main" id="{A67CBDDA-35E0-4436-8E1F-224F0EF7A714}"/>
              </a:ext>
            </a:extLst>
          </p:cNvPr>
          <p:cNvSpPr txBox="1"/>
          <p:nvPr/>
        </p:nvSpPr>
        <p:spPr>
          <a:xfrm>
            <a:off x="7402068" y="1709928"/>
            <a:ext cx="1177288" cy="2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과학적 근거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90F99A69-494C-48BC-A4DF-AD5FC6F6AD67}"/>
              </a:ext>
            </a:extLst>
          </p:cNvPr>
          <p:cNvSpPr/>
          <p:nvPr/>
        </p:nvSpPr>
        <p:spPr>
          <a:xfrm>
            <a:off x="6944867" y="2190902"/>
            <a:ext cx="4590003" cy="1012089"/>
          </a:xfrm>
          <a:prstGeom prst="roundRect">
            <a:avLst>
              <a:gd name="adj" fmla="val 18096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2" name="Text 27">
            <a:extLst>
              <a:ext uri="{FF2B5EF4-FFF2-40B4-BE49-F238E27FC236}">
                <a16:creationId xmlns:a16="http://schemas.microsoft.com/office/drawing/2014/main" id="{641D0D4E-9093-4AB1-A27C-ECC128DB8E28}"/>
              </a:ext>
            </a:extLst>
          </p:cNvPr>
          <p:cNvSpPr txBox="1"/>
          <p:nvPr/>
        </p:nvSpPr>
        <p:spPr>
          <a:xfrm>
            <a:off x="7306970" y="2333548"/>
            <a:ext cx="4068025" cy="206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복사 40% 설정 이유 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53" name="Image 5" descr="gen-dedup-7dd664b2f74843e92643e471172ca166.png">
            <a:extLst>
              <a:ext uri="{FF2B5EF4-FFF2-40B4-BE49-F238E27FC236}">
                <a16:creationId xmlns:a16="http://schemas.microsoft.com/office/drawing/2014/main" id="{51DD969D-5973-44B3-A905-43A3EB83A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87513" y="2361894"/>
            <a:ext cx="147515" cy="147515"/>
          </a:xfrm>
          <a:prstGeom prst="rect">
            <a:avLst/>
          </a:prstGeom>
        </p:spPr>
      </p:pic>
      <p:sp>
        <p:nvSpPr>
          <p:cNvPr id="54" name="Text 28">
            <a:extLst>
              <a:ext uri="{FF2B5EF4-FFF2-40B4-BE49-F238E27FC236}">
                <a16:creationId xmlns:a16="http://schemas.microsoft.com/office/drawing/2014/main" id="{20F490D0-6F91-4458-9BCA-AD752FB86565}"/>
              </a:ext>
            </a:extLst>
          </p:cNvPr>
          <p:cNvSpPr txBox="1"/>
          <p:nvPr/>
        </p:nvSpPr>
        <p:spPr>
          <a:xfrm>
            <a:off x="7087514" y="2628900"/>
            <a:ext cx="4294972" cy="41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태양빛이나 조명에서 직접 열이 전달되는 부분이 </a:t>
            </a:r>
            <a:r>
              <a:rPr lang="en-US" sz="1500" dirty="0" err="1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많아</a:t>
            </a: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pPr marL="0" indent="0" algn="l">
              <a:buNone/>
            </a:pPr>
            <a:r>
              <a:rPr lang="en-US" sz="1500" dirty="0" err="1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복사가</a:t>
            </a: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우세한 현상입니다.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5" name="Shape 29">
            <a:extLst>
              <a:ext uri="{FF2B5EF4-FFF2-40B4-BE49-F238E27FC236}">
                <a16:creationId xmlns:a16="http://schemas.microsoft.com/office/drawing/2014/main" id="{D0B6050C-2668-4539-B9AC-467AE08D7BD8}"/>
              </a:ext>
            </a:extLst>
          </p:cNvPr>
          <p:cNvSpPr/>
          <p:nvPr/>
        </p:nvSpPr>
        <p:spPr>
          <a:xfrm>
            <a:off x="6944867" y="3314700"/>
            <a:ext cx="4590003" cy="805522"/>
          </a:xfrm>
          <a:prstGeom prst="roundRect">
            <a:avLst>
              <a:gd name="adj" fmla="val 28560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6" name="Text 30">
            <a:extLst>
              <a:ext uri="{FF2B5EF4-FFF2-40B4-BE49-F238E27FC236}">
                <a16:creationId xmlns:a16="http://schemas.microsoft.com/office/drawing/2014/main" id="{7399512B-12CF-42FF-998E-34D2DE0941D0}"/>
              </a:ext>
            </a:extLst>
          </p:cNvPr>
          <p:cNvSpPr txBox="1"/>
          <p:nvPr/>
        </p:nvSpPr>
        <p:spPr>
          <a:xfrm>
            <a:off x="7306970" y="3457345"/>
            <a:ext cx="4068025" cy="206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대류 35% 설정 이유 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57" name="Image 6" descr="gen-dedup-7dd664b2f74843e92643e471172ca166.png">
            <a:extLst>
              <a:ext uri="{FF2B5EF4-FFF2-40B4-BE49-F238E27FC236}">
                <a16:creationId xmlns:a16="http://schemas.microsoft.com/office/drawing/2014/main" id="{76E23B5C-0943-477B-85EF-38B565226FA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87513" y="3486606"/>
            <a:ext cx="147515" cy="147515"/>
          </a:xfrm>
          <a:prstGeom prst="rect">
            <a:avLst/>
          </a:prstGeom>
        </p:spPr>
      </p:pic>
      <p:sp>
        <p:nvSpPr>
          <p:cNvPr id="58" name="Text 31">
            <a:extLst>
              <a:ext uri="{FF2B5EF4-FFF2-40B4-BE49-F238E27FC236}">
                <a16:creationId xmlns:a16="http://schemas.microsoft.com/office/drawing/2014/main" id="{B49DBDE5-D87A-4EA4-9455-0B7D31583DBD}"/>
              </a:ext>
            </a:extLst>
          </p:cNvPr>
          <p:cNvSpPr txBox="1"/>
          <p:nvPr/>
        </p:nvSpPr>
        <p:spPr>
          <a:xfrm>
            <a:off x="7087513" y="3752697"/>
            <a:ext cx="4698749" cy="206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연기와 공기의 흐름이 활발하게 나타나는 </a:t>
            </a:r>
            <a:r>
              <a:rPr lang="en-US" sz="1500" dirty="0" err="1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장면에서</a:t>
            </a: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pPr marL="0" indent="0" algn="l">
              <a:buNone/>
            </a:pPr>
            <a:r>
              <a:rPr lang="en-US" sz="1500" dirty="0" err="1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대류가</a:t>
            </a: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강조됩니다.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9" name="Shape 32">
            <a:extLst>
              <a:ext uri="{FF2B5EF4-FFF2-40B4-BE49-F238E27FC236}">
                <a16:creationId xmlns:a16="http://schemas.microsoft.com/office/drawing/2014/main" id="{D852DADA-DBCE-4EF6-9437-5FB7815A07A1}"/>
              </a:ext>
            </a:extLst>
          </p:cNvPr>
          <p:cNvSpPr/>
          <p:nvPr/>
        </p:nvSpPr>
        <p:spPr>
          <a:xfrm>
            <a:off x="6944867" y="4238244"/>
            <a:ext cx="4590003" cy="805522"/>
          </a:xfrm>
          <a:prstGeom prst="roundRect">
            <a:avLst>
              <a:gd name="adj" fmla="val 28560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0" name="Text 33">
            <a:extLst>
              <a:ext uri="{FF2B5EF4-FFF2-40B4-BE49-F238E27FC236}">
                <a16:creationId xmlns:a16="http://schemas.microsoft.com/office/drawing/2014/main" id="{2E86D315-260A-44B8-964E-17D0A1D1E21E}"/>
              </a:ext>
            </a:extLst>
          </p:cNvPr>
          <p:cNvSpPr txBox="1"/>
          <p:nvPr/>
        </p:nvSpPr>
        <p:spPr>
          <a:xfrm>
            <a:off x="7306970" y="4381804"/>
            <a:ext cx="4068025" cy="206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전도 25% 설정 이유 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61" name="Image 7" descr="gen-dedup-7dd664b2f74843e92643e471172ca166.png">
            <a:extLst>
              <a:ext uri="{FF2B5EF4-FFF2-40B4-BE49-F238E27FC236}">
                <a16:creationId xmlns:a16="http://schemas.microsoft.com/office/drawing/2014/main" id="{D88AAFFA-D1C0-4C31-BF21-BB8347BB1FD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87513" y="4410150"/>
            <a:ext cx="147515" cy="147515"/>
          </a:xfrm>
          <a:prstGeom prst="rect">
            <a:avLst/>
          </a:prstGeom>
        </p:spPr>
      </p:pic>
      <p:sp>
        <p:nvSpPr>
          <p:cNvPr id="62" name="Text 34">
            <a:extLst>
              <a:ext uri="{FF2B5EF4-FFF2-40B4-BE49-F238E27FC236}">
                <a16:creationId xmlns:a16="http://schemas.microsoft.com/office/drawing/2014/main" id="{FB0DA85C-B6E6-45D2-A3DB-327D918527A9}"/>
              </a:ext>
            </a:extLst>
          </p:cNvPr>
          <p:cNvSpPr txBox="1"/>
          <p:nvPr/>
        </p:nvSpPr>
        <p:spPr>
          <a:xfrm>
            <a:off x="7087514" y="4677155"/>
            <a:ext cx="4294972" cy="206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금속 구조물이나 물체 간 접촉을 통한 열 </a:t>
            </a:r>
            <a:r>
              <a:rPr lang="en-US" sz="1500" dirty="0" err="1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전달이</a:t>
            </a: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pPr marL="0" indent="0" algn="l">
              <a:buNone/>
            </a:pPr>
            <a:r>
              <a:rPr lang="en-US" sz="1500" dirty="0" err="1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일부</a:t>
            </a:r>
            <a:r>
              <a:rPr lang="en-US" sz="15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나타납니다.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3" name="Shape 24">
            <a:extLst>
              <a:ext uri="{FF2B5EF4-FFF2-40B4-BE49-F238E27FC236}">
                <a16:creationId xmlns:a16="http://schemas.microsoft.com/office/drawing/2014/main" id="{2E41872D-C120-4F12-ABA9-D3C27DD2E27C}"/>
              </a:ext>
            </a:extLst>
          </p:cNvPr>
          <p:cNvSpPr/>
          <p:nvPr/>
        </p:nvSpPr>
        <p:spPr>
          <a:xfrm>
            <a:off x="6944868" y="1676095"/>
            <a:ext cx="342900" cy="342900"/>
          </a:xfrm>
          <a:prstGeom prst="roundRect">
            <a:avLst>
              <a:gd name="adj" fmla="val 118519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49422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33CA7947-0EAC-4C52-AC4D-B5D447D1B9C1}"/>
              </a:ext>
            </a:extLst>
          </p:cNvPr>
          <p:cNvSpPr txBox="1"/>
          <p:nvPr/>
        </p:nvSpPr>
        <p:spPr>
          <a:xfrm>
            <a:off x="547132" y="478339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시각화 활동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(10분)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13180508-DF1E-4B04-9D9D-82E4D3896EEF}"/>
              </a:ext>
            </a:extLst>
          </p:cNvPr>
          <p:cNvSpPr txBox="1"/>
          <p:nvPr/>
        </p:nvSpPr>
        <p:spPr>
          <a:xfrm>
            <a:off x="547132" y="1657360"/>
            <a:ext cx="10241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CFAC706B-540A-4A3D-A7C4-6F3A7FAED92E}"/>
              </a:ext>
            </a:extLst>
          </p:cNvPr>
          <p:cNvSpPr txBox="1"/>
          <p:nvPr/>
        </p:nvSpPr>
        <p:spPr>
          <a:xfrm>
            <a:off x="783962" y="1657360"/>
            <a:ext cx="684794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66BD1963-24FA-4B8F-8046-02AB55261437}"/>
              </a:ext>
            </a:extLst>
          </p:cNvPr>
          <p:cNvSpPr txBox="1"/>
          <p:nvPr/>
        </p:nvSpPr>
        <p:spPr>
          <a:xfrm>
            <a:off x="547132" y="4151844"/>
            <a:ext cx="10241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Text 10">
            <a:extLst>
              <a:ext uri="{FF2B5EF4-FFF2-40B4-BE49-F238E27FC236}">
                <a16:creationId xmlns:a16="http://schemas.microsoft.com/office/drawing/2014/main" id="{3072A98A-FFF4-452D-940B-D93ACB2DDD14}"/>
              </a:ext>
            </a:extLst>
          </p:cNvPr>
          <p:cNvSpPr txBox="1"/>
          <p:nvPr/>
        </p:nvSpPr>
        <p:spPr>
          <a:xfrm>
            <a:off x="6422961" y="1612856"/>
            <a:ext cx="5221771" cy="622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수정 및 보완</a:t>
            </a:r>
            <a:endParaRPr lang="en-US" sz="2200" dirty="0">
              <a:solidFill>
                <a:srgbClr val="FFFFFF">
                  <a:alpha val="95000"/>
                </a:srgb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ABF17797-F551-49E1-9488-95D69FACFFBF}"/>
              </a:ext>
            </a:extLst>
          </p:cNvPr>
          <p:cNvSpPr/>
          <p:nvPr/>
        </p:nvSpPr>
        <p:spPr>
          <a:xfrm>
            <a:off x="598338" y="1570482"/>
            <a:ext cx="5575311" cy="4009644"/>
          </a:xfrm>
          <a:prstGeom prst="roundRect">
            <a:avLst>
              <a:gd name="adj" fmla="val 2167"/>
            </a:avLst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A5A3179B-D89D-4AD5-AB41-D7BBD7187E4B}"/>
              </a:ext>
            </a:extLst>
          </p:cNvPr>
          <p:cNvSpPr/>
          <p:nvPr/>
        </p:nvSpPr>
        <p:spPr>
          <a:xfrm>
            <a:off x="847650" y="1819656"/>
            <a:ext cx="376880" cy="381305"/>
          </a:xfrm>
          <a:prstGeom prst="roundRect">
            <a:avLst>
              <a:gd name="adj" fmla="val 11990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3" descr="gen-dedup-62394fde47677f50834f900389400c4b.png">
            <a:extLst>
              <a:ext uri="{FF2B5EF4-FFF2-40B4-BE49-F238E27FC236}">
                <a16:creationId xmlns:a16="http://schemas.microsoft.com/office/drawing/2014/main" id="{FCB8174A-B5F8-49AA-BCF6-D2E3FAF700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806" y="1923898"/>
            <a:ext cx="169912" cy="171907"/>
          </a:xfrm>
          <a:prstGeom prst="rect">
            <a:avLst/>
          </a:prstGeom>
        </p:spPr>
      </p:pic>
      <p:sp>
        <p:nvSpPr>
          <p:cNvPr id="31" name="Text 6">
            <a:extLst>
              <a:ext uri="{FF2B5EF4-FFF2-40B4-BE49-F238E27FC236}">
                <a16:creationId xmlns:a16="http://schemas.microsoft.com/office/drawing/2014/main" id="{C269A812-C502-4D44-8414-7242D62A18AE}"/>
              </a:ext>
            </a:extLst>
          </p:cNvPr>
          <p:cNvSpPr txBox="1"/>
          <p:nvPr/>
        </p:nvSpPr>
        <p:spPr>
          <a:xfrm>
            <a:off x="1362457" y="1843430"/>
            <a:ext cx="236250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 경로 표시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BE42CFB2-0286-476A-ABA9-96393AECDBBD}"/>
              </a:ext>
            </a:extLst>
          </p:cNvPr>
          <p:cNvSpPr txBox="1"/>
          <p:nvPr/>
        </p:nvSpPr>
        <p:spPr>
          <a:xfrm>
            <a:off x="847650" y="2352751"/>
            <a:ext cx="4773812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위에 열의 이동 경로를 직접 표시합니다. 복사·대류·전도를 구분하여 시각화합니다.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3" name="Shape 8">
            <a:extLst>
              <a:ext uri="{FF2B5EF4-FFF2-40B4-BE49-F238E27FC236}">
                <a16:creationId xmlns:a16="http://schemas.microsoft.com/office/drawing/2014/main" id="{7F140A9D-0F5B-4FFE-B9BF-AC2CE73055A0}"/>
              </a:ext>
            </a:extLst>
          </p:cNvPr>
          <p:cNvSpPr/>
          <p:nvPr/>
        </p:nvSpPr>
        <p:spPr>
          <a:xfrm>
            <a:off x="847649" y="3023006"/>
            <a:ext cx="4772907" cy="457200"/>
          </a:xfrm>
          <a:prstGeom prst="roundRect">
            <a:avLst>
              <a:gd name="adj" fmla="val 8333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4" name="Image 4" descr="gen-dedup-92e40f31c1dc63d5c1323b7be074d255.png">
            <a:extLst>
              <a:ext uri="{FF2B5EF4-FFF2-40B4-BE49-F238E27FC236}">
                <a16:creationId xmlns:a16="http://schemas.microsoft.com/office/drawing/2014/main" id="{33A19245-370A-4E23-8992-3522CA811B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557" y="3175711"/>
            <a:ext cx="150933" cy="152705"/>
          </a:xfrm>
          <a:prstGeom prst="rect">
            <a:avLst/>
          </a:prstGeom>
        </p:spPr>
      </p:pic>
      <p:sp>
        <p:nvSpPr>
          <p:cNvPr id="35" name="Text 9">
            <a:extLst>
              <a:ext uri="{FF2B5EF4-FFF2-40B4-BE49-F238E27FC236}">
                <a16:creationId xmlns:a16="http://schemas.microsoft.com/office/drawing/2014/main" id="{6BC79AF5-FD64-4BFA-80F3-A16F2E3EB102}"/>
              </a:ext>
            </a:extLst>
          </p:cNvPr>
          <p:cNvSpPr txBox="1"/>
          <p:nvPr/>
        </p:nvSpPr>
        <p:spPr>
          <a:xfrm>
            <a:off x="1285646" y="3023006"/>
            <a:ext cx="342400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</a:t>
            </a:r>
            <a:r>
              <a:rPr lang="en-US" sz="15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빨간 화살표 (빛의 전달 경로)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Shape 10">
            <a:extLst>
              <a:ext uri="{FF2B5EF4-FFF2-40B4-BE49-F238E27FC236}">
                <a16:creationId xmlns:a16="http://schemas.microsoft.com/office/drawing/2014/main" id="{53166B7B-4025-49C5-BE5D-5AB29DAC4DEB}"/>
              </a:ext>
            </a:extLst>
          </p:cNvPr>
          <p:cNvSpPr/>
          <p:nvPr/>
        </p:nvSpPr>
        <p:spPr>
          <a:xfrm>
            <a:off x="847649" y="3575304"/>
            <a:ext cx="4772907" cy="457200"/>
          </a:xfrm>
          <a:prstGeom prst="roundRect">
            <a:avLst>
              <a:gd name="adj" fmla="val 8333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CF58D97B-7AAE-43DF-9832-8D7E5EE47FF5}"/>
              </a:ext>
            </a:extLst>
          </p:cNvPr>
          <p:cNvSpPr txBox="1"/>
          <p:nvPr/>
        </p:nvSpPr>
        <p:spPr>
          <a:xfrm>
            <a:off x="1285646" y="3575304"/>
            <a:ext cx="31978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r>
              <a:rPr lang="en-US" sz="15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파란 곡선 화살표 (공기 흐름)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8" name="Shape 12">
            <a:extLst>
              <a:ext uri="{FF2B5EF4-FFF2-40B4-BE49-F238E27FC236}">
                <a16:creationId xmlns:a16="http://schemas.microsoft.com/office/drawing/2014/main" id="{FF5ACC57-10E4-4520-9E33-74F7362DE94A}"/>
              </a:ext>
            </a:extLst>
          </p:cNvPr>
          <p:cNvSpPr/>
          <p:nvPr/>
        </p:nvSpPr>
        <p:spPr>
          <a:xfrm>
            <a:off x="847649" y="4128516"/>
            <a:ext cx="4772907" cy="457200"/>
          </a:xfrm>
          <a:prstGeom prst="roundRect">
            <a:avLst>
              <a:gd name="adj" fmla="val 8333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9" name="Image 6" descr="gen-dedup-92e40f31c1dc63d5c1323b7be074d255.png">
            <a:extLst>
              <a:ext uri="{FF2B5EF4-FFF2-40B4-BE49-F238E27FC236}">
                <a16:creationId xmlns:a16="http://schemas.microsoft.com/office/drawing/2014/main" id="{1EA45C61-09EE-4732-B8AB-F86A25ACA2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557" y="4280306"/>
            <a:ext cx="150933" cy="152705"/>
          </a:xfrm>
          <a:prstGeom prst="rect">
            <a:avLst/>
          </a:prstGeom>
        </p:spPr>
      </p:pic>
      <p:sp>
        <p:nvSpPr>
          <p:cNvPr id="40" name="Text 13">
            <a:extLst>
              <a:ext uri="{FF2B5EF4-FFF2-40B4-BE49-F238E27FC236}">
                <a16:creationId xmlns:a16="http://schemas.microsoft.com/office/drawing/2014/main" id="{6C845552-283E-485D-9D00-F849A4FECBC5}"/>
              </a:ext>
            </a:extLst>
          </p:cNvPr>
          <p:cNvSpPr txBox="1"/>
          <p:nvPr/>
        </p:nvSpPr>
        <p:spPr>
          <a:xfrm>
            <a:off x="1285646" y="4128516"/>
            <a:ext cx="262759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</a:t>
            </a:r>
            <a:r>
              <a:rPr lang="en-US" sz="15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노란 점선 (접촉 경로)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1" name="Shape 14">
            <a:extLst>
              <a:ext uri="{FF2B5EF4-FFF2-40B4-BE49-F238E27FC236}">
                <a16:creationId xmlns:a16="http://schemas.microsoft.com/office/drawing/2014/main" id="{8B38D44F-3F0F-4021-889D-63CB6B5FCE89}"/>
              </a:ext>
            </a:extLst>
          </p:cNvPr>
          <p:cNvSpPr/>
          <p:nvPr/>
        </p:nvSpPr>
        <p:spPr>
          <a:xfrm>
            <a:off x="847649" y="4700016"/>
            <a:ext cx="5248351" cy="571500"/>
          </a:xfrm>
          <a:prstGeom prst="roundRect">
            <a:avLst>
              <a:gd name="adj" fmla="val 64000"/>
            </a:avLst>
          </a:prstGeom>
          <a:solidFill>
            <a:srgbClr val="FFFFFF">
              <a:alpha val="8000"/>
            </a:srgbClr>
          </a:solidFill>
          <a:ln/>
        </p:spPr>
      </p:sp>
      <p:sp>
        <p:nvSpPr>
          <p:cNvPr id="42" name="Shape 15">
            <a:extLst>
              <a:ext uri="{FF2B5EF4-FFF2-40B4-BE49-F238E27FC236}">
                <a16:creationId xmlns:a16="http://schemas.microsoft.com/office/drawing/2014/main" id="{EE3EA1EF-C0B4-4741-B029-45B9A0E297E2}"/>
              </a:ext>
            </a:extLst>
          </p:cNvPr>
          <p:cNvSpPr/>
          <p:nvPr/>
        </p:nvSpPr>
        <p:spPr>
          <a:xfrm>
            <a:off x="847649" y="4700016"/>
            <a:ext cx="46997" cy="571500"/>
          </a:xfrm>
          <a:prstGeom prst="roundRect">
            <a:avLst>
              <a:gd name="adj" fmla="val 769228"/>
            </a:avLst>
          </a:prstGeom>
          <a:solidFill>
            <a:srgbClr val="4ECDC4"/>
          </a:solidFill>
          <a:ln w="12700">
            <a:solidFill>
              <a:srgbClr val="4ECDC4">
                <a:alpha val="0"/>
              </a:srgbClr>
            </a:solidFill>
            <a:prstDash val="solid"/>
          </a:ln>
        </p:spPr>
      </p:sp>
      <p:sp>
        <p:nvSpPr>
          <p:cNvPr id="43" name="Text 16">
            <a:extLst>
              <a:ext uri="{FF2B5EF4-FFF2-40B4-BE49-F238E27FC236}">
                <a16:creationId xmlns:a16="http://schemas.microsoft.com/office/drawing/2014/main" id="{D5DE09D0-B1FB-4097-8996-2F8A41D28105}"/>
              </a:ext>
            </a:extLst>
          </p:cNvPr>
          <p:cNvSpPr txBox="1"/>
          <p:nvPr/>
        </p:nvSpPr>
        <p:spPr>
          <a:xfrm>
            <a:off x="987925" y="4862449"/>
            <a:ext cx="483436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시각화 규칙:</a:t>
            </a:r>
            <a:r>
              <a:rPr lang="en-US" sz="15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복사=빨간 화살표, 대류=파란 곡선, 전도=노란 점선 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5" name="Image 6" descr="gen-dedup-92e40f31c1dc63d5c1323b7be074d255.png">
            <a:extLst>
              <a:ext uri="{FF2B5EF4-FFF2-40B4-BE49-F238E27FC236}">
                <a16:creationId xmlns:a16="http://schemas.microsoft.com/office/drawing/2014/main" id="{4E484196-AFF6-4A42-824A-8044C72757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556" y="3743553"/>
            <a:ext cx="150933" cy="152705"/>
          </a:xfrm>
          <a:prstGeom prst="rect">
            <a:avLst/>
          </a:prstGeom>
        </p:spPr>
      </p:pic>
      <p:sp>
        <p:nvSpPr>
          <p:cNvPr id="49" name="Text 20">
            <a:extLst>
              <a:ext uri="{FF2B5EF4-FFF2-40B4-BE49-F238E27FC236}">
                <a16:creationId xmlns:a16="http://schemas.microsoft.com/office/drawing/2014/main" id="{93609013-B57D-492D-9740-122B3EA57EEF}"/>
              </a:ext>
            </a:extLst>
          </p:cNvPr>
          <p:cNvSpPr txBox="1"/>
          <p:nvPr/>
        </p:nvSpPr>
        <p:spPr>
          <a:xfrm>
            <a:off x="6422961" y="2489137"/>
            <a:ext cx="48298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Code가 이미지에 더 잘 </a:t>
            </a:r>
            <a:r>
              <a:rPr lang="en-US" sz="22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드러나도록</a:t>
            </a: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pPr marL="0" indent="0" algn="l">
              <a:buNone/>
            </a:pPr>
            <a:r>
              <a:rPr lang="en-US" sz="22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수정·보완합니다</a:t>
            </a: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0" name="Text 22">
            <a:extLst>
              <a:ext uri="{FF2B5EF4-FFF2-40B4-BE49-F238E27FC236}">
                <a16:creationId xmlns:a16="http://schemas.microsoft.com/office/drawing/2014/main" id="{54972AF2-8D38-46A3-8E32-28EAE9B3262C}"/>
              </a:ext>
            </a:extLst>
          </p:cNvPr>
          <p:cNvSpPr txBox="1"/>
          <p:nvPr/>
        </p:nvSpPr>
        <p:spPr>
          <a:xfrm>
            <a:off x="6422960" y="3326818"/>
            <a:ext cx="4381805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 강화:</a:t>
            </a: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빛의 전달 경로 증가</a:t>
            </a:r>
            <a:endParaRPr lang="en-US" sz="2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l">
              <a:buNone/>
            </a:pPr>
            <a:r>
              <a:rPr lang="en-US" sz="22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 강화:</a:t>
            </a: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공기 흐름 추가</a:t>
            </a:r>
            <a:endParaRPr lang="en-US" sz="2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l">
              <a:buNone/>
            </a:pPr>
            <a:r>
              <a:rPr lang="en-US" sz="22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 강화:</a:t>
            </a: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접촉 구조 확대 </a:t>
            </a:r>
            <a:endParaRPr lang="en-US" sz="2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0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9EDFAF82-FDE0-4752-A99D-848E1FA66228}"/>
              </a:ext>
            </a:extLst>
          </p:cNvPr>
          <p:cNvSpPr txBox="1"/>
          <p:nvPr/>
        </p:nvSpPr>
        <p:spPr>
          <a:xfrm>
            <a:off x="438965" y="424551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정리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(10분)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03A620A-74A2-4843-8AEE-725807AB42E1}"/>
              </a:ext>
            </a:extLst>
          </p:cNvPr>
          <p:cNvSpPr txBox="1"/>
          <p:nvPr/>
        </p:nvSpPr>
        <p:spPr>
          <a:xfrm>
            <a:off x="547132" y="1565624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7750D453-1AC6-4B03-B348-74A8B11A7D7C}"/>
              </a:ext>
            </a:extLst>
          </p:cNvPr>
          <p:cNvSpPr txBox="1"/>
          <p:nvPr/>
        </p:nvSpPr>
        <p:spPr>
          <a:xfrm>
            <a:off x="547132" y="3637654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A94399B8-0DBD-46A4-8D90-507564ED749F}"/>
              </a:ext>
            </a:extLst>
          </p:cNvPr>
          <p:cNvSpPr txBox="1"/>
          <p:nvPr/>
        </p:nvSpPr>
        <p:spPr>
          <a:xfrm>
            <a:off x="547132" y="4636179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75766799-5071-4945-B731-12B9B09D839A}"/>
              </a:ext>
            </a:extLst>
          </p:cNvPr>
          <p:cNvSpPr txBox="1"/>
          <p:nvPr/>
        </p:nvSpPr>
        <p:spPr>
          <a:xfrm>
            <a:off x="951812" y="1641520"/>
            <a:ext cx="2912265" cy="2770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모둠별</a:t>
            </a:r>
            <a:r>
              <a:rPr lang="en-US" sz="2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2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결과 </a:t>
            </a:r>
            <a:r>
              <a:rPr lang="en-US" sz="22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공유</a:t>
            </a:r>
            <a:r>
              <a:rPr lang="en-US" sz="22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및 비교</a:t>
            </a:r>
            <a:endParaRPr lang="en-US" sz="2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6EC1BA16-7ED3-47EC-A060-73DD35D17439}"/>
              </a:ext>
            </a:extLst>
          </p:cNvPr>
          <p:cNvSpPr txBox="1"/>
          <p:nvPr/>
        </p:nvSpPr>
        <p:spPr>
          <a:xfrm>
            <a:off x="950244" y="2122448"/>
            <a:ext cx="10291375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완성한 Heat Code 이미지와 열의 이동 경로를 모둠별로 공유하고, 서로 다른 분석 결과를 비교하며 과학적 근거를 토의합니다.</a:t>
            </a:r>
            <a:endParaRPr lang="en-US" sz="2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3725A8E2-5CA1-4A39-9215-06B579098109}"/>
              </a:ext>
            </a:extLst>
          </p:cNvPr>
          <p:cNvSpPr txBox="1"/>
          <p:nvPr/>
        </p:nvSpPr>
        <p:spPr>
          <a:xfrm>
            <a:off x="950244" y="2555003"/>
            <a:ext cx="7013029" cy="1082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ko-KR" alt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✔️</a:t>
            </a:r>
            <a:r>
              <a:rPr lang="en-US" sz="21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비교</a:t>
            </a: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활동 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7FA90DED-D908-4424-A7F1-2D948C5CD9DC}"/>
              </a:ext>
            </a:extLst>
          </p:cNvPr>
          <p:cNvSpPr txBox="1"/>
          <p:nvPr/>
        </p:nvSpPr>
        <p:spPr>
          <a:xfrm>
            <a:off x="2685683" y="2636935"/>
            <a:ext cx="8555936" cy="948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 err="1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같은</a:t>
            </a:r>
            <a:r>
              <a:rPr lang="en-US" sz="21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이미지를 분석하더라도 모둠마다 Heat Code 비율이 다를 수 있음 확인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28AEE595-A1F0-44EA-8F66-31BDC153C031}"/>
              </a:ext>
            </a:extLst>
          </p:cNvPr>
          <p:cNvSpPr txBox="1"/>
          <p:nvPr/>
        </p:nvSpPr>
        <p:spPr>
          <a:xfrm>
            <a:off x="1581123" y="3071602"/>
            <a:ext cx="7464556" cy="948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1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왜 서로 다른 분석 결과가 나왔는지 과학적 근거 중심 토의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87927864-2829-4A8E-98A1-D17DFE738BE0}"/>
              </a:ext>
            </a:extLst>
          </p:cNvPr>
          <p:cNvSpPr txBox="1"/>
          <p:nvPr/>
        </p:nvSpPr>
        <p:spPr>
          <a:xfrm>
            <a:off x="2685683" y="3508448"/>
            <a:ext cx="6628814" cy="948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생성형 AI 결과와 자신의 </a:t>
            </a:r>
            <a:r>
              <a:rPr lang="en-US" sz="2100" u="sng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의도</a:t>
            </a:r>
            <a:r>
              <a:rPr lang="en-US" sz="21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비교 및 수정·보완 설명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7D4900D3-933B-4790-92E6-FD737671071E}"/>
              </a:ext>
            </a:extLst>
          </p:cNvPr>
          <p:cNvSpPr txBox="1"/>
          <p:nvPr/>
        </p:nvSpPr>
        <p:spPr>
          <a:xfrm>
            <a:off x="1055424" y="4535946"/>
            <a:ext cx="1722562" cy="378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✔️</a:t>
            </a:r>
            <a:r>
              <a:rPr lang="en-US" sz="21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결과</a:t>
            </a:r>
            <a:r>
              <a:rPr lang="en-US" sz="2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분석</a:t>
            </a:r>
            <a:endParaRPr lang="en-US" sz="2100" dirty="0"/>
          </a:p>
        </p:txBody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AB66DEAB-0D0C-476A-9C18-85D99D127901}"/>
              </a:ext>
            </a:extLst>
          </p:cNvPr>
          <p:cNvSpPr txBox="1"/>
          <p:nvPr/>
        </p:nvSpPr>
        <p:spPr>
          <a:xfrm>
            <a:off x="2685683" y="4527394"/>
            <a:ext cx="783483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열의 이동 원리가 이미지 속에서 어떻게 시각화되었는지 발표</a:t>
            </a:r>
            <a:endParaRPr lang="en-US" sz="2100" dirty="0"/>
          </a:p>
        </p:txBody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D360ABE6-AF90-4B76-9D7B-9120BA11BA32}"/>
              </a:ext>
            </a:extLst>
          </p:cNvPr>
          <p:cNvSpPr txBox="1"/>
          <p:nvPr/>
        </p:nvSpPr>
        <p:spPr>
          <a:xfrm>
            <a:off x="2685683" y="5002053"/>
            <a:ext cx="82882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Heat Code를 활용하여 보이지 않는 열의 흐름 해석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510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526610" y="625275"/>
            <a:ext cx="110976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US" altLang="ko-KR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[2</a:t>
            </a:r>
            <a:r>
              <a:rPr lang="ko-KR" altLang="en-US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차시</a:t>
            </a:r>
            <a:r>
              <a:rPr lang="en-US" altLang="ko-KR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en-US" altLang="ko-KR" sz="3600" b="1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프로젝트</a:t>
            </a:r>
            <a:r>
              <a:rPr lang="en-US" altLang="ko-KR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600" b="1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개요</a:t>
            </a:r>
            <a:endParaRPr lang="en-US" altLang="ko-KR" sz="36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cxnSp>
        <p:nvCxnSpPr>
          <p:cNvPr id="79" name="Google Shape;79;p16"/>
          <p:cNvCxnSpPr/>
          <p:nvPr/>
        </p:nvCxnSpPr>
        <p:spPr>
          <a:xfrm>
            <a:off x="547132" y="1376070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DD84A95B-B1E9-428E-AAE5-A5DAA8AB49F0}"/>
              </a:ext>
            </a:extLst>
          </p:cNvPr>
          <p:cNvSpPr txBox="1"/>
          <p:nvPr/>
        </p:nvSpPr>
        <p:spPr>
          <a:xfrm>
            <a:off x="547132" y="4479564"/>
            <a:ext cx="6610198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2EE51B84-1C82-494C-8FEB-8733E08B9249}"/>
              </a:ext>
            </a:extLst>
          </p:cNvPr>
          <p:cNvSpPr txBox="1"/>
          <p:nvPr/>
        </p:nvSpPr>
        <p:spPr>
          <a:xfrm>
            <a:off x="547132" y="1598389"/>
            <a:ext cx="640171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417C092-B695-4DE5-B2A8-99022EDD381C}"/>
              </a:ext>
            </a:extLst>
          </p:cNvPr>
          <p:cNvSpPr txBox="1"/>
          <p:nvPr/>
        </p:nvSpPr>
        <p:spPr>
          <a:xfrm>
            <a:off x="547132" y="2504139"/>
            <a:ext cx="7552389" cy="336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5965C85-C4F6-4242-B2F4-C1C06D7D64C4}"/>
              </a:ext>
            </a:extLst>
          </p:cNvPr>
          <p:cNvSpPr txBox="1"/>
          <p:nvPr/>
        </p:nvSpPr>
        <p:spPr>
          <a:xfrm>
            <a:off x="547132" y="3429000"/>
            <a:ext cx="6223406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CA384F8E-CEDE-442E-B132-E392848F20D5}"/>
              </a:ext>
            </a:extLst>
          </p:cNvPr>
          <p:cNvSpPr txBox="1"/>
          <p:nvPr/>
        </p:nvSpPr>
        <p:spPr>
          <a:xfrm>
            <a:off x="847089" y="1648148"/>
            <a:ext cx="41724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설계</a:t>
            </a:r>
            <a:endParaRPr lang="en-US" sz="19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A5CDA6C7-7570-4EFB-A11D-2EB0A1E6AD0A}"/>
              </a:ext>
            </a:extLst>
          </p:cNvPr>
          <p:cNvSpPr txBox="1"/>
          <p:nvPr/>
        </p:nvSpPr>
        <p:spPr>
          <a:xfrm>
            <a:off x="2933294" y="1583081"/>
            <a:ext cx="8023373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1차시에 분석한 예술 작품 속 열의 이동 특징을 바탕으로 Heat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Code를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설계합니다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4" name="Text 16">
            <a:extLst>
              <a:ext uri="{FF2B5EF4-FFF2-40B4-BE49-F238E27FC236}">
                <a16:creationId xmlns:a16="http://schemas.microsoft.com/office/drawing/2014/main" id="{7D8DFD55-C513-4EC1-84BF-F11D65B80A55}"/>
              </a:ext>
            </a:extLst>
          </p:cNvPr>
          <p:cNvSpPr txBox="1"/>
          <p:nvPr/>
        </p:nvSpPr>
        <p:spPr>
          <a:xfrm>
            <a:off x="847090" y="2546733"/>
            <a:ext cx="5604301" cy="2631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생성 및 분석</a:t>
            </a:r>
            <a:endParaRPr lang="en-US" sz="19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 17">
            <a:extLst>
              <a:ext uri="{FF2B5EF4-FFF2-40B4-BE49-F238E27FC236}">
                <a16:creationId xmlns:a16="http://schemas.microsoft.com/office/drawing/2014/main" id="{44950104-1002-4218-96B1-BB84879E2EAC}"/>
              </a:ext>
            </a:extLst>
          </p:cNvPr>
          <p:cNvSpPr txBox="1"/>
          <p:nvPr/>
        </p:nvSpPr>
        <p:spPr>
          <a:xfrm>
            <a:off x="2933292" y="2467478"/>
            <a:ext cx="7552389" cy="461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 AI를 활용하여 새로운 공간과 장면을 시각적으로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표현하고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분석합니다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 21">
            <a:extLst>
              <a:ext uri="{FF2B5EF4-FFF2-40B4-BE49-F238E27FC236}">
                <a16:creationId xmlns:a16="http://schemas.microsoft.com/office/drawing/2014/main" id="{EA50CA5C-B1C4-430B-8F71-CC56238A9270}"/>
              </a:ext>
            </a:extLst>
          </p:cNvPr>
          <p:cNvSpPr txBox="1"/>
          <p:nvPr/>
        </p:nvSpPr>
        <p:spPr>
          <a:xfrm>
            <a:off x="847090" y="3494973"/>
            <a:ext cx="41724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과학적 해석</a:t>
            </a:r>
            <a:endParaRPr lang="en-US" sz="19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Text 22">
            <a:extLst>
              <a:ext uri="{FF2B5EF4-FFF2-40B4-BE49-F238E27FC236}">
                <a16:creationId xmlns:a16="http://schemas.microsoft.com/office/drawing/2014/main" id="{BBEBE6FE-8FEB-4986-B421-DF7BB0DBCA4A}"/>
              </a:ext>
            </a:extLst>
          </p:cNvPr>
          <p:cNvSpPr txBox="1"/>
          <p:nvPr/>
        </p:nvSpPr>
        <p:spPr>
          <a:xfrm>
            <a:off x="2211202" y="3406738"/>
            <a:ext cx="91337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작품 속 색감, 빛, 움직임, 공간의 분위기를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전도·대류·복사</a:t>
            </a:r>
            <a:r>
              <a:rPr lang="ko-KR" alt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 의한 열의 이동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해석합니다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20" name="Text 26">
            <a:extLst>
              <a:ext uri="{FF2B5EF4-FFF2-40B4-BE49-F238E27FC236}">
                <a16:creationId xmlns:a16="http://schemas.microsoft.com/office/drawing/2014/main" id="{743EA278-F2E5-42C2-96B1-7A475D031723}"/>
              </a:ext>
            </a:extLst>
          </p:cNvPr>
          <p:cNvSpPr txBox="1"/>
          <p:nvPr/>
        </p:nvSpPr>
        <p:spPr>
          <a:xfrm>
            <a:off x="526610" y="4492689"/>
            <a:ext cx="41724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</a:t>
            </a:r>
            <a:r>
              <a:rPr lang="en-US" sz="1900" b="1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시각화</a:t>
            </a:r>
            <a:r>
              <a:rPr lang="en-US" sz="19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및 발표</a:t>
            </a:r>
            <a:endParaRPr lang="en-US" sz="19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Text 27">
            <a:extLst>
              <a:ext uri="{FF2B5EF4-FFF2-40B4-BE49-F238E27FC236}">
                <a16:creationId xmlns:a16="http://schemas.microsoft.com/office/drawing/2014/main" id="{A4DE1443-32D2-4B5B-99C3-E8F0925F1A24}"/>
              </a:ext>
            </a:extLst>
          </p:cNvPr>
          <p:cNvSpPr txBox="1"/>
          <p:nvPr/>
        </p:nvSpPr>
        <p:spPr>
          <a:xfrm>
            <a:off x="2482917" y="4406735"/>
            <a:ext cx="8057263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Code로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구조화하여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이동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방식을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시각적으로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표현하고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발표합니다</a:t>
            </a:r>
            <a:r>
              <a:rPr lang="en-US" sz="19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56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376070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1">
            <a:extLst>
              <a:ext uri="{FF2B5EF4-FFF2-40B4-BE49-F238E27FC236}">
                <a16:creationId xmlns:a16="http://schemas.microsoft.com/office/drawing/2014/main" id="{F37B0887-7F9D-4D99-A90A-C597307EE016}"/>
              </a:ext>
            </a:extLst>
          </p:cNvPr>
          <p:cNvSpPr txBox="1"/>
          <p:nvPr/>
        </p:nvSpPr>
        <p:spPr>
          <a:xfrm>
            <a:off x="547132" y="545250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학습 목표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8439D4B7-D974-473D-879F-6F260ED49E0C}"/>
              </a:ext>
            </a:extLst>
          </p:cNvPr>
          <p:cNvSpPr txBox="1"/>
          <p:nvPr/>
        </p:nvSpPr>
        <p:spPr>
          <a:xfrm>
            <a:off x="990965" y="1950975"/>
            <a:ext cx="92775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전도·대류·복사의 특징을 Heat Code로 구조화하여 설명할 수 있다 </a:t>
            </a:r>
            <a:endParaRPr lang="en-US" sz="18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63D237C0-0FAD-42F7-89C3-D47C07D5F66F}"/>
              </a:ext>
            </a:extLst>
          </p:cNvPr>
          <p:cNvSpPr txBox="1"/>
          <p:nvPr/>
        </p:nvSpPr>
        <p:spPr>
          <a:xfrm>
            <a:off x="990965" y="2475239"/>
            <a:ext cx="982943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 작품 속 색감, 빛, 움직임의 표현을 관찰하여 열의 느낌을 설명하고, 전도·대류·복사의 관점에서 과학적으로 해석할 수 있다.</a:t>
            </a:r>
          </a:p>
        </p:txBody>
      </p:sp>
      <p:sp>
        <p:nvSpPr>
          <p:cNvPr id="15" name="Text 22">
            <a:extLst>
              <a:ext uri="{FF2B5EF4-FFF2-40B4-BE49-F238E27FC236}">
                <a16:creationId xmlns:a16="http://schemas.microsoft.com/office/drawing/2014/main" id="{B488DE25-DB8C-4519-8908-A0D079D845ED}"/>
              </a:ext>
            </a:extLst>
          </p:cNvPr>
          <p:cNvSpPr txBox="1"/>
          <p:nvPr/>
        </p:nvSpPr>
        <p:spPr>
          <a:xfrm>
            <a:off x="965927" y="3042030"/>
            <a:ext cx="92775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생성형 AI를 활용하여 열의 이동 특징이 드러나는 공간과 이미지를 설계할 수 있다 </a:t>
            </a:r>
            <a:endParaRPr lang="en-US" sz="18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 23">
            <a:extLst>
              <a:ext uri="{FF2B5EF4-FFF2-40B4-BE49-F238E27FC236}">
                <a16:creationId xmlns:a16="http://schemas.microsoft.com/office/drawing/2014/main" id="{7C31BB95-7DC0-45D5-86FC-6448E9A3B327}"/>
              </a:ext>
            </a:extLst>
          </p:cNvPr>
          <p:cNvSpPr txBox="1"/>
          <p:nvPr/>
        </p:nvSpPr>
        <p:spPr>
          <a:xfrm>
            <a:off x="990965" y="3526416"/>
            <a:ext cx="10871302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자신이 설정한 Heat Code를 바탕으로 공간의 분위기와 열의 흐름이 드러나는 이미지를 생성하고, 색감, 빛, 연기, </a:t>
            </a:r>
          </a:p>
          <a:p>
            <a:pPr marL="0" indent="0" algn="l">
              <a:buNone/>
            </a:pPr>
            <a:r>
              <a:rPr lang="en-US" sz="18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공기</a:t>
            </a:r>
            <a:r>
              <a:rPr 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흐름 등의 요소를 조절한다.</a:t>
            </a:r>
          </a:p>
        </p:txBody>
      </p:sp>
      <p:sp>
        <p:nvSpPr>
          <p:cNvPr id="17" name="Text 33">
            <a:extLst>
              <a:ext uri="{FF2B5EF4-FFF2-40B4-BE49-F238E27FC236}">
                <a16:creationId xmlns:a16="http://schemas.microsoft.com/office/drawing/2014/main" id="{9A6A703E-C8B7-45CA-A3CA-966E532FD367}"/>
              </a:ext>
            </a:extLst>
          </p:cNvPr>
          <p:cNvSpPr txBox="1"/>
          <p:nvPr/>
        </p:nvSpPr>
        <p:spPr>
          <a:xfrm>
            <a:off x="965927" y="4223624"/>
            <a:ext cx="92775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생성된 이미지와 자신의 Heat Code를 비교·분석하며 프롬프트를 수정·보완할 수 있다 </a:t>
            </a:r>
            <a:endParaRPr lang="en-US" sz="18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 34">
            <a:extLst>
              <a:ext uri="{FF2B5EF4-FFF2-40B4-BE49-F238E27FC236}">
                <a16:creationId xmlns:a16="http://schemas.microsoft.com/office/drawing/2014/main" id="{7378B26F-4B1A-4F49-B076-1BFC37F58734}"/>
              </a:ext>
            </a:extLst>
          </p:cNvPr>
          <p:cNvSpPr txBox="1"/>
          <p:nvPr/>
        </p:nvSpPr>
        <p:spPr>
          <a:xfrm>
            <a:off x="990965" y="4768003"/>
            <a:ext cx="10066502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생성된 이미지가 실제로 Heat Code의 특징을 잘 반영하고 있는지 분석하고, AI의 결과와 자신의 의도를 비교하며 프롬프트를 개선한다.</a:t>
            </a:r>
          </a:p>
        </p:txBody>
      </p:sp>
      <p:sp>
        <p:nvSpPr>
          <p:cNvPr id="19" name="Shape 2">
            <a:extLst>
              <a:ext uri="{FF2B5EF4-FFF2-40B4-BE49-F238E27FC236}">
                <a16:creationId xmlns:a16="http://schemas.microsoft.com/office/drawing/2014/main" id="{29279D69-03D7-4A72-9686-4B045C8DD956}"/>
              </a:ext>
            </a:extLst>
          </p:cNvPr>
          <p:cNvSpPr/>
          <p:nvPr/>
        </p:nvSpPr>
        <p:spPr>
          <a:xfrm>
            <a:off x="395341" y="1878383"/>
            <a:ext cx="418795" cy="41879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4D21ECD9-8324-4617-BD7C-0DADBC2C5A58}"/>
              </a:ext>
            </a:extLst>
          </p:cNvPr>
          <p:cNvSpPr txBox="1"/>
          <p:nvPr/>
        </p:nvSpPr>
        <p:spPr>
          <a:xfrm>
            <a:off x="577307" y="1971553"/>
            <a:ext cx="12344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74EF63AB-8DA2-4A35-AD91-DC9C76509A0A}"/>
              </a:ext>
            </a:extLst>
          </p:cNvPr>
          <p:cNvSpPr/>
          <p:nvPr/>
        </p:nvSpPr>
        <p:spPr>
          <a:xfrm>
            <a:off x="395341" y="2998335"/>
            <a:ext cx="418795" cy="41879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3243D53A-4268-4319-A992-D328D700AA3A}"/>
              </a:ext>
            </a:extLst>
          </p:cNvPr>
          <p:cNvSpPr txBox="1"/>
          <p:nvPr/>
        </p:nvSpPr>
        <p:spPr>
          <a:xfrm>
            <a:off x="547132" y="3076022"/>
            <a:ext cx="12344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Shape 8">
            <a:extLst>
              <a:ext uri="{FF2B5EF4-FFF2-40B4-BE49-F238E27FC236}">
                <a16:creationId xmlns:a16="http://schemas.microsoft.com/office/drawing/2014/main" id="{2A58EE74-8DF5-418D-B451-C1A73CA6384E}"/>
              </a:ext>
            </a:extLst>
          </p:cNvPr>
          <p:cNvSpPr/>
          <p:nvPr/>
        </p:nvSpPr>
        <p:spPr>
          <a:xfrm>
            <a:off x="429631" y="4165770"/>
            <a:ext cx="418795" cy="41879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BB63429A-DBD0-4224-8385-CEFF7005E6C8}"/>
              </a:ext>
            </a:extLst>
          </p:cNvPr>
          <p:cNvSpPr txBox="1"/>
          <p:nvPr/>
        </p:nvSpPr>
        <p:spPr>
          <a:xfrm>
            <a:off x="598479" y="4231416"/>
            <a:ext cx="12344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575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D89E230F-AF54-4AF2-B528-01F62BCD773B}"/>
              </a:ext>
            </a:extLst>
          </p:cNvPr>
          <p:cNvSpPr txBox="1"/>
          <p:nvPr/>
        </p:nvSpPr>
        <p:spPr>
          <a:xfrm>
            <a:off x="547132" y="433515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기준 및 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준비물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8E9E025-F3BC-40C9-B84D-E6BAEE995468}"/>
              </a:ext>
            </a:extLst>
          </p:cNvPr>
          <p:cNvSpPr txBox="1"/>
          <p:nvPr/>
        </p:nvSpPr>
        <p:spPr>
          <a:xfrm>
            <a:off x="547131" y="1617108"/>
            <a:ext cx="106683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✓ 평가 기준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8BFB7EE-2F6C-454C-9549-59ACED895874}"/>
              </a:ext>
            </a:extLst>
          </p:cNvPr>
          <p:cNvSpPr txBox="1"/>
          <p:nvPr/>
        </p:nvSpPr>
        <p:spPr>
          <a:xfrm>
            <a:off x="958611" y="2151412"/>
            <a:ext cx="832932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과제 목표 충실도</a:t>
            </a:r>
            <a:r>
              <a:rPr lang="en-US" sz="1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 작품 및 생성 이미지 속 열의 이동 원리를 정확하게 분석하였는가</a:t>
            </a:r>
            <a:endParaRPr lang="en-US" sz="15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EF3BA534-252E-4527-8BD8-601E1D11A2F2}"/>
              </a:ext>
            </a:extLst>
          </p:cNvPr>
          <p:cNvSpPr txBox="1"/>
          <p:nvPr/>
        </p:nvSpPr>
        <p:spPr>
          <a:xfrm>
            <a:off x="958611" y="2535166"/>
            <a:ext cx="8520379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완결성</a:t>
            </a: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1600" dirty="0">
                <a:solidFill>
                  <a:schemeClr val="bg1"/>
                </a:solidFill>
              </a:rPr>
              <a:t>Heat Code </a:t>
            </a:r>
            <a:r>
              <a:rPr lang="ko-KR" altLang="en-US" sz="1600" dirty="0">
                <a:solidFill>
                  <a:schemeClr val="bg1"/>
                </a:solidFill>
              </a:rPr>
              <a:t>비율과 열의 이동 경로를 모두 작성하였는가</a:t>
            </a:r>
            <a:r>
              <a:rPr lang="en-US" altLang="ko-KR" sz="1600" dirty="0">
                <a:solidFill>
                  <a:schemeClr val="bg1"/>
                </a:solidFill>
              </a:rPr>
              <a:t>?</a:t>
            </a:r>
            <a:endParaRPr lang="en-US" sz="15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295CDBDF-AC00-4054-8210-30D669FF002C}"/>
              </a:ext>
            </a:extLst>
          </p:cNvPr>
          <p:cNvSpPr txBox="1"/>
          <p:nvPr/>
        </p:nvSpPr>
        <p:spPr>
          <a:xfrm>
            <a:off x="958611" y="2930186"/>
            <a:ext cx="991209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창의성</a:t>
            </a:r>
            <a:r>
              <a:rPr lang="en-US" sz="15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 원리를 새로운 공간과 장면으로 확장하여 표현하였는가</a:t>
            </a:r>
            <a:r>
              <a:rPr lang="en-US" altLang="ko-KR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r>
              <a:rPr lang="en-US" altLang="ko-KR" sz="1600" dirty="0"/>
              <a:t>&gt;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B7D68C55-8EE1-4E51-AA92-A21A5811312B}"/>
              </a:ext>
            </a:extLst>
          </p:cNvPr>
          <p:cNvSpPr txBox="1"/>
          <p:nvPr/>
        </p:nvSpPr>
        <p:spPr>
          <a:xfrm>
            <a:off x="958611" y="3521344"/>
            <a:ext cx="1022390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표현 품질</a:t>
            </a: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</a:t>
            </a:r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가 이미지 속에서 명확하게 </a:t>
            </a:r>
            <a:r>
              <a:rPr lang="ko-KR" altLang="en-US" sz="16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시각화되었는가</a:t>
            </a:r>
            <a:r>
              <a:rPr lang="en-US" altLang="ko-KR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r>
              <a:rPr lang="ko-KR" altLang="en-US" sz="16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sz="16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</a:t>
            </a:r>
            <a:r>
              <a:rPr lang="en-US" altLang="ko-KR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r>
              <a:rPr lang="en-US" altLang="ko-KR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전도의 이동 경로가 색과 화살표로 구분되어 잘 표현되었는가</a:t>
            </a:r>
            <a:r>
              <a:rPr lang="en-US" altLang="ko-KR" sz="16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15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1F6A5EDA-E5B4-472F-A75B-6E89EC47BDCD}"/>
              </a:ext>
            </a:extLst>
          </p:cNvPr>
          <p:cNvSpPr txBox="1"/>
          <p:nvPr/>
        </p:nvSpPr>
        <p:spPr>
          <a:xfrm>
            <a:off x="547131" y="4148166"/>
            <a:ext cx="106683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✓ 준비물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76AF2DC3-E01F-4B0B-A157-9F0733B160D7}"/>
              </a:ext>
            </a:extLst>
          </p:cNvPr>
          <p:cNvSpPr txBox="1"/>
          <p:nvPr/>
        </p:nvSpPr>
        <p:spPr>
          <a:xfrm>
            <a:off x="958611" y="4619082"/>
            <a:ext cx="998433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클래스팅 AI 샌드박스 (필수): AI 제어 모드를 통해 안전한 탐구 환경 제공 (부적절한 질문 자동 제한)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Text 15">
            <a:extLst>
              <a:ext uri="{FF2B5EF4-FFF2-40B4-BE49-F238E27FC236}">
                <a16:creationId xmlns:a16="http://schemas.microsoft.com/office/drawing/2014/main" id="{881A95E3-BBDB-4BE0-86EA-9AADC3E2C01C}"/>
              </a:ext>
            </a:extLst>
          </p:cNvPr>
          <p:cNvSpPr txBox="1"/>
          <p:nvPr/>
        </p:nvSpPr>
        <p:spPr>
          <a:xfrm>
            <a:off x="958611" y="5013189"/>
            <a:ext cx="902421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학생용 스마트 기기: 크롬북, 태블릿, 노트북 등 프롬프트 입력 및 이미지 검색이 가능한 기기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 17">
            <a:extLst>
              <a:ext uri="{FF2B5EF4-FFF2-40B4-BE49-F238E27FC236}">
                <a16:creationId xmlns:a16="http://schemas.microsoft.com/office/drawing/2014/main" id="{3997B611-D10B-4F24-935D-B1B9C5977DC5}"/>
              </a:ext>
            </a:extLst>
          </p:cNvPr>
          <p:cNvSpPr txBox="1"/>
          <p:nvPr/>
        </p:nvSpPr>
        <p:spPr>
          <a:xfrm>
            <a:off x="958611" y="5407295"/>
            <a:ext cx="880841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학생 활동지: 프롬프트 설계, 작품 분석 내용, AI 답변 비교 결과를 기록할 수 있는 활동지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50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8CB4337F-7552-4A09-A831-A5DD23B5D7DF}"/>
              </a:ext>
            </a:extLst>
          </p:cNvPr>
          <p:cNvSpPr txBox="1"/>
          <p:nvPr/>
        </p:nvSpPr>
        <p:spPr>
          <a:xfrm>
            <a:off x="547132" y="442480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LLM 기능 활용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06AA6488-9CF0-48FC-9616-0D2332A6ADAB}"/>
              </a:ext>
            </a:extLst>
          </p:cNvPr>
          <p:cNvSpPr txBox="1"/>
          <p:nvPr/>
        </p:nvSpPr>
        <p:spPr>
          <a:xfrm>
            <a:off x="528607" y="1485463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DE29BD5B-AC87-447A-A268-A1A7AFF17D8C}"/>
              </a:ext>
            </a:extLst>
          </p:cNvPr>
          <p:cNvSpPr txBox="1"/>
          <p:nvPr/>
        </p:nvSpPr>
        <p:spPr>
          <a:xfrm>
            <a:off x="1004332" y="1471289"/>
            <a:ext cx="10211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요약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9783C36E-A13A-4F8D-AEA9-F4F4F903B750}"/>
              </a:ext>
            </a:extLst>
          </p:cNvPr>
          <p:cNvSpPr txBox="1"/>
          <p:nvPr/>
        </p:nvSpPr>
        <p:spPr>
          <a:xfrm>
            <a:off x="525677" y="4028717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7FD6F7F1-72EA-4FB9-B7A6-2369B0ECBE57}"/>
              </a:ext>
            </a:extLst>
          </p:cNvPr>
          <p:cNvSpPr txBox="1"/>
          <p:nvPr/>
        </p:nvSpPr>
        <p:spPr>
          <a:xfrm>
            <a:off x="990377" y="4012071"/>
            <a:ext cx="10211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아이디어 생성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EB614C39-93A9-440B-A7AC-98A686AA2FEE}"/>
              </a:ext>
            </a:extLst>
          </p:cNvPr>
          <p:cNvSpPr txBox="1"/>
          <p:nvPr/>
        </p:nvSpPr>
        <p:spPr>
          <a:xfrm>
            <a:off x="525677" y="5196058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756A3C6C-7695-4EEB-B8FB-498FEC1B7970}"/>
              </a:ext>
            </a:extLst>
          </p:cNvPr>
          <p:cNvSpPr txBox="1"/>
          <p:nvPr/>
        </p:nvSpPr>
        <p:spPr>
          <a:xfrm>
            <a:off x="990378" y="5167711"/>
            <a:ext cx="10211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생성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 10">
            <a:extLst>
              <a:ext uri="{FF2B5EF4-FFF2-40B4-BE49-F238E27FC236}">
                <a16:creationId xmlns:a16="http://schemas.microsoft.com/office/drawing/2014/main" id="{633D11D5-965E-4EA1-B632-832F5AC9FB1F}"/>
              </a:ext>
            </a:extLst>
          </p:cNvPr>
          <p:cNvSpPr txBox="1"/>
          <p:nvPr/>
        </p:nvSpPr>
        <p:spPr>
          <a:xfrm>
            <a:off x="916625" y="5052955"/>
            <a:ext cx="102111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FF432DF0-1B1B-4CD4-9EF8-003102E41D24}"/>
              </a:ext>
            </a:extLst>
          </p:cNvPr>
          <p:cNvSpPr txBox="1"/>
          <p:nvPr/>
        </p:nvSpPr>
        <p:spPr>
          <a:xfrm>
            <a:off x="528607" y="2730966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sz="1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483FB7E3-55FD-466A-B629-1ECAD1540855}"/>
              </a:ext>
            </a:extLst>
          </p:cNvPr>
          <p:cNvSpPr txBox="1"/>
          <p:nvPr/>
        </p:nvSpPr>
        <p:spPr>
          <a:xfrm>
            <a:off x="1004332" y="1915394"/>
            <a:ext cx="9120056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비율과 열의 이동 원리를 과학적으로 정리하고, 생성형 AI의 분석 결과와 자신의 분석 내용을 비교·정리하는 데 활용</a:t>
            </a:r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98FE75F0-D005-42BF-8067-3DBBB60BD651}"/>
              </a:ext>
            </a:extLst>
          </p:cNvPr>
          <p:cNvSpPr txBox="1"/>
          <p:nvPr/>
        </p:nvSpPr>
        <p:spPr>
          <a:xfrm>
            <a:off x="916625" y="2782473"/>
            <a:ext cx="396209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자료찾기 </a:t>
            </a:r>
            <a:endParaRPr lang="en-US" sz="21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CF15A4A7-23DF-48BE-A490-DCBD96C30559}"/>
              </a:ext>
            </a:extLst>
          </p:cNvPr>
          <p:cNvSpPr txBox="1"/>
          <p:nvPr/>
        </p:nvSpPr>
        <p:spPr>
          <a:xfrm>
            <a:off x="990377" y="3126643"/>
            <a:ext cx="803107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이동이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잘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드러나는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공간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사례와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표현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요소를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탐색하는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데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활용</a:t>
            </a:r>
            <a:endParaRPr lang="en-US" sz="21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Text 25">
            <a:extLst>
              <a:ext uri="{FF2B5EF4-FFF2-40B4-BE49-F238E27FC236}">
                <a16:creationId xmlns:a16="http://schemas.microsoft.com/office/drawing/2014/main" id="{528627D4-7FD1-4887-B483-E9467E5ABD8F}"/>
              </a:ext>
            </a:extLst>
          </p:cNvPr>
          <p:cNvSpPr txBox="1"/>
          <p:nvPr/>
        </p:nvSpPr>
        <p:spPr>
          <a:xfrm>
            <a:off x="990377" y="4353722"/>
            <a:ext cx="9775033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비율에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따른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과학적 원리 적용하는 과정에서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활용</a:t>
            </a:r>
            <a:endParaRPr lang="en-US" sz="21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Text 33">
            <a:extLst>
              <a:ext uri="{FF2B5EF4-FFF2-40B4-BE49-F238E27FC236}">
                <a16:creationId xmlns:a16="http://schemas.microsoft.com/office/drawing/2014/main" id="{490F65FF-E968-4A59-9D1B-8D67B2B6E973}"/>
              </a:ext>
            </a:extLst>
          </p:cNvPr>
          <p:cNvSpPr txBox="1"/>
          <p:nvPr/>
        </p:nvSpPr>
        <p:spPr>
          <a:xfrm>
            <a:off x="990377" y="5478771"/>
            <a:ext cx="8355495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Code가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반영된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이미지를 </a:t>
            </a:r>
            <a:r>
              <a:rPr lang="en-US" sz="21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시각적으로</a:t>
            </a:r>
            <a:r>
              <a:rPr lang="en-US" sz="21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표현하는 데 활용</a:t>
            </a:r>
          </a:p>
        </p:txBody>
      </p:sp>
    </p:spTree>
    <p:extLst>
      <p:ext uri="{BB962C8B-B14F-4D97-AF65-F5344CB8AC3E}">
        <p14:creationId xmlns:p14="http://schemas.microsoft.com/office/powerpoint/2010/main" val="101797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D714055-3E23-4D7D-BF17-0B5237AACD40}"/>
              </a:ext>
            </a:extLst>
          </p:cNvPr>
          <p:cNvSpPr txBox="1"/>
          <p:nvPr/>
        </p:nvSpPr>
        <p:spPr>
          <a:xfrm>
            <a:off x="465859" y="469375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작성 방법 (1) - 기본 설정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B0273F00-5DD5-4EC5-945C-289221E02412}"/>
              </a:ext>
            </a:extLst>
          </p:cNvPr>
          <p:cNvSpPr/>
          <p:nvPr/>
        </p:nvSpPr>
        <p:spPr>
          <a:xfrm>
            <a:off x="547132" y="1643428"/>
            <a:ext cx="10668305" cy="714146"/>
          </a:xfrm>
          <a:prstGeom prst="roundRect">
            <a:avLst>
              <a:gd name="adj" fmla="val 4097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3CAA039-39B8-4742-9725-617CBA91023B}"/>
              </a:ext>
            </a:extLst>
          </p:cNvPr>
          <p:cNvSpPr/>
          <p:nvPr/>
        </p:nvSpPr>
        <p:spPr>
          <a:xfrm>
            <a:off x="547132" y="1643428"/>
            <a:ext cx="38405" cy="714146"/>
          </a:xfrm>
          <a:prstGeom prst="roundRect">
            <a:avLst>
              <a:gd name="adj" fmla="val 761901"/>
            </a:avLst>
          </a:prstGeom>
          <a:solidFill>
            <a:srgbClr val="4A90E2"/>
          </a:solidFill>
          <a:ln w="12700">
            <a:solidFill>
              <a:srgbClr val="4A90E2">
                <a:alpha val="0"/>
              </a:srgbClr>
            </a:solidFill>
            <a:prstDash val="solid"/>
          </a:ln>
        </p:spPr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E5290BB0-BDA1-4397-A9F9-F1EFE6DE4C63}"/>
              </a:ext>
            </a:extLst>
          </p:cNvPr>
          <p:cNvSpPr txBox="1"/>
          <p:nvPr/>
        </p:nvSpPr>
        <p:spPr>
          <a:xfrm>
            <a:off x="775732" y="1834537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4A90E2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역할 설정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E10CCFE-FA49-4C62-8A48-315303DB279F}"/>
              </a:ext>
            </a:extLst>
          </p:cNvPr>
          <p:cNvSpPr txBox="1"/>
          <p:nvPr/>
        </p:nvSpPr>
        <p:spPr>
          <a:xfrm>
            <a:off x="2300037" y="1834537"/>
            <a:ext cx="87252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AI에게 ‘</a:t>
            </a:r>
            <a:r>
              <a:rPr lang="en-US" sz="18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</a:t>
            </a: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8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</a:t>
            </a:r>
            <a:r>
              <a:rPr lang="en-US" altLang="ko-KR" sz="1800" b="1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분석가</a:t>
            </a:r>
            <a:r>
              <a:rPr 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’ 역할을 </a:t>
            </a: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분명히 알려줍니다.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61DE140-1107-4C76-A0B3-1B3B2276D576}"/>
              </a:ext>
            </a:extLst>
          </p:cNvPr>
          <p:cNvSpPr/>
          <p:nvPr/>
        </p:nvSpPr>
        <p:spPr>
          <a:xfrm>
            <a:off x="547132" y="2662984"/>
            <a:ext cx="10668305" cy="714146"/>
          </a:xfrm>
          <a:prstGeom prst="roundRect">
            <a:avLst>
              <a:gd name="adj" fmla="val 4097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DA1061DD-3DB4-4341-A76B-894178D3122B}"/>
              </a:ext>
            </a:extLst>
          </p:cNvPr>
          <p:cNvSpPr/>
          <p:nvPr/>
        </p:nvSpPr>
        <p:spPr>
          <a:xfrm>
            <a:off x="547132" y="2662984"/>
            <a:ext cx="38405" cy="714146"/>
          </a:xfrm>
          <a:prstGeom prst="roundRect">
            <a:avLst>
              <a:gd name="adj" fmla="val 761901"/>
            </a:avLst>
          </a:prstGeom>
          <a:solidFill>
            <a:srgbClr val="50E3C2"/>
          </a:solidFill>
          <a:ln w="12700">
            <a:solidFill>
              <a:srgbClr val="50E3C2">
                <a:alpha val="0"/>
              </a:srgbClr>
            </a:solidFill>
            <a:prstDash val="solid"/>
          </a:ln>
        </p:spPr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A9372EF3-FDFA-41BB-B98F-360B5D541208}"/>
              </a:ext>
            </a:extLst>
          </p:cNvPr>
          <p:cNvSpPr txBox="1"/>
          <p:nvPr/>
        </p:nvSpPr>
        <p:spPr>
          <a:xfrm>
            <a:off x="775732" y="2853179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50E3C2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주제 제시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C5910350-99A0-4D1D-95DE-CDCC2AC744F1}"/>
              </a:ext>
            </a:extLst>
          </p:cNvPr>
          <p:cNvSpPr txBox="1"/>
          <p:nvPr/>
        </p:nvSpPr>
        <p:spPr>
          <a:xfrm>
            <a:off x="2300037" y="2894784"/>
            <a:ext cx="87252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8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 요소 식별</a:t>
            </a:r>
            <a:r>
              <a:rPr lang="en-US" altLang="ko-KR" sz="18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속에서 열이 이동할 수 있는 장면을 찾아봅니다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빛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), 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공기 흐름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), 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접촉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금속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 </a:t>
            </a: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요소를 식별합니다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8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7BA05180-3E3F-442E-B65D-5A53C6704481}"/>
              </a:ext>
            </a:extLst>
          </p:cNvPr>
          <p:cNvSpPr/>
          <p:nvPr/>
        </p:nvSpPr>
        <p:spPr>
          <a:xfrm>
            <a:off x="547132" y="3681625"/>
            <a:ext cx="10668305" cy="714146"/>
          </a:xfrm>
          <a:prstGeom prst="roundRect">
            <a:avLst>
              <a:gd name="adj" fmla="val 4097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5785CE82-337C-42B3-A954-301E8348D385}"/>
              </a:ext>
            </a:extLst>
          </p:cNvPr>
          <p:cNvSpPr/>
          <p:nvPr/>
        </p:nvSpPr>
        <p:spPr>
          <a:xfrm>
            <a:off x="547132" y="3681625"/>
            <a:ext cx="38405" cy="714146"/>
          </a:xfrm>
          <a:prstGeom prst="roundRect">
            <a:avLst>
              <a:gd name="adj" fmla="val 761901"/>
            </a:avLst>
          </a:prstGeom>
          <a:solidFill>
            <a:srgbClr val="F5A623"/>
          </a:solidFill>
          <a:ln w="12700">
            <a:solidFill>
              <a:srgbClr val="F5A623">
                <a:alpha val="0"/>
              </a:srgbClr>
            </a:solidFill>
            <a:prstDash val="solid"/>
          </a:ln>
        </p:spPr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72DC9974-30F4-4307-9365-9319972155DB}"/>
              </a:ext>
            </a:extLst>
          </p:cNvPr>
          <p:cNvSpPr txBox="1"/>
          <p:nvPr/>
        </p:nvSpPr>
        <p:spPr>
          <a:xfrm>
            <a:off x="775732" y="3872735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5A623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요청 내용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550F3EFC-A900-4471-8621-748602529144}"/>
              </a:ext>
            </a:extLst>
          </p:cNvPr>
          <p:cNvSpPr txBox="1"/>
          <p:nvPr/>
        </p:nvSpPr>
        <p:spPr>
          <a:xfrm>
            <a:off x="2300037" y="3872735"/>
            <a:ext cx="87252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 원리를 과학적으로 설명하고 시각화 자료를 구성할 수 있도록 요청합니다</a:t>
            </a:r>
            <a:r>
              <a:rPr lang="en-US" altLang="ko-KR" sz="18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8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5DFA8C45-20BE-465C-8370-4143C48B552F}"/>
              </a:ext>
            </a:extLst>
          </p:cNvPr>
          <p:cNvSpPr/>
          <p:nvPr/>
        </p:nvSpPr>
        <p:spPr>
          <a:xfrm>
            <a:off x="547132" y="4701181"/>
            <a:ext cx="10668305" cy="1028700"/>
          </a:xfrm>
          <a:prstGeom prst="roundRect">
            <a:avLst>
              <a:gd name="adj" fmla="val 1975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ADDD438D-4ADD-4C57-854D-C55753EE3942}"/>
              </a:ext>
            </a:extLst>
          </p:cNvPr>
          <p:cNvSpPr/>
          <p:nvPr/>
        </p:nvSpPr>
        <p:spPr>
          <a:xfrm>
            <a:off x="547132" y="4701181"/>
            <a:ext cx="38405" cy="1028700"/>
          </a:xfrm>
          <a:prstGeom prst="roundRect">
            <a:avLst>
              <a:gd name="adj" fmla="val 529098"/>
            </a:avLst>
          </a:prstGeom>
          <a:solidFill>
            <a:srgbClr val="E91E63"/>
          </a:solidFill>
          <a:ln w="12700">
            <a:solidFill>
              <a:srgbClr val="E91E63">
                <a:alpha val="0"/>
              </a:srgbClr>
            </a:solidFill>
            <a:prstDash val="solid"/>
          </a:ln>
        </p:spPr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4F047C48-5BBA-4D9C-B0B0-28428D3FF6C4}"/>
              </a:ext>
            </a:extLst>
          </p:cNvPr>
          <p:cNvSpPr txBox="1"/>
          <p:nvPr/>
        </p:nvSpPr>
        <p:spPr>
          <a:xfrm>
            <a:off x="775731" y="5047694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E91E63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조건 설명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5E3E466E-AB90-4553-821E-2A4F19C42AEE}"/>
              </a:ext>
            </a:extLst>
          </p:cNvPr>
          <p:cNvSpPr txBox="1"/>
          <p:nvPr/>
        </p:nvSpPr>
        <p:spPr>
          <a:xfrm>
            <a:off x="2300037" y="4891376"/>
            <a:ext cx="8725205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"중학교 1학년이 이해할 수 있도록 쉽게 설명", ＂</a:t>
            </a:r>
            <a:r>
              <a:rPr lang="ko-KR" alt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 표시</a:t>
            </a: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 등 구체적 조건을 넣습니다.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03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32C32A27-2B82-4522-BBBE-3B4D4011A8C4}"/>
              </a:ext>
            </a:extLst>
          </p:cNvPr>
          <p:cNvSpPr txBox="1"/>
          <p:nvPr/>
        </p:nvSpPr>
        <p:spPr>
          <a:xfrm>
            <a:off x="547132" y="433516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작성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방법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(2) </a:t>
            </a:r>
            <a:r>
              <a:rPr lang="en-US" sz="2000" b="1" kern="0" spc="-63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이동을 분석하고 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를 설계하는 체계적인 접근 방법</a:t>
            </a:r>
            <a:endParaRPr lang="en-US" sz="2000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77F1F2A4-465E-4E16-80E1-CAA57D6522A7}"/>
              </a:ext>
            </a:extLst>
          </p:cNvPr>
          <p:cNvSpPr txBox="1"/>
          <p:nvPr/>
        </p:nvSpPr>
        <p:spPr>
          <a:xfrm>
            <a:off x="547132" y="1501903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D0786AF1-FF09-47CF-9670-A5B772EAEF11}"/>
              </a:ext>
            </a:extLst>
          </p:cNvPr>
          <p:cNvSpPr txBox="1"/>
          <p:nvPr/>
        </p:nvSpPr>
        <p:spPr>
          <a:xfrm>
            <a:off x="547132" y="2478707"/>
            <a:ext cx="113386" cy="660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261AB24-18C5-46B2-A3E3-2123D1FB9964}"/>
              </a:ext>
            </a:extLst>
          </p:cNvPr>
          <p:cNvSpPr/>
          <p:nvPr/>
        </p:nvSpPr>
        <p:spPr>
          <a:xfrm>
            <a:off x="757286" y="1502143"/>
            <a:ext cx="8132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요소 분석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속에서 열이 이동할 수 있는 장면을 찾아봅니다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 전달 경로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공기 흐름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접촉 지점을 분석합니다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25D5A59-A583-4D08-A827-5BEF6F6A05B2}"/>
              </a:ext>
            </a:extLst>
          </p:cNvPr>
          <p:cNvSpPr/>
          <p:nvPr/>
        </p:nvSpPr>
        <p:spPr>
          <a:xfrm>
            <a:off x="757286" y="2627792"/>
            <a:ext cx="798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개념 연결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요소들을 복사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 개념과 연결합니다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왜 해당 장면이 해당 개념인지 과학적으로 설명합니다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A5985D-3E77-408E-987E-5251429E96C2}"/>
              </a:ext>
            </a:extLst>
          </p:cNvPr>
          <p:cNvSpPr/>
          <p:nvPr/>
        </p:nvSpPr>
        <p:spPr>
          <a:xfrm>
            <a:off x="757286" y="3588120"/>
            <a:ext cx="798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</a:t>
            </a:r>
            <a:r>
              <a:rPr lang="ko-KR" altLang="en-US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설계</a:t>
            </a:r>
            <a:r>
              <a:rPr lang="en-US" altLang="ko-KR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</a:t>
            </a:r>
            <a:r>
              <a:rPr lang="ko-KR" altLang="en-US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시각화</a:t>
            </a:r>
          </a:p>
          <a:p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 열의 이동 경로를 직접 표시합니다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전도의 비율을 설정하고 </a:t>
            </a:r>
            <a:r>
              <a:rPr lang="ko-KR" altLang="en-US" sz="2000" dirty="0" err="1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시각화합니다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D7C3FE-621A-4298-AF62-6A621F950715}"/>
              </a:ext>
            </a:extLst>
          </p:cNvPr>
          <p:cNvSpPr/>
          <p:nvPr/>
        </p:nvSpPr>
        <p:spPr>
          <a:xfrm>
            <a:off x="757286" y="4806518"/>
            <a:ext cx="798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수정</a:t>
            </a:r>
            <a:r>
              <a:rPr lang="en-US" altLang="ko-KR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</a:t>
            </a:r>
            <a:r>
              <a:rPr lang="ko-KR" altLang="en-US" sz="2000" b="1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보완</a:t>
            </a:r>
          </a:p>
          <a:p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를 수정하고 재설계합니다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목표 비율에 맞게 요소를 추가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강조합니다</a:t>
            </a:r>
            <a:r>
              <a:rPr lang="en-US" altLang="ko-KR" sz="2000" dirty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56838781-6E24-498B-A810-FC66FF3F8CFC}"/>
              </a:ext>
            </a:extLst>
          </p:cNvPr>
          <p:cNvSpPr txBox="1"/>
          <p:nvPr/>
        </p:nvSpPr>
        <p:spPr>
          <a:xfrm flipH="1">
            <a:off x="554833" y="3026563"/>
            <a:ext cx="96768" cy="157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B59CDAF8-D0F6-48A3-A8CC-320CCEB86B30}"/>
              </a:ext>
            </a:extLst>
          </p:cNvPr>
          <p:cNvSpPr txBox="1"/>
          <p:nvPr/>
        </p:nvSpPr>
        <p:spPr>
          <a:xfrm>
            <a:off x="547132" y="4636648"/>
            <a:ext cx="113386" cy="660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511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ED7803D9-6115-42FD-9489-8DB320BDAA59}"/>
              </a:ext>
            </a:extLst>
          </p:cNvPr>
          <p:cNvSpPr txBox="1"/>
          <p:nvPr/>
        </p:nvSpPr>
        <p:spPr>
          <a:xfrm>
            <a:off x="547132" y="442480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예시문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7" name="Shape 4">
            <a:extLst>
              <a:ext uri="{FF2B5EF4-FFF2-40B4-BE49-F238E27FC236}">
                <a16:creationId xmlns:a16="http://schemas.microsoft.com/office/drawing/2014/main" id="{4AEFCB61-74A6-4C1D-923D-96DEA605EB59}"/>
              </a:ext>
            </a:extLst>
          </p:cNvPr>
          <p:cNvSpPr/>
          <p:nvPr/>
        </p:nvSpPr>
        <p:spPr>
          <a:xfrm>
            <a:off x="547131" y="1438352"/>
            <a:ext cx="5042963" cy="1435425"/>
          </a:xfrm>
          <a:prstGeom prst="roundRect">
            <a:avLst>
              <a:gd name="adj" fmla="val 7033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68" name="Text 6">
            <a:extLst>
              <a:ext uri="{FF2B5EF4-FFF2-40B4-BE49-F238E27FC236}">
                <a16:creationId xmlns:a16="http://schemas.microsoft.com/office/drawing/2014/main" id="{AAE575F4-18F7-4C7F-A66A-80440F5EA70F}"/>
              </a:ext>
            </a:extLst>
          </p:cNvPr>
          <p:cNvSpPr txBox="1"/>
          <p:nvPr/>
        </p:nvSpPr>
        <p:spPr>
          <a:xfrm>
            <a:off x="819302" y="1565630"/>
            <a:ext cx="1504769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AI젤로 역할 설정</a:t>
            </a:r>
            <a:endParaRPr lang="en-US" sz="16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9" name="Text 7">
            <a:extLst>
              <a:ext uri="{FF2B5EF4-FFF2-40B4-BE49-F238E27FC236}">
                <a16:creationId xmlns:a16="http://schemas.microsoft.com/office/drawing/2014/main" id="{5041A66B-16AD-4021-9415-81A539A13BEA}"/>
              </a:ext>
            </a:extLst>
          </p:cNvPr>
          <p:cNvSpPr txBox="1"/>
          <p:nvPr/>
        </p:nvSpPr>
        <p:spPr>
          <a:xfrm>
            <a:off x="819302" y="1967332"/>
            <a:ext cx="4544214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"AI젤로는 지금부터 열의 이동을 분석하는 '과학 Heat Code 분석가' 역할을 해 주세요. 나는 1차시에 생성한 이미지를 바탕으로 열의 이동 원리를 분석하려고 합니다. 설명은 중학교 1학년 학생이 이해할 수 있도록 쉽게 작성해 주세요."</a:t>
            </a:r>
            <a:endParaRPr lang="en-US" sz="12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0" name="Shape 8">
            <a:extLst>
              <a:ext uri="{FF2B5EF4-FFF2-40B4-BE49-F238E27FC236}">
                <a16:creationId xmlns:a16="http://schemas.microsoft.com/office/drawing/2014/main" id="{45B669A8-7FA4-45C9-92F4-635BF0D14627}"/>
              </a:ext>
            </a:extLst>
          </p:cNvPr>
          <p:cNvSpPr/>
          <p:nvPr/>
        </p:nvSpPr>
        <p:spPr>
          <a:xfrm>
            <a:off x="559315" y="3163824"/>
            <a:ext cx="5018594" cy="1210213"/>
          </a:xfrm>
          <a:prstGeom prst="roundRect">
            <a:avLst>
              <a:gd name="adj" fmla="val 7681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71" name="Text 10">
            <a:extLst>
              <a:ext uri="{FF2B5EF4-FFF2-40B4-BE49-F238E27FC236}">
                <a16:creationId xmlns:a16="http://schemas.microsoft.com/office/drawing/2014/main" id="{ADC86FF7-BE00-4966-ACF3-09292D021C2C}"/>
              </a:ext>
            </a:extLst>
          </p:cNvPr>
          <p:cNvSpPr txBox="1"/>
          <p:nvPr/>
        </p:nvSpPr>
        <p:spPr>
          <a:xfrm>
            <a:off x="819302" y="3343046"/>
            <a:ext cx="260674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 열의 이동 요소 분석하기</a:t>
            </a:r>
            <a:endParaRPr lang="en-US" sz="14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2" name="Text 11">
            <a:extLst>
              <a:ext uri="{FF2B5EF4-FFF2-40B4-BE49-F238E27FC236}">
                <a16:creationId xmlns:a16="http://schemas.microsoft.com/office/drawing/2014/main" id="{EC7DE7A2-F598-4AEB-B9E3-E1FA827C1FE5}"/>
              </a:ext>
            </a:extLst>
          </p:cNvPr>
          <p:cNvSpPr txBox="1"/>
          <p:nvPr/>
        </p:nvSpPr>
        <p:spPr>
          <a:xfrm>
            <a:off x="779570" y="3764129"/>
            <a:ext cx="4623677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먼저 이미지 속에서 열이 공간을 통해 전달되는 부분, 공기나 액체의 흐름으로 열이 이동하는 부분, 물체의 접촉을 통해 열이 전달될 수 있는 부분을 각각 찾아 설명해 주세요.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4" name="Shape 18">
            <a:extLst>
              <a:ext uri="{FF2B5EF4-FFF2-40B4-BE49-F238E27FC236}">
                <a16:creationId xmlns:a16="http://schemas.microsoft.com/office/drawing/2014/main" id="{5558D102-2E6C-4444-9AC3-0F7B3C9EFEC3}"/>
              </a:ext>
            </a:extLst>
          </p:cNvPr>
          <p:cNvSpPr/>
          <p:nvPr/>
        </p:nvSpPr>
        <p:spPr>
          <a:xfrm>
            <a:off x="547131" y="4582321"/>
            <a:ext cx="4977370" cy="1347140"/>
          </a:xfrm>
          <a:prstGeom prst="roundRect">
            <a:avLst>
              <a:gd name="adj" fmla="val 7681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75" name="Text 20">
            <a:extLst>
              <a:ext uri="{FF2B5EF4-FFF2-40B4-BE49-F238E27FC236}">
                <a16:creationId xmlns:a16="http://schemas.microsoft.com/office/drawing/2014/main" id="{198F8353-7D9D-4A5D-8BF8-1178ECD4B939}"/>
              </a:ext>
            </a:extLst>
          </p:cNvPr>
          <p:cNvSpPr txBox="1"/>
          <p:nvPr/>
        </p:nvSpPr>
        <p:spPr>
          <a:xfrm>
            <a:off x="852030" y="4845411"/>
            <a:ext cx="2268241" cy="197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복사·대류·전도 연결하기</a:t>
            </a:r>
            <a:endParaRPr lang="en-US" sz="14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6" name="Text 21">
            <a:extLst>
              <a:ext uri="{FF2B5EF4-FFF2-40B4-BE49-F238E27FC236}">
                <a16:creationId xmlns:a16="http://schemas.microsoft.com/office/drawing/2014/main" id="{B84E84F7-875C-45A7-9CD2-39000A745CA6}"/>
              </a:ext>
            </a:extLst>
          </p:cNvPr>
          <p:cNvSpPr txBox="1"/>
          <p:nvPr/>
        </p:nvSpPr>
        <p:spPr>
          <a:xfrm>
            <a:off x="852030" y="5260292"/>
            <a:ext cx="3728070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1단계에서 찾은 요소들을 복사·대류·전도의 개념과 연결해 주세요. 왜 해당 장면이 복사인지, 왜 공기나 액체의 흐름이 대류인지, 왜 물체의 접촉이 전도인지를 과학적으로 설명해 주세요.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7" name="Shape 28">
            <a:extLst>
              <a:ext uri="{FF2B5EF4-FFF2-40B4-BE49-F238E27FC236}">
                <a16:creationId xmlns:a16="http://schemas.microsoft.com/office/drawing/2014/main" id="{C3C69A00-31D5-49BB-9B46-785F3B91893C}"/>
              </a:ext>
            </a:extLst>
          </p:cNvPr>
          <p:cNvSpPr/>
          <p:nvPr/>
        </p:nvSpPr>
        <p:spPr>
          <a:xfrm>
            <a:off x="5881284" y="1438352"/>
            <a:ext cx="5738115" cy="2577462"/>
          </a:xfrm>
          <a:prstGeom prst="roundRect">
            <a:avLst>
              <a:gd name="adj" fmla="val 2890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78" name="Text 30">
            <a:extLst>
              <a:ext uri="{FF2B5EF4-FFF2-40B4-BE49-F238E27FC236}">
                <a16:creationId xmlns:a16="http://schemas.microsoft.com/office/drawing/2014/main" id="{AB267EC6-05AE-4F74-A6A6-24D435AD1AAC}"/>
              </a:ext>
            </a:extLst>
          </p:cNvPr>
          <p:cNvSpPr txBox="1"/>
          <p:nvPr/>
        </p:nvSpPr>
        <p:spPr>
          <a:xfrm>
            <a:off x="6196003" y="1588180"/>
            <a:ext cx="286847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설계 및 시각화하기</a:t>
            </a:r>
            <a:endParaRPr lang="en-US" sz="14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1" name="Text 31">
            <a:extLst>
              <a:ext uri="{FF2B5EF4-FFF2-40B4-BE49-F238E27FC236}">
                <a16:creationId xmlns:a16="http://schemas.microsoft.com/office/drawing/2014/main" id="{F7A86898-C116-481A-959A-4C41C12CFE8F}"/>
              </a:ext>
            </a:extLst>
          </p:cNvPr>
          <p:cNvSpPr txBox="1"/>
          <p:nvPr/>
        </p:nvSpPr>
        <p:spPr>
          <a:xfrm>
            <a:off x="6141914" y="1907116"/>
            <a:ext cx="5349359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속 열의 이동 경로를 직접 표시해 주세요. 복사는 빨간 화살표, 대류는 파란 곡선 화살표, 전도는 노란 점선으로 구분하여 이미지에 표시해 주세요.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2" name="Shape 32">
            <a:extLst>
              <a:ext uri="{FF2B5EF4-FFF2-40B4-BE49-F238E27FC236}">
                <a16:creationId xmlns:a16="http://schemas.microsoft.com/office/drawing/2014/main" id="{6362C977-38A9-4FAE-B7E2-3F1B32A6B85D}"/>
              </a:ext>
            </a:extLst>
          </p:cNvPr>
          <p:cNvSpPr/>
          <p:nvPr/>
        </p:nvSpPr>
        <p:spPr>
          <a:xfrm>
            <a:off x="6079473" y="2616260"/>
            <a:ext cx="3991356" cy="1209751"/>
          </a:xfrm>
          <a:prstGeom prst="roundRect">
            <a:avLst>
              <a:gd name="adj" fmla="val 14284"/>
            </a:avLst>
          </a:prstGeom>
          <a:solidFill>
            <a:srgbClr val="000000">
              <a:alpha val="30000"/>
            </a:srgbClr>
          </a:solidFill>
          <a:ln/>
        </p:spPr>
      </p:sp>
      <p:sp>
        <p:nvSpPr>
          <p:cNvPr id="83" name="Text 34">
            <a:extLst>
              <a:ext uri="{FF2B5EF4-FFF2-40B4-BE49-F238E27FC236}">
                <a16:creationId xmlns:a16="http://schemas.microsoft.com/office/drawing/2014/main" id="{65C95B65-7644-4019-ABBC-F0667F02221A}"/>
              </a:ext>
            </a:extLst>
          </p:cNvPr>
          <p:cNvSpPr txBox="1"/>
          <p:nvPr/>
        </p:nvSpPr>
        <p:spPr>
          <a:xfrm>
            <a:off x="6196003" y="2748907"/>
            <a:ext cx="3572561" cy="8293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ECDC4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복사</a:t>
            </a: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→ 빨간 화살표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l">
              <a:buNone/>
            </a:pPr>
            <a:r>
              <a:rPr lang="en-US" sz="1100" dirty="0">
                <a:solidFill>
                  <a:srgbClr val="4ECDC4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대류</a:t>
            </a: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→ 파란 곡선 화살표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l">
              <a:buNone/>
            </a:pPr>
            <a:r>
              <a:rPr lang="en-US" sz="1100" dirty="0">
                <a:solidFill>
                  <a:srgbClr val="4ECDC4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</a:t>
            </a: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→ 노란 점선 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4" name="Shape 35">
            <a:extLst>
              <a:ext uri="{FF2B5EF4-FFF2-40B4-BE49-F238E27FC236}">
                <a16:creationId xmlns:a16="http://schemas.microsoft.com/office/drawing/2014/main" id="{26A6CDAA-2160-403D-AE0F-C861388FBE78}"/>
              </a:ext>
            </a:extLst>
          </p:cNvPr>
          <p:cNvSpPr/>
          <p:nvPr/>
        </p:nvSpPr>
        <p:spPr>
          <a:xfrm>
            <a:off x="5845972" y="4324543"/>
            <a:ext cx="5738114" cy="1347141"/>
          </a:xfrm>
          <a:prstGeom prst="roundRect">
            <a:avLst>
              <a:gd name="adj" fmla="val 3259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85" name="Text 37">
            <a:extLst>
              <a:ext uri="{FF2B5EF4-FFF2-40B4-BE49-F238E27FC236}">
                <a16:creationId xmlns:a16="http://schemas.microsoft.com/office/drawing/2014/main" id="{39D3A38C-1F3A-46FF-8A29-70D34D7191DF}"/>
              </a:ext>
            </a:extLst>
          </p:cNvPr>
          <p:cNvSpPr txBox="1"/>
          <p:nvPr/>
        </p:nvSpPr>
        <p:spPr>
          <a:xfrm>
            <a:off x="6196003" y="4619785"/>
            <a:ext cx="3669072" cy="255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 수정 및 재설계하기</a:t>
            </a:r>
            <a:endParaRPr lang="en-US" sz="14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6" name="Text 38">
            <a:extLst>
              <a:ext uri="{FF2B5EF4-FFF2-40B4-BE49-F238E27FC236}">
                <a16:creationId xmlns:a16="http://schemas.microsoft.com/office/drawing/2014/main" id="{CFD8D9DD-DE3C-41DD-8B02-A3D9E5526548}"/>
              </a:ext>
            </a:extLst>
          </p:cNvPr>
          <p:cNvSpPr txBox="1"/>
          <p:nvPr/>
        </p:nvSpPr>
        <p:spPr>
          <a:xfrm>
            <a:off x="6110082" y="4901172"/>
            <a:ext cx="5105355" cy="709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 Code를 수정해 주세요. 복사를 더 강하게 만들고 싶다면 빛의 전달 경로를 증가시키고, 대류를 더 강하게 만들고 싶다면 공기 흐름을 추가하세요.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7" name="Text 2">
            <a:extLst>
              <a:ext uri="{FF2B5EF4-FFF2-40B4-BE49-F238E27FC236}">
                <a16:creationId xmlns:a16="http://schemas.microsoft.com/office/drawing/2014/main" id="{8D0F44E4-D28E-4495-B775-99034E53F9E3}"/>
              </a:ext>
            </a:extLst>
          </p:cNvPr>
          <p:cNvSpPr txBox="1"/>
          <p:nvPr/>
        </p:nvSpPr>
        <p:spPr>
          <a:xfrm>
            <a:off x="668064" y="3259480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8" name="Text 2">
            <a:extLst>
              <a:ext uri="{FF2B5EF4-FFF2-40B4-BE49-F238E27FC236}">
                <a16:creationId xmlns:a16="http://schemas.microsoft.com/office/drawing/2014/main" id="{39AAAFC6-13AF-44B6-B30B-718FABC8C663}"/>
              </a:ext>
            </a:extLst>
          </p:cNvPr>
          <p:cNvSpPr txBox="1"/>
          <p:nvPr/>
        </p:nvSpPr>
        <p:spPr>
          <a:xfrm>
            <a:off x="680123" y="4700918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9" name="Text 2">
            <a:extLst>
              <a:ext uri="{FF2B5EF4-FFF2-40B4-BE49-F238E27FC236}">
                <a16:creationId xmlns:a16="http://schemas.microsoft.com/office/drawing/2014/main" id="{B2A0E526-FF30-4D36-A4E7-1DD5565DA3EE}"/>
              </a:ext>
            </a:extLst>
          </p:cNvPr>
          <p:cNvSpPr txBox="1"/>
          <p:nvPr/>
        </p:nvSpPr>
        <p:spPr>
          <a:xfrm>
            <a:off x="5967806" y="1520603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0" name="Text 2">
            <a:extLst>
              <a:ext uri="{FF2B5EF4-FFF2-40B4-BE49-F238E27FC236}">
                <a16:creationId xmlns:a16="http://schemas.microsoft.com/office/drawing/2014/main" id="{4BBE9752-9433-4561-8284-0B3A9361CD27}"/>
              </a:ext>
            </a:extLst>
          </p:cNvPr>
          <p:cNvSpPr txBox="1"/>
          <p:nvPr/>
        </p:nvSpPr>
        <p:spPr>
          <a:xfrm>
            <a:off x="5967805" y="4542420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2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50207243-51A8-40B3-A71E-682EB18BF80F}"/>
              </a:ext>
            </a:extLst>
          </p:cNvPr>
          <p:cNvSpPr txBox="1"/>
          <p:nvPr/>
        </p:nvSpPr>
        <p:spPr>
          <a:xfrm>
            <a:off x="483789" y="424551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도입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(5분)</a:t>
            </a:r>
            <a:endParaRPr lang="en-US" sz="3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9" name="Shape 4">
            <a:extLst>
              <a:ext uri="{FF2B5EF4-FFF2-40B4-BE49-F238E27FC236}">
                <a16:creationId xmlns:a16="http://schemas.microsoft.com/office/drawing/2014/main" id="{1C9C965C-3BEA-4CC2-8B16-3DE18B1E6E63}"/>
              </a:ext>
            </a:extLst>
          </p:cNvPr>
          <p:cNvSpPr/>
          <p:nvPr/>
        </p:nvSpPr>
        <p:spPr>
          <a:xfrm>
            <a:off x="401817" y="1458270"/>
            <a:ext cx="5301399" cy="2771546"/>
          </a:xfrm>
          <a:prstGeom prst="roundRect">
            <a:avLst>
              <a:gd name="adj" fmla="val 3628"/>
            </a:avLst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40" name="Text 6">
            <a:extLst>
              <a:ext uri="{FF2B5EF4-FFF2-40B4-BE49-F238E27FC236}">
                <a16:creationId xmlns:a16="http://schemas.microsoft.com/office/drawing/2014/main" id="{FBE9DDDF-0326-459E-A3E0-86A3CF5F262D}"/>
              </a:ext>
            </a:extLst>
          </p:cNvPr>
          <p:cNvSpPr txBox="1"/>
          <p:nvPr/>
        </p:nvSpPr>
        <p:spPr>
          <a:xfrm>
            <a:off x="988865" y="1709273"/>
            <a:ext cx="2593714" cy="185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1차시 이미지 재확인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1" name="Text 7">
            <a:extLst>
              <a:ext uri="{FF2B5EF4-FFF2-40B4-BE49-F238E27FC236}">
                <a16:creationId xmlns:a16="http://schemas.microsoft.com/office/drawing/2014/main" id="{97F3DE67-9894-40E9-AEF4-4C13B1B214DA}"/>
              </a:ext>
            </a:extLst>
          </p:cNvPr>
          <p:cNvSpPr txBox="1"/>
          <p:nvPr/>
        </p:nvSpPr>
        <p:spPr>
          <a:xfrm>
            <a:off x="526439" y="2176531"/>
            <a:ext cx="4834604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1차시에 생성한 이미지를 다시 열어 보고, 이미지 속에서 열이 이동할 수 있는 장면을 찾아보도록 안내합니다.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2" name="Shape 8">
            <a:extLst>
              <a:ext uri="{FF2B5EF4-FFF2-40B4-BE49-F238E27FC236}">
                <a16:creationId xmlns:a16="http://schemas.microsoft.com/office/drawing/2014/main" id="{71EDD712-A172-4921-93D2-99F085AC6FC3}"/>
              </a:ext>
            </a:extLst>
          </p:cNvPr>
          <p:cNvSpPr/>
          <p:nvPr/>
        </p:nvSpPr>
        <p:spPr>
          <a:xfrm>
            <a:off x="526440" y="2719685"/>
            <a:ext cx="4834604" cy="381305"/>
          </a:xfrm>
          <a:prstGeom prst="roundRect">
            <a:avLst>
              <a:gd name="adj" fmla="val 9592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3" name="Image 4" descr="gen-dedup-eb818356b5391586e3e5703c34403a3a.png">
            <a:extLst>
              <a:ext uri="{FF2B5EF4-FFF2-40B4-BE49-F238E27FC236}">
                <a16:creationId xmlns:a16="http://schemas.microsoft.com/office/drawing/2014/main" id="{5C291B98-68B0-4463-BFF8-0F98BC91CC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9942" y="2844043"/>
            <a:ext cx="130810" cy="133502"/>
          </a:xfrm>
          <a:prstGeom prst="rect">
            <a:avLst/>
          </a:prstGeom>
        </p:spPr>
      </p:pic>
      <p:sp>
        <p:nvSpPr>
          <p:cNvPr id="44" name="Text 9">
            <a:extLst>
              <a:ext uri="{FF2B5EF4-FFF2-40B4-BE49-F238E27FC236}">
                <a16:creationId xmlns:a16="http://schemas.microsoft.com/office/drawing/2014/main" id="{15A4A140-B07B-4D3F-A5D4-62EF2B1C29D1}"/>
              </a:ext>
            </a:extLst>
          </p:cNvPr>
          <p:cNvSpPr txBox="1"/>
          <p:nvPr/>
        </p:nvSpPr>
        <p:spPr>
          <a:xfrm>
            <a:off x="888541" y="2719685"/>
            <a:ext cx="30288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95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이미지 속 열의 이동 요소 살펴보기</a:t>
            </a:r>
            <a:endParaRPr lang="en-US" sz="1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5" name="Shape 10">
            <a:extLst>
              <a:ext uri="{FF2B5EF4-FFF2-40B4-BE49-F238E27FC236}">
                <a16:creationId xmlns:a16="http://schemas.microsoft.com/office/drawing/2014/main" id="{A374A27F-C1E9-4EC3-9FC2-03B42B233099}"/>
              </a:ext>
            </a:extLst>
          </p:cNvPr>
          <p:cNvSpPr/>
          <p:nvPr/>
        </p:nvSpPr>
        <p:spPr>
          <a:xfrm>
            <a:off x="526440" y="3176885"/>
            <a:ext cx="4834604" cy="381305"/>
          </a:xfrm>
          <a:prstGeom prst="roundRect">
            <a:avLst>
              <a:gd name="adj" fmla="val 9592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6" name="Text 11">
            <a:extLst>
              <a:ext uri="{FF2B5EF4-FFF2-40B4-BE49-F238E27FC236}">
                <a16:creationId xmlns:a16="http://schemas.microsoft.com/office/drawing/2014/main" id="{4A920B5E-BDA9-4792-9E84-3EF6D24BE9D2}"/>
              </a:ext>
            </a:extLst>
          </p:cNvPr>
          <p:cNvSpPr txBox="1"/>
          <p:nvPr/>
        </p:nvSpPr>
        <p:spPr>
          <a:xfrm>
            <a:off x="888542" y="3176885"/>
            <a:ext cx="362550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95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빛, 공기 흐름, 물체 접촉 중 어떤 요소가 보이는가?</a:t>
            </a:r>
            <a:endParaRPr lang="en-US" sz="1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Shape 12">
            <a:extLst>
              <a:ext uri="{FF2B5EF4-FFF2-40B4-BE49-F238E27FC236}">
                <a16:creationId xmlns:a16="http://schemas.microsoft.com/office/drawing/2014/main" id="{D2826335-C9E2-426A-B3D5-24683ECCD7C6}"/>
              </a:ext>
            </a:extLst>
          </p:cNvPr>
          <p:cNvSpPr/>
          <p:nvPr/>
        </p:nvSpPr>
        <p:spPr>
          <a:xfrm>
            <a:off x="526440" y="3634085"/>
            <a:ext cx="4834604" cy="381305"/>
          </a:xfrm>
          <a:prstGeom prst="roundRect">
            <a:avLst>
              <a:gd name="adj" fmla="val 95923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8" name="Image 6" descr="gen-dedup-eb818356b5391586e3e5703c34403a3a.png">
            <a:extLst>
              <a:ext uri="{FF2B5EF4-FFF2-40B4-BE49-F238E27FC236}">
                <a16:creationId xmlns:a16="http://schemas.microsoft.com/office/drawing/2014/main" id="{9FB26B2F-8385-4345-8753-55174929BF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9942" y="3758443"/>
            <a:ext cx="130810" cy="133502"/>
          </a:xfrm>
          <a:prstGeom prst="rect">
            <a:avLst/>
          </a:prstGeom>
        </p:spPr>
      </p:pic>
      <p:sp>
        <p:nvSpPr>
          <p:cNvPr id="49" name="Text 13">
            <a:extLst>
              <a:ext uri="{FF2B5EF4-FFF2-40B4-BE49-F238E27FC236}">
                <a16:creationId xmlns:a16="http://schemas.microsoft.com/office/drawing/2014/main" id="{306841C3-B295-40D3-B7C7-48A7538A65E4}"/>
              </a:ext>
            </a:extLst>
          </p:cNvPr>
          <p:cNvSpPr txBox="1"/>
          <p:nvPr/>
        </p:nvSpPr>
        <p:spPr>
          <a:xfrm>
            <a:off x="888541" y="3634085"/>
            <a:ext cx="34428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95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오늘 사용할 이미지 1장 선택</a:t>
            </a:r>
            <a:endParaRPr lang="en-US" sz="1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51" name="Image 6" descr="gen-dedup-eb818356b5391586e3e5703c34403a3a.png">
            <a:extLst>
              <a:ext uri="{FF2B5EF4-FFF2-40B4-BE49-F238E27FC236}">
                <a16:creationId xmlns:a16="http://schemas.microsoft.com/office/drawing/2014/main" id="{25493CB1-8FB0-45A6-9A52-69C019F8A7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852" y="3329591"/>
            <a:ext cx="101269" cy="133502"/>
          </a:xfrm>
          <a:prstGeom prst="rect">
            <a:avLst/>
          </a:prstGeom>
        </p:spPr>
      </p:pic>
      <p:sp>
        <p:nvSpPr>
          <p:cNvPr id="59" name="Shape 14">
            <a:extLst>
              <a:ext uri="{FF2B5EF4-FFF2-40B4-BE49-F238E27FC236}">
                <a16:creationId xmlns:a16="http://schemas.microsoft.com/office/drawing/2014/main" id="{8BED1E8B-FBF5-461E-85BB-2CDB808A0259}"/>
              </a:ext>
            </a:extLst>
          </p:cNvPr>
          <p:cNvSpPr/>
          <p:nvPr/>
        </p:nvSpPr>
        <p:spPr>
          <a:xfrm>
            <a:off x="6043754" y="1438610"/>
            <a:ext cx="5410505" cy="2562149"/>
          </a:xfrm>
          <a:prstGeom prst="roundRect">
            <a:avLst>
              <a:gd name="adj" fmla="val 4246"/>
            </a:avLst>
          </a:prstGeom>
          <a:solidFill>
            <a:srgbClr val="FFFFFF">
              <a:alpha val="12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60" name="Shape 15">
            <a:extLst>
              <a:ext uri="{FF2B5EF4-FFF2-40B4-BE49-F238E27FC236}">
                <a16:creationId xmlns:a16="http://schemas.microsoft.com/office/drawing/2014/main" id="{A3683967-FDB4-4489-B00A-24F8BBCA7CB3}"/>
              </a:ext>
            </a:extLst>
          </p:cNvPr>
          <p:cNvSpPr/>
          <p:nvPr/>
        </p:nvSpPr>
        <p:spPr>
          <a:xfrm>
            <a:off x="6281498" y="1676354"/>
            <a:ext cx="342900" cy="342900"/>
          </a:xfrm>
          <a:prstGeom prst="roundRect">
            <a:avLst>
              <a:gd name="adj" fmla="val 118519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1" name="Image 7" descr="gen-dedup-2a18d15eb2cc5971d21f378a9b81a70d.png">
            <a:extLst>
              <a:ext uri="{FF2B5EF4-FFF2-40B4-BE49-F238E27FC236}">
                <a16:creationId xmlns:a16="http://schemas.microsoft.com/office/drawing/2014/main" id="{69158996-3C1E-488E-8DCD-6AA367FC48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77510" y="1771452"/>
            <a:ext cx="152705" cy="152705"/>
          </a:xfrm>
          <a:prstGeom prst="rect">
            <a:avLst/>
          </a:prstGeom>
        </p:spPr>
      </p:pic>
      <p:sp>
        <p:nvSpPr>
          <p:cNvPr id="62" name="Text 16">
            <a:extLst>
              <a:ext uri="{FF2B5EF4-FFF2-40B4-BE49-F238E27FC236}">
                <a16:creationId xmlns:a16="http://schemas.microsoft.com/office/drawing/2014/main" id="{32B1034F-19C0-4AA5-B950-79AB23465126}"/>
              </a:ext>
            </a:extLst>
          </p:cNvPr>
          <p:cNvSpPr txBox="1"/>
          <p:nvPr/>
        </p:nvSpPr>
        <p:spPr>
          <a:xfrm>
            <a:off x="6738698" y="1709273"/>
            <a:ext cx="212049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Heat Code 활동 목표</a:t>
            </a:r>
            <a:endParaRPr lang="en-US" sz="15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3" name="Text 17">
            <a:extLst>
              <a:ext uri="{FF2B5EF4-FFF2-40B4-BE49-F238E27FC236}">
                <a16:creationId xmlns:a16="http://schemas.microsoft.com/office/drawing/2014/main" id="{65C8F361-5A53-4DF3-B962-DB0AA4334CA1}"/>
              </a:ext>
            </a:extLst>
          </p:cNvPr>
          <p:cNvSpPr txBox="1"/>
          <p:nvPr/>
        </p:nvSpPr>
        <p:spPr>
          <a:xfrm>
            <a:off x="6281498" y="2133554"/>
            <a:ext cx="49341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복사·대류·전도의 원리를 적용하여 Heat Code를 설계하고 이미지 안에 열의 이동 경로를 표시합니다.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4" name="Text 19">
            <a:extLst>
              <a:ext uri="{FF2B5EF4-FFF2-40B4-BE49-F238E27FC236}">
                <a16:creationId xmlns:a16="http://schemas.microsoft.com/office/drawing/2014/main" id="{058AF74E-947E-4607-B47C-A388C3A0B993}"/>
              </a:ext>
            </a:extLst>
          </p:cNvPr>
          <p:cNvSpPr txBox="1"/>
          <p:nvPr/>
        </p:nvSpPr>
        <p:spPr>
          <a:xfrm>
            <a:off x="6644515" y="2866903"/>
            <a:ext cx="442935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산출물 </a:t>
            </a:r>
            <a:endParaRPr 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65" name="Image 8" descr="gen-dedup-26e8e8200d6e333bef3d0effef5d5278.png">
            <a:extLst>
              <a:ext uri="{FF2B5EF4-FFF2-40B4-BE49-F238E27FC236}">
                <a16:creationId xmlns:a16="http://schemas.microsoft.com/office/drawing/2014/main" id="{12797157-8F10-4B19-99D8-610F218B38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25059" y="2895249"/>
            <a:ext cx="142646" cy="142646"/>
          </a:xfrm>
          <a:prstGeom prst="rect">
            <a:avLst/>
          </a:prstGeom>
        </p:spPr>
      </p:pic>
      <p:pic>
        <p:nvPicPr>
          <p:cNvPr id="66" name="Image 9" descr="gen-dedup-6be4c3fa341f5e11545e29a131063ffa.png">
            <a:extLst>
              <a:ext uri="{FF2B5EF4-FFF2-40B4-BE49-F238E27FC236}">
                <a16:creationId xmlns:a16="http://schemas.microsoft.com/office/drawing/2014/main" id="{2BDEE7B0-9338-46D7-B01D-DC3F1EC6D3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25059" y="3171398"/>
            <a:ext cx="123444" cy="123444"/>
          </a:xfrm>
          <a:prstGeom prst="rect">
            <a:avLst/>
          </a:prstGeom>
        </p:spPr>
      </p:pic>
      <p:sp>
        <p:nvSpPr>
          <p:cNvPr id="67" name="Text 20">
            <a:extLst>
              <a:ext uri="{FF2B5EF4-FFF2-40B4-BE49-F238E27FC236}">
                <a16:creationId xmlns:a16="http://schemas.microsoft.com/office/drawing/2014/main" id="{D7659E6E-B52A-4226-ADEE-1856E69CF2EE}"/>
              </a:ext>
            </a:extLst>
          </p:cNvPr>
          <p:cNvSpPr txBox="1"/>
          <p:nvPr/>
        </p:nvSpPr>
        <p:spPr>
          <a:xfrm>
            <a:off x="6643600" y="3143052"/>
            <a:ext cx="146304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>
                    <a:alpha val="90000"/>
                  </a:srgbClr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오늘 사용할 이미지 1장</a:t>
            </a:r>
            <a:endParaRPr lang="en-US" sz="9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8" name="Shape 5">
            <a:extLst>
              <a:ext uri="{FF2B5EF4-FFF2-40B4-BE49-F238E27FC236}">
                <a16:creationId xmlns:a16="http://schemas.microsoft.com/office/drawing/2014/main" id="{C928084F-0E9F-44F5-9A84-3BD4E092C65C}"/>
              </a:ext>
            </a:extLst>
          </p:cNvPr>
          <p:cNvSpPr/>
          <p:nvPr/>
        </p:nvSpPr>
        <p:spPr>
          <a:xfrm>
            <a:off x="548828" y="1639098"/>
            <a:ext cx="342900" cy="295799"/>
          </a:xfrm>
          <a:prstGeom prst="roundRect">
            <a:avLst>
              <a:gd name="adj" fmla="val 118519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9" name="Image 3" descr="gen-dedup-e32ae65af3669a4505dd37ad0572a9cb.png">
            <a:extLst>
              <a:ext uri="{FF2B5EF4-FFF2-40B4-BE49-F238E27FC236}">
                <a16:creationId xmlns:a16="http://schemas.microsoft.com/office/drawing/2014/main" id="{5E3E1419-1EE8-41AC-A878-F8AE87D6CC3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4840" y="1735110"/>
            <a:ext cx="152705" cy="152705"/>
          </a:xfrm>
          <a:prstGeom prst="rect">
            <a:avLst/>
          </a:prstGeom>
        </p:spPr>
      </p:pic>
      <p:sp>
        <p:nvSpPr>
          <p:cNvPr id="71" name="Text 2">
            <a:extLst>
              <a:ext uri="{FF2B5EF4-FFF2-40B4-BE49-F238E27FC236}">
                <a16:creationId xmlns:a16="http://schemas.microsoft.com/office/drawing/2014/main" id="{DBFB674E-3310-40D8-8516-C9F273C5D7DF}"/>
              </a:ext>
            </a:extLst>
          </p:cNvPr>
          <p:cNvSpPr txBox="1"/>
          <p:nvPr/>
        </p:nvSpPr>
        <p:spPr>
          <a:xfrm>
            <a:off x="468220" y="4587522"/>
            <a:ext cx="11643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2" name="Text 3">
            <a:extLst>
              <a:ext uri="{FF2B5EF4-FFF2-40B4-BE49-F238E27FC236}">
                <a16:creationId xmlns:a16="http://schemas.microsoft.com/office/drawing/2014/main" id="{082C0637-50AA-4CA7-B122-82C277797CB1}"/>
              </a:ext>
            </a:extLst>
          </p:cNvPr>
          <p:cNvSpPr txBox="1"/>
          <p:nvPr/>
        </p:nvSpPr>
        <p:spPr>
          <a:xfrm>
            <a:off x="729182" y="4642352"/>
            <a:ext cx="6243456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4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교사</a:t>
            </a:r>
            <a:r>
              <a:rPr lang="en-US" altLang="ko-KR" sz="2400" b="1" dirty="0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 </a:t>
            </a:r>
            <a:r>
              <a:rPr lang="en-US" altLang="ko-KR" sz="2400" b="1" dirty="0" err="1">
                <a:solidFill>
                  <a:srgbClr val="FFFFFF"/>
                </a:solidFill>
                <a:latin typeface="Noto Sans KR" pitchFamily="34" charset="0"/>
                <a:ea typeface="Noto Sans KR" pitchFamily="34" charset="-122"/>
                <a:cs typeface="Noto Sans KR" pitchFamily="34" charset="-120"/>
              </a:rPr>
              <a:t>질문</a:t>
            </a:r>
            <a:r>
              <a:rPr lang="en-US" altLang="ko-KR" sz="21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endParaRPr lang="en-US" altLang="ko-KR" sz="24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3" name="Text 27">
            <a:extLst>
              <a:ext uri="{FF2B5EF4-FFF2-40B4-BE49-F238E27FC236}">
                <a16:creationId xmlns:a16="http://schemas.microsoft.com/office/drawing/2014/main" id="{13BB32A3-34D0-4780-B14C-6D0B0F069B5A}"/>
              </a:ext>
            </a:extLst>
          </p:cNvPr>
          <p:cNvSpPr txBox="1"/>
          <p:nvPr/>
        </p:nvSpPr>
        <p:spPr>
          <a:xfrm>
            <a:off x="2095117" y="4841533"/>
            <a:ext cx="6531852" cy="59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"이 이미지에서 열은 어디에서 어디로 이동할 수 있을까?" 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4" name="Text 30">
            <a:extLst>
              <a:ext uri="{FF2B5EF4-FFF2-40B4-BE49-F238E27FC236}">
                <a16:creationId xmlns:a16="http://schemas.microsoft.com/office/drawing/2014/main" id="{779BF032-3601-4DAB-9030-3BD68F5F572C}"/>
              </a:ext>
            </a:extLst>
          </p:cNvPr>
          <p:cNvSpPr txBox="1"/>
          <p:nvPr/>
        </p:nvSpPr>
        <p:spPr>
          <a:xfrm>
            <a:off x="2108833" y="5352937"/>
            <a:ext cx="6531852" cy="59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"빛, 공기 흐름, 물체의 접촉 중 어떤 요소가 보이는가?" 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5" name="Text 33">
            <a:extLst>
              <a:ext uri="{FF2B5EF4-FFF2-40B4-BE49-F238E27FC236}">
                <a16:creationId xmlns:a16="http://schemas.microsoft.com/office/drawing/2014/main" id="{6B324EAE-1507-41C1-9497-6005EB9C4C38}"/>
              </a:ext>
            </a:extLst>
          </p:cNvPr>
          <p:cNvSpPr txBox="1"/>
          <p:nvPr/>
        </p:nvSpPr>
        <p:spPr>
          <a:xfrm>
            <a:off x="2108833" y="5914379"/>
            <a:ext cx="6531852" cy="59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"어떤 열의 이동 방식이 강조되는가?" </a:t>
            </a:r>
            <a:endParaRPr lang="en-US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3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1376</Words>
  <Application>Microsoft Office PowerPoint</Application>
  <PresentationFormat>와이드스크린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Noto Sans KR</vt:lpstr>
      <vt:lpstr>Pretendard</vt:lpstr>
      <vt:lpstr>Malgun Gothic</vt:lpstr>
      <vt:lpstr>Arial</vt:lpstr>
      <vt:lpstr>Calibri</vt:lpstr>
      <vt:lpstr>Consolas</vt:lpstr>
      <vt:lpstr>Office 테마</vt:lpstr>
      <vt:lpstr>Heat Decoder 보이지 않는 열의 흐름을 해석하라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Decoder 보이지 않는 열의 흐름을 해석하라</dc:title>
  <dc:creator>김혜영</dc:creator>
  <cp:lastModifiedBy>user</cp:lastModifiedBy>
  <cp:revision>59</cp:revision>
  <dcterms:modified xsi:type="dcterms:W3CDTF">2026-05-17T12:34:08Z</dcterms:modified>
</cp:coreProperties>
</file>