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62" r:id="rId3"/>
    <p:sldId id="261" r:id="rId4"/>
    <p:sldId id="273" r:id="rId5"/>
    <p:sldId id="266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88">
          <p15:clr>
            <a:srgbClr val="A4A3A4"/>
          </p15:clr>
        </p15:guide>
        <p15:guide id="2" pos="234">
          <p15:clr>
            <a:srgbClr val="A4A3A4"/>
          </p15:clr>
        </p15:guide>
        <p15:guide id="3" pos="7446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162">
          <p15:clr>
            <a:srgbClr val="A4A3A4"/>
          </p15:clr>
        </p15:guide>
        <p15:guide id="6" orient="horz" pos="1344">
          <p15:clr>
            <a:srgbClr val="A4A3A4"/>
          </p15:clr>
        </p15:guide>
        <p15:guide id="7" orient="horz" pos="3884">
          <p15:clr>
            <a:srgbClr val="A4A3A4"/>
          </p15:clr>
        </p15:guide>
        <p15:guide id="8" pos="2638">
          <p15:clr>
            <a:srgbClr val="A4A3A4"/>
          </p15:clr>
        </p15:guide>
        <p15:guide id="9" pos="5042">
          <p15:clr>
            <a:srgbClr val="A4A3A4"/>
          </p15:clr>
        </p15:guide>
        <p15:guide id="10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>
        <p:guide orient="horz" pos="1888"/>
        <p:guide pos="234"/>
        <p:guide pos="7446"/>
        <p:guide orient="horz" pos="1049"/>
        <p:guide orient="horz" pos="1162"/>
        <p:guide orient="horz" pos="1344"/>
        <p:guide orient="horz" pos="3884"/>
        <p:guide pos="2638"/>
        <p:guide pos="504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2952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7090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100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8511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556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686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3374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8549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3359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5694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324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1336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x">
  <p:cSld name="TITLE_AND_BODY">
    <p:bg>
      <p:bgPr>
        <a:solidFill>
          <a:srgbClr val="0000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>
  <p:cSld name="캡션 있는 그림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제목 슬라이드">
  <p:cSld name="9_제목 슬라이드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제목 슬라이드">
  <p:cSld name="1_제목 슬라이드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>
  <p:cSld name="제목 및 내용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>
  <p:cSld name="구역 머리글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>
  <p:cSld name="콘텐츠 2개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>
  <p:cSld name="비교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90" cy="82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>
  <p:cSld name="제목만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>
  <p:cSld name="빈 화면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0" y="0"/>
            <a:ext cx="12192000" cy="126347"/>
          </a:xfrm>
          <a:prstGeom prst="rect">
            <a:avLst/>
          </a:prstGeom>
          <a:solidFill>
            <a:srgbClr val="00C89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11713926" y="6415227"/>
            <a:ext cx="21899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>
                <a:solidFill>
                  <a:srgbClr val="808080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>
  <p:cSld name="캡션 있는 콘텐츠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5" y="2057400"/>
            <a:ext cx="39322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algun Gothic"/>
              <a:buNone/>
              <a:defRPr sz="440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 idx="4294967295"/>
          </p:nvPr>
        </p:nvSpPr>
        <p:spPr>
          <a:xfrm>
            <a:off x="1788530" y="1387483"/>
            <a:ext cx="8614940" cy="92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algn="ctr"/>
            <a:r>
              <a:rPr lang="en-US" altLang="ko-KR" sz="5400" b="1" spc="-75" dirty="0">
                <a:solidFill>
                  <a:srgbClr val="FF6B6B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Heat</a:t>
            </a:r>
            <a:r>
              <a:rPr lang="en-US" altLang="ko-KR" sz="5400" b="1" spc="-75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Decoder</a:t>
            </a:r>
            <a:br>
              <a:rPr lang="en-US" altLang="ko-KR" sz="5400" b="1" spc="-75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4000" dirty="0" err="1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보이지</a:t>
            </a:r>
            <a:r>
              <a:rPr lang="en-US" altLang="ko-KR" sz="4000" dirty="0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4000" dirty="0" err="1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않는</a:t>
            </a:r>
            <a:r>
              <a:rPr lang="en-US" altLang="ko-KR" sz="4000" dirty="0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4000" dirty="0" err="1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열의</a:t>
            </a:r>
            <a:r>
              <a:rPr lang="en-US" altLang="ko-KR" sz="4000" dirty="0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4000" dirty="0" err="1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흐름을</a:t>
            </a:r>
            <a:r>
              <a:rPr lang="en-US" altLang="ko-KR" sz="4000" dirty="0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4000" dirty="0" err="1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해석하라</a:t>
            </a:r>
            <a:br>
              <a:rPr lang="en-US" altLang="ko-KR" sz="5400" dirty="0"/>
            </a:br>
            <a:br>
              <a:rPr lang="en-US" altLang="ko-KR" sz="5400" b="1" spc="-75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/>
                <a:cs typeface="Pretendard" panose="02000503000000020004" pitchFamily="2" charset="-127"/>
              </a:rPr>
            </a:br>
            <a:r>
              <a:rPr lang="en-US" altLang="ko-KR" sz="5400" b="1" spc="-75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/>
                <a:cs typeface="Pretendard" panose="02000503000000020004" pitchFamily="2" charset="-127"/>
              </a:rPr>
              <a:t> </a:t>
            </a:r>
            <a:endParaRPr lang="en-US" altLang="ko-KR" sz="5400" dirty="0"/>
          </a:p>
        </p:txBody>
      </p:sp>
      <p:cxnSp>
        <p:nvCxnSpPr>
          <p:cNvPr id="53" name="Google Shape;53;p13"/>
          <p:cNvCxnSpPr>
            <a:cxnSpLocks/>
          </p:cNvCxnSpPr>
          <p:nvPr/>
        </p:nvCxnSpPr>
        <p:spPr>
          <a:xfrm>
            <a:off x="1292296" y="2914698"/>
            <a:ext cx="9842961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54" name="Google Shape;54;p13" descr="폰트, 그래픽, 로고, 타이포그래피이(가) 표시된 사진&#10;&#10;AI 생성 콘텐츠는 정확하지 않을 수 있습니다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8467" y="6248249"/>
            <a:ext cx="1376401" cy="2617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15">
            <a:extLst>
              <a:ext uri="{FF2B5EF4-FFF2-40B4-BE49-F238E27FC236}">
                <a16:creationId xmlns:a16="http://schemas.microsoft.com/office/drawing/2014/main" id="{20E0F6D8-92EF-4EB9-8E78-07A35BD1A450}"/>
              </a:ext>
            </a:extLst>
          </p:cNvPr>
          <p:cNvSpPr txBox="1"/>
          <p:nvPr/>
        </p:nvSpPr>
        <p:spPr>
          <a:xfrm>
            <a:off x="1596415" y="2470381"/>
            <a:ext cx="8892291" cy="1848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500" dirty="0">
                <a:solidFill>
                  <a:srgbClr val="FFFFFF">
                    <a:alpha val="7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dirty="0">
                <a:solidFill>
                  <a:srgbClr val="FFFFFF">
                    <a:alpha val="7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[</a:t>
            </a:r>
            <a:r>
              <a:rPr lang="en-US" sz="2000" dirty="0" err="1">
                <a:solidFill>
                  <a:srgbClr val="FFFFFF">
                    <a:alpha val="7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생성형</a:t>
            </a:r>
            <a:r>
              <a:rPr lang="en-US" sz="2000" dirty="0">
                <a:solidFill>
                  <a:srgbClr val="FFFFFF">
                    <a:alpha val="7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AI 기반 </a:t>
            </a:r>
            <a:r>
              <a:rPr lang="en-US" sz="2000" dirty="0" err="1">
                <a:solidFill>
                  <a:srgbClr val="FFFFFF">
                    <a:alpha val="7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융합</a:t>
            </a:r>
            <a:r>
              <a:rPr lang="en-US" sz="2000" dirty="0">
                <a:solidFill>
                  <a:srgbClr val="FFFFFF">
                    <a:alpha val="7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dirty="0" err="1">
                <a:solidFill>
                  <a:srgbClr val="FFFFFF">
                    <a:alpha val="7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프로젝트</a:t>
            </a:r>
            <a:r>
              <a:rPr lang="en-US" sz="2000" dirty="0">
                <a:solidFill>
                  <a:srgbClr val="FFFFFF">
                    <a:alpha val="7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]</a:t>
            </a:r>
            <a:endParaRPr lang="en-US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rgbClr val="FFFFFF">
                    <a:alpha val="7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예술 작품 속 열의 </a:t>
            </a:r>
            <a:r>
              <a:rPr lang="en-US" sz="2000" dirty="0" err="1">
                <a:solidFill>
                  <a:srgbClr val="FFFFFF">
                    <a:alpha val="7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이동을</a:t>
            </a:r>
            <a:r>
              <a:rPr lang="en-US" sz="2000" dirty="0">
                <a:solidFill>
                  <a:srgbClr val="FFFFFF">
                    <a:alpha val="7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dirty="0" err="1">
                <a:solidFill>
                  <a:srgbClr val="FFFFFF">
                    <a:alpha val="7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과학적으로</a:t>
            </a:r>
            <a:r>
              <a:rPr lang="en-US" sz="2000" dirty="0">
                <a:solidFill>
                  <a:srgbClr val="FFFFFF">
                    <a:alpha val="7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dirty="0" err="1">
                <a:solidFill>
                  <a:srgbClr val="FFFFFF">
                    <a:alpha val="7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해석하는</a:t>
            </a:r>
            <a:r>
              <a:rPr lang="en-US" sz="2000" dirty="0">
                <a:solidFill>
                  <a:srgbClr val="FFFFFF">
                    <a:alpha val="7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탐구 활동 </a:t>
            </a:r>
            <a:endParaRPr lang="en-US" sz="2000" dirty="0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FA1884E-F07C-43FF-BF8E-B45D133348FE}"/>
              </a:ext>
            </a:extLst>
          </p:cNvPr>
          <p:cNvSpPr/>
          <p:nvPr/>
        </p:nvSpPr>
        <p:spPr>
          <a:xfrm>
            <a:off x="2951941" y="4319338"/>
            <a:ext cx="63803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ko-KR" dirty="0">
                <a:solidFill>
                  <a:srgbClr val="D1D1D1"/>
                </a:solidFill>
                <a:latin typeface="Pretendard" panose="02000503000000020004" pitchFamily="2" charset="-127"/>
                <a:ea typeface="Pretendard" panose="02000503000000020004"/>
                <a:cs typeface="Pretendard" panose="02000503000000020004" pitchFamily="2" charset="-127"/>
              </a:rPr>
              <a:t> </a:t>
            </a:r>
            <a:r>
              <a:rPr lang="en-US" altLang="ko-KR" sz="2500" dirty="0">
                <a:solidFill>
                  <a:srgbClr val="D1D1D1"/>
                </a:solidFill>
                <a:latin typeface="Pretendard" panose="02000503000000020004" pitchFamily="2" charset="-127"/>
                <a:ea typeface="Pretendard" panose="02000503000000020004"/>
                <a:cs typeface="Pretendard" panose="02000503000000020004" pitchFamily="2" charset="-127"/>
              </a:rPr>
              <a:t>[1차시] </a:t>
            </a:r>
            <a:r>
              <a:rPr lang="en-US" altLang="ko-KR" sz="2500" dirty="0" err="1">
                <a:solidFill>
                  <a:srgbClr val="D1D1D1"/>
                </a:solidFill>
                <a:latin typeface="Pretendard" panose="02000503000000020004" pitchFamily="2" charset="-127"/>
                <a:ea typeface="Pretendard" panose="02000503000000020004"/>
                <a:cs typeface="Pretendard" panose="02000503000000020004" pitchFamily="2" charset="-127"/>
              </a:rPr>
              <a:t>과학</a:t>
            </a:r>
            <a:r>
              <a:rPr lang="en-US" altLang="ko-KR" sz="2500" dirty="0">
                <a:solidFill>
                  <a:srgbClr val="D1D1D1"/>
                </a:solidFill>
                <a:latin typeface="Pretendard" panose="02000503000000020004" pitchFamily="2" charset="-127"/>
                <a:ea typeface="Pretendard" panose="02000503000000020004"/>
                <a:cs typeface="Pretendard" panose="02000503000000020004" pitchFamily="2" charset="-127"/>
              </a:rPr>
              <a:t> </a:t>
            </a:r>
            <a:r>
              <a:rPr lang="en-US" altLang="ko-KR" sz="2500" dirty="0" err="1">
                <a:solidFill>
                  <a:srgbClr val="D1D1D1"/>
                </a:solidFill>
                <a:latin typeface="Pretendard" panose="02000503000000020004" pitchFamily="2" charset="-127"/>
                <a:ea typeface="Pretendard" panose="02000503000000020004"/>
                <a:cs typeface="Pretendard" panose="02000503000000020004" pitchFamily="2" charset="-127"/>
              </a:rPr>
              <a:t>큐레이터와</a:t>
            </a:r>
            <a:r>
              <a:rPr lang="en-US" altLang="ko-KR" sz="2500" dirty="0">
                <a:solidFill>
                  <a:srgbClr val="D1D1D1"/>
                </a:solidFill>
                <a:latin typeface="Pretendard" panose="02000503000000020004" pitchFamily="2" charset="-127"/>
                <a:ea typeface="Pretendard" panose="02000503000000020004"/>
                <a:cs typeface="Pretendard" panose="02000503000000020004" pitchFamily="2" charset="-127"/>
              </a:rPr>
              <a:t> </a:t>
            </a:r>
            <a:r>
              <a:rPr lang="en-US" altLang="ko-KR" sz="2500" dirty="0" err="1">
                <a:solidFill>
                  <a:srgbClr val="D1D1D1"/>
                </a:solidFill>
                <a:latin typeface="Pretendard" panose="02000503000000020004" pitchFamily="2" charset="-127"/>
                <a:ea typeface="Pretendard" panose="02000503000000020004"/>
                <a:cs typeface="Pretendard" panose="02000503000000020004" pitchFamily="2" charset="-127"/>
              </a:rPr>
              <a:t>함께하는</a:t>
            </a:r>
            <a:endParaRPr lang="en-US" altLang="ko-KR" sz="2500" dirty="0">
              <a:latin typeface="Pretendard" panose="02000503000000020004" pitchFamily="2" charset="-127"/>
            </a:endParaRPr>
          </a:p>
          <a:p>
            <a:pPr marL="0" indent="0" algn="ctr">
              <a:buNone/>
            </a:pPr>
            <a:r>
              <a:rPr lang="en-US" altLang="ko-KR" sz="2500" dirty="0">
                <a:solidFill>
                  <a:srgbClr val="D1D1D1"/>
                </a:solidFill>
                <a:latin typeface="Pretendard" panose="02000503000000020004" pitchFamily="2" charset="-127"/>
                <a:ea typeface="Pretendard" panose="02000503000000020004"/>
                <a:cs typeface="Pretendard" panose="02000503000000020004" pitchFamily="2" charset="-127"/>
              </a:rPr>
              <a:t> 「</a:t>
            </a:r>
            <a:r>
              <a:rPr lang="en-US" altLang="ko-KR" sz="2500" dirty="0" err="1">
                <a:solidFill>
                  <a:srgbClr val="D1D1D1"/>
                </a:solidFill>
                <a:latin typeface="Pretendard" panose="02000503000000020004" pitchFamily="2" charset="-127"/>
                <a:ea typeface="Pretendard" panose="02000503000000020004"/>
                <a:cs typeface="Pretendard" panose="02000503000000020004" pitchFamily="2" charset="-127"/>
              </a:rPr>
              <a:t>예술</a:t>
            </a:r>
            <a:r>
              <a:rPr lang="en-US" altLang="ko-KR" sz="2500" dirty="0">
                <a:solidFill>
                  <a:srgbClr val="D1D1D1"/>
                </a:solidFill>
                <a:latin typeface="Pretendard" panose="02000503000000020004" pitchFamily="2" charset="-127"/>
                <a:ea typeface="Pretendard" panose="02000503000000020004"/>
                <a:cs typeface="Pretendard" panose="02000503000000020004" pitchFamily="2" charset="-127"/>
              </a:rPr>
              <a:t> </a:t>
            </a:r>
            <a:r>
              <a:rPr lang="en-US" altLang="ko-KR" sz="2500" dirty="0" err="1">
                <a:solidFill>
                  <a:srgbClr val="D1D1D1"/>
                </a:solidFill>
                <a:latin typeface="Pretendard" panose="02000503000000020004" pitchFamily="2" charset="-127"/>
                <a:ea typeface="Pretendard" panose="02000503000000020004"/>
                <a:cs typeface="Pretendard" panose="02000503000000020004" pitchFamily="2" charset="-127"/>
              </a:rPr>
              <a:t>작품</a:t>
            </a:r>
            <a:r>
              <a:rPr lang="en-US" altLang="ko-KR" sz="2500" dirty="0">
                <a:solidFill>
                  <a:srgbClr val="D1D1D1"/>
                </a:solidFill>
                <a:latin typeface="Pretendard" panose="02000503000000020004" pitchFamily="2" charset="-127"/>
                <a:ea typeface="Pretendard" panose="02000503000000020004"/>
                <a:cs typeface="Pretendard" panose="02000503000000020004" pitchFamily="2" charset="-127"/>
              </a:rPr>
              <a:t> 속 Heat Flow </a:t>
            </a:r>
            <a:r>
              <a:rPr lang="en-US" altLang="ko-KR" sz="2500" dirty="0" err="1">
                <a:solidFill>
                  <a:srgbClr val="D1D1D1"/>
                </a:solidFill>
                <a:latin typeface="Pretendard" panose="02000503000000020004" pitchFamily="2" charset="-127"/>
                <a:ea typeface="Pretendard" panose="02000503000000020004"/>
                <a:cs typeface="Pretendard" panose="02000503000000020004" pitchFamily="2" charset="-127"/>
              </a:rPr>
              <a:t>탐색</a:t>
            </a:r>
            <a:r>
              <a:rPr lang="en-US" altLang="ko-KR" sz="2500" dirty="0">
                <a:solidFill>
                  <a:srgbClr val="D1D1D1"/>
                </a:solidFill>
                <a:latin typeface="Pretendard" panose="02000503000000020004" pitchFamily="2" charset="-127"/>
                <a:ea typeface="Pretendard" panose="02000503000000020004"/>
                <a:cs typeface="Pretendard" panose="02000503000000020004" pitchFamily="2" charset="-127"/>
              </a:rPr>
              <a:t>」 </a:t>
            </a:r>
            <a:endParaRPr lang="ko-KR" altLang="en-US" sz="2500" dirty="0">
              <a:latin typeface="Pretendard" panose="02000503000000020004" pitchFamily="2" charset="-127"/>
            </a:endParaRPr>
          </a:p>
        </p:txBody>
      </p:sp>
      <p:sp>
        <p:nvSpPr>
          <p:cNvPr id="10" name="Text 1">
            <a:extLst>
              <a:ext uri="{FF2B5EF4-FFF2-40B4-BE49-F238E27FC236}">
                <a16:creationId xmlns:a16="http://schemas.microsoft.com/office/drawing/2014/main" id="{D96024F8-4F11-4CCC-8A9B-44AC8C3842F6}"/>
              </a:ext>
            </a:extLst>
          </p:cNvPr>
          <p:cNvSpPr txBox="1"/>
          <p:nvPr/>
        </p:nvSpPr>
        <p:spPr>
          <a:xfrm>
            <a:off x="307914" y="112903"/>
            <a:ext cx="7638882" cy="581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ko-KR" altLang="en-US" sz="25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/>
                <a:cs typeface="Pretendard" panose="02000503000000020004" pitchFamily="2" charset="-127"/>
              </a:rPr>
              <a:t>중</a:t>
            </a:r>
            <a:r>
              <a:rPr lang="en-US" altLang="ko-KR" sz="25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/>
                <a:cs typeface="Pretendard" panose="02000503000000020004" pitchFamily="2" charset="-127"/>
              </a:rPr>
              <a:t>1/</a:t>
            </a:r>
            <a:r>
              <a:rPr lang="ko-KR" altLang="en-US" sz="25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/>
                <a:cs typeface="Pretendard" panose="02000503000000020004" pitchFamily="2" charset="-127"/>
              </a:rPr>
              <a:t>과학</a:t>
            </a:r>
            <a:r>
              <a:rPr lang="en-US" altLang="ko-KR" sz="25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/>
                <a:cs typeface="Pretendard" panose="02000503000000020004" pitchFamily="2" charset="-127"/>
              </a:rPr>
              <a:t>/03.</a:t>
            </a:r>
            <a:r>
              <a:rPr lang="ko-KR" altLang="en-US" sz="25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/>
                <a:cs typeface="Pretendard" panose="02000503000000020004" pitchFamily="2" charset="-127"/>
              </a:rPr>
              <a:t>다양한 방식으로 이동하는 열</a:t>
            </a:r>
            <a:r>
              <a:rPr lang="en-US" altLang="ko-KR" sz="25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/>
                <a:cs typeface="Pretendard" panose="02000503000000020004" pitchFamily="2" charset="-127"/>
              </a:rPr>
              <a:t>/1</a:t>
            </a:r>
            <a:r>
              <a:rPr lang="ko-KR" altLang="en-US" sz="25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/>
                <a:cs typeface="Pretendard" panose="02000503000000020004" pitchFamily="2" charset="-127"/>
              </a:rPr>
              <a:t>차시</a:t>
            </a:r>
            <a:endParaRPr lang="en-US" sz="2500" dirty="0">
              <a:latin typeface="Pretendard" panose="02000503000000020004" pitchFamily="2" charset="-127"/>
              <a:ea typeface="Pretendard" panose="020005030000000200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6"/>
          <p:cNvCxnSpPr/>
          <p:nvPr/>
        </p:nvCxnSpPr>
        <p:spPr>
          <a:xfrm>
            <a:off x="547132" y="1125059"/>
            <a:ext cx="11097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80" name="Google Shape;80;p16" descr="폰트, 그래픽, 로고, 타이포그래피이(가) 표시된 사진&#10;&#10;AI 생성 콘텐츠는 정확하지 않을 수 있습니다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8467" y="6248249"/>
            <a:ext cx="1376401" cy="2617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006BC93B-388F-4C19-A7ED-28CB741B4475}"/>
              </a:ext>
            </a:extLst>
          </p:cNvPr>
          <p:cNvSpPr txBox="1"/>
          <p:nvPr/>
        </p:nvSpPr>
        <p:spPr>
          <a:xfrm>
            <a:off x="520238" y="433515"/>
            <a:ext cx="10668305" cy="581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수업 구성: [</a:t>
            </a:r>
            <a:r>
              <a:rPr lang="ko-KR" alt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전개</a:t>
            </a:r>
            <a:r>
              <a:rPr lang="en-US" altLang="ko-KR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] </a:t>
            </a:r>
            <a:r>
              <a:rPr lang="en-US" sz="3100" b="1" kern="0" spc="-63" dirty="0" err="1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개념</a:t>
            </a:r>
            <a:r>
              <a:rPr 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연결 (10분)</a:t>
            </a:r>
            <a:endParaRPr lang="en-US" sz="3100" dirty="0"/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6CC9248E-87DB-46E8-B1A1-27A6F914316D}"/>
              </a:ext>
            </a:extLst>
          </p:cNvPr>
          <p:cNvSpPr txBox="1"/>
          <p:nvPr/>
        </p:nvSpPr>
        <p:spPr>
          <a:xfrm>
            <a:off x="547132" y="1657600"/>
            <a:ext cx="171907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4FACFE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1</a:t>
            </a:r>
            <a:endParaRPr lang="en-US" sz="2100" dirty="0"/>
          </a:p>
        </p:txBody>
      </p:sp>
      <p:sp>
        <p:nvSpPr>
          <p:cNvPr id="15" name="Text 3">
            <a:extLst>
              <a:ext uri="{FF2B5EF4-FFF2-40B4-BE49-F238E27FC236}">
                <a16:creationId xmlns:a16="http://schemas.microsoft.com/office/drawing/2014/main" id="{29392C9F-5EC9-4AB3-B3CF-E9DE35CAE830}"/>
              </a:ext>
            </a:extLst>
          </p:cNvPr>
          <p:cNvSpPr txBox="1"/>
          <p:nvPr/>
        </p:nvSpPr>
        <p:spPr>
          <a:xfrm>
            <a:off x="857114" y="1657600"/>
            <a:ext cx="2975458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감각적 표현 요소 탐색</a:t>
            </a:r>
            <a:endParaRPr lang="en-US" sz="2100" dirty="0"/>
          </a:p>
        </p:txBody>
      </p:sp>
      <p:sp>
        <p:nvSpPr>
          <p:cNvPr id="16" name="Text 5">
            <a:extLst>
              <a:ext uri="{FF2B5EF4-FFF2-40B4-BE49-F238E27FC236}">
                <a16:creationId xmlns:a16="http://schemas.microsoft.com/office/drawing/2014/main" id="{9193230B-0E4F-4AA2-86A2-1B43AED41543}"/>
              </a:ext>
            </a:extLst>
          </p:cNvPr>
          <p:cNvSpPr txBox="1"/>
          <p:nvPr/>
        </p:nvSpPr>
        <p:spPr>
          <a:xfrm>
            <a:off x="1074741" y="2209898"/>
            <a:ext cx="10144354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FFFFFF">
                    <a:alpha val="8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붉은색/노란색 계열, 햇빛, 불꽃, 연기, 차가운 색감 등 따뜻함과 차가움을 느끼게 하는 색, 빛, 움직임 요소 연결</a:t>
            </a:r>
            <a:endParaRPr lang="en-US" sz="1800" dirty="0"/>
          </a:p>
        </p:txBody>
      </p:sp>
      <p:sp>
        <p:nvSpPr>
          <p:cNvPr id="17" name="Text 6">
            <a:extLst>
              <a:ext uri="{FF2B5EF4-FFF2-40B4-BE49-F238E27FC236}">
                <a16:creationId xmlns:a16="http://schemas.microsoft.com/office/drawing/2014/main" id="{4E128D9D-8D87-4631-A4F8-42A05A5907BA}"/>
              </a:ext>
            </a:extLst>
          </p:cNvPr>
          <p:cNvSpPr txBox="1"/>
          <p:nvPr/>
        </p:nvSpPr>
        <p:spPr>
          <a:xfrm>
            <a:off x="547132" y="3038344"/>
            <a:ext cx="171907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4FACFE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2</a:t>
            </a:r>
            <a:endParaRPr lang="en-US" sz="2100" dirty="0"/>
          </a:p>
        </p:txBody>
      </p:sp>
      <p:sp>
        <p:nvSpPr>
          <p:cNvPr id="18" name="Text 7">
            <a:extLst>
              <a:ext uri="{FF2B5EF4-FFF2-40B4-BE49-F238E27FC236}">
                <a16:creationId xmlns:a16="http://schemas.microsoft.com/office/drawing/2014/main" id="{431F775B-AC9A-4B7F-8529-982643F8892C}"/>
              </a:ext>
            </a:extLst>
          </p:cNvPr>
          <p:cNvSpPr txBox="1"/>
          <p:nvPr/>
        </p:nvSpPr>
        <p:spPr>
          <a:xfrm>
            <a:off x="857114" y="3038344"/>
            <a:ext cx="3455518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생성형 AI 활용 방법 안내</a:t>
            </a:r>
            <a:endParaRPr lang="en-US" sz="2100" dirty="0"/>
          </a:p>
        </p:txBody>
      </p:sp>
      <p:sp>
        <p:nvSpPr>
          <p:cNvPr id="19" name="Text 9">
            <a:extLst>
              <a:ext uri="{FF2B5EF4-FFF2-40B4-BE49-F238E27FC236}">
                <a16:creationId xmlns:a16="http://schemas.microsoft.com/office/drawing/2014/main" id="{F046E770-EF4B-440E-AB51-FB2CF888E809}"/>
              </a:ext>
            </a:extLst>
          </p:cNvPr>
          <p:cNvSpPr txBox="1"/>
          <p:nvPr/>
        </p:nvSpPr>
        <p:spPr>
          <a:xfrm>
            <a:off x="1074741" y="3590642"/>
            <a:ext cx="921623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FFFFFF">
                    <a:alpha val="8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단순한 "작품 추천해 주세요"가 아닌, 구체적인 조건을 포함하여 질문하는 방법 안내</a:t>
            </a:r>
            <a:endParaRPr lang="en-US" sz="1800" dirty="0"/>
          </a:p>
        </p:txBody>
      </p:sp>
      <p:sp>
        <p:nvSpPr>
          <p:cNvPr id="20" name="Text 10">
            <a:extLst>
              <a:ext uri="{FF2B5EF4-FFF2-40B4-BE49-F238E27FC236}">
                <a16:creationId xmlns:a16="http://schemas.microsoft.com/office/drawing/2014/main" id="{0B1C5D99-0191-4B5B-A583-8E97DD520617}"/>
              </a:ext>
            </a:extLst>
          </p:cNvPr>
          <p:cNvSpPr txBox="1"/>
          <p:nvPr/>
        </p:nvSpPr>
        <p:spPr>
          <a:xfrm>
            <a:off x="547132" y="4419088"/>
            <a:ext cx="171907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4FACFE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3</a:t>
            </a:r>
            <a:endParaRPr lang="en-US" sz="2100" dirty="0"/>
          </a:p>
        </p:txBody>
      </p:sp>
      <p:sp>
        <p:nvSpPr>
          <p:cNvPr id="21" name="Text 11">
            <a:extLst>
              <a:ext uri="{FF2B5EF4-FFF2-40B4-BE49-F238E27FC236}">
                <a16:creationId xmlns:a16="http://schemas.microsoft.com/office/drawing/2014/main" id="{479CD924-5719-4818-8FB0-3EAC1596268C}"/>
              </a:ext>
            </a:extLst>
          </p:cNvPr>
          <p:cNvSpPr txBox="1"/>
          <p:nvPr/>
        </p:nvSpPr>
        <p:spPr>
          <a:xfrm>
            <a:off x="857114" y="4419088"/>
            <a:ext cx="2813609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나만의 프롬프트 설계</a:t>
            </a:r>
            <a:endParaRPr lang="en-US" sz="2100" dirty="0"/>
          </a:p>
        </p:txBody>
      </p:sp>
      <p:sp>
        <p:nvSpPr>
          <p:cNvPr id="22" name="Text 13">
            <a:extLst>
              <a:ext uri="{FF2B5EF4-FFF2-40B4-BE49-F238E27FC236}">
                <a16:creationId xmlns:a16="http://schemas.microsoft.com/office/drawing/2014/main" id="{BAA7ACA5-0D2D-4269-B7FC-4A11D8EDA150}"/>
              </a:ext>
            </a:extLst>
          </p:cNvPr>
          <p:cNvSpPr txBox="1"/>
          <p:nvPr/>
        </p:nvSpPr>
        <p:spPr>
          <a:xfrm>
            <a:off x="1074741" y="4972300"/>
            <a:ext cx="9682582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FFFFFF">
                    <a:alpha val="8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색감, 빛, 분위기, 시간대, 배경 등을 넣어 자신만의 프롬프트 작성 (결과물 중복 방지)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1403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6"/>
          <p:cNvCxnSpPr/>
          <p:nvPr/>
        </p:nvCxnSpPr>
        <p:spPr>
          <a:xfrm>
            <a:off x="547132" y="1125059"/>
            <a:ext cx="11097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80" name="Google Shape;80;p16" descr="폰트, 그래픽, 로고, 타이포그래피이(가) 표시된 사진&#10;&#10;AI 생성 콘텐츠는 정확하지 않을 수 있습니다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8467" y="6248249"/>
            <a:ext cx="1376401" cy="2617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A5E016A8-D840-42C8-81D0-CBD122025B1F}"/>
              </a:ext>
            </a:extLst>
          </p:cNvPr>
          <p:cNvSpPr txBox="1"/>
          <p:nvPr/>
        </p:nvSpPr>
        <p:spPr>
          <a:xfrm>
            <a:off x="547132" y="469374"/>
            <a:ext cx="10668305" cy="4864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수업 구성: [</a:t>
            </a:r>
            <a:r>
              <a:rPr lang="ko-KR" alt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전개</a:t>
            </a:r>
            <a:r>
              <a:rPr lang="en-US" altLang="ko-KR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] </a:t>
            </a:r>
            <a:r>
              <a:rPr 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AI 탐색 (15분)</a:t>
            </a:r>
            <a:endParaRPr lang="en-US" sz="3100" dirty="0"/>
          </a:p>
        </p:txBody>
      </p:sp>
      <p:sp>
        <p:nvSpPr>
          <p:cNvPr id="24" name="Text 2">
            <a:extLst>
              <a:ext uri="{FF2B5EF4-FFF2-40B4-BE49-F238E27FC236}">
                <a16:creationId xmlns:a16="http://schemas.microsoft.com/office/drawing/2014/main" id="{69CC6DF9-98F1-4BC2-A170-7A4EE95D6EB4}"/>
              </a:ext>
            </a:extLst>
          </p:cNvPr>
          <p:cNvSpPr txBox="1"/>
          <p:nvPr/>
        </p:nvSpPr>
        <p:spPr>
          <a:xfrm>
            <a:off x="547132" y="1617313"/>
            <a:ext cx="116437" cy="4821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A8B2D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•</a:t>
            </a:r>
            <a:endParaRPr lang="en-US" sz="2100" dirty="0"/>
          </a:p>
        </p:txBody>
      </p:sp>
      <p:sp>
        <p:nvSpPr>
          <p:cNvPr id="25" name="Text 3">
            <a:extLst>
              <a:ext uri="{FF2B5EF4-FFF2-40B4-BE49-F238E27FC236}">
                <a16:creationId xmlns:a16="http://schemas.microsoft.com/office/drawing/2014/main" id="{7217F806-8C05-4665-8C10-347B046C1E40}"/>
              </a:ext>
            </a:extLst>
          </p:cNvPr>
          <p:cNvSpPr txBox="1"/>
          <p:nvPr/>
        </p:nvSpPr>
        <p:spPr>
          <a:xfrm>
            <a:off x="828768" y="1617313"/>
            <a:ext cx="6243456" cy="4821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프롬프트 입력 후 실제 예술 작품 탐색 및 검색</a:t>
            </a:r>
            <a:endParaRPr lang="en-US" sz="2100" dirty="0"/>
          </a:p>
        </p:txBody>
      </p:sp>
      <p:sp>
        <p:nvSpPr>
          <p:cNvPr id="26" name="Text 4">
            <a:extLst>
              <a:ext uri="{FF2B5EF4-FFF2-40B4-BE49-F238E27FC236}">
                <a16:creationId xmlns:a16="http://schemas.microsoft.com/office/drawing/2014/main" id="{452BDCDE-F83F-4E98-9FFD-E9A0FE3A2E6E}"/>
              </a:ext>
            </a:extLst>
          </p:cNvPr>
          <p:cNvSpPr txBox="1"/>
          <p:nvPr/>
        </p:nvSpPr>
        <p:spPr>
          <a:xfrm>
            <a:off x="547132" y="2504281"/>
            <a:ext cx="116437" cy="4821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A8B2D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•</a:t>
            </a:r>
            <a:endParaRPr lang="en-US" sz="2100" dirty="0"/>
          </a:p>
        </p:txBody>
      </p:sp>
      <p:sp>
        <p:nvSpPr>
          <p:cNvPr id="27" name="Text 5">
            <a:extLst>
              <a:ext uri="{FF2B5EF4-FFF2-40B4-BE49-F238E27FC236}">
                <a16:creationId xmlns:a16="http://schemas.microsoft.com/office/drawing/2014/main" id="{9AD40DDB-FD2B-4A92-8C39-E7E9DF6BD606}"/>
              </a:ext>
            </a:extLst>
          </p:cNvPr>
          <p:cNvSpPr txBox="1"/>
          <p:nvPr/>
        </p:nvSpPr>
        <p:spPr>
          <a:xfrm>
            <a:off x="828767" y="2504281"/>
            <a:ext cx="7130817" cy="4821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추천 작품 3개 중 1개 선택 (제목, 작가, 특징 기록)</a:t>
            </a:r>
            <a:endParaRPr lang="en-US" sz="2100" dirty="0"/>
          </a:p>
        </p:txBody>
      </p:sp>
      <p:sp>
        <p:nvSpPr>
          <p:cNvPr id="28" name="Text 6">
            <a:extLst>
              <a:ext uri="{FF2B5EF4-FFF2-40B4-BE49-F238E27FC236}">
                <a16:creationId xmlns:a16="http://schemas.microsoft.com/office/drawing/2014/main" id="{605D27C0-FD13-4B13-A733-299D7D916FCC}"/>
              </a:ext>
            </a:extLst>
          </p:cNvPr>
          <p:cNvSpPr txBox="1"/>
          <p:nvPr/>
        </p:nvSpPr>
        <p:spPr>
          <a:xfrm>
            <a:off x="547132" y="3392163"/>
            <a:ext cx="116437" cy="4821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A8B2D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•</a:t>
            </a:r>
            <a:endParaRPr lang="en-US" sz="2100" dirty="0"/>
          </a:p>
        </p:txBody>
      </p:sp>
      <p:sp>
        <p:nvSpPr>
          <p:cNvPr id="29" name="Text 7">
            <a:extLst>
              <a:ext uri="{FF2B5EF4-FFF2-40B4-BE49-F238E27FC236}">
                <a16:creationId xmlns:a16="http://schemas.microsoft.com/office/drawing/2014/main" id="{C14C83E4-213D-47D8-ADD4-DF3AB6E10665}"/>
              </a:ext>
            </a:extLst>
          </p:cNvPr>
          <p:cNvSpPr txBox="1"/>
          <p:nvPr/>
        </p:nvSpPr>
        <p:spPr>
          <a:xfrm>
            <a:off x="828767" y="3392163"/>
            <a:ext cx="7853853" cy="4821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작품 요소 분석: 색감, 빛의 방향, 움직임, 분위기, 공간감</a:t>
            </a:r>
            <a:endParaRPr lang="en-US" sz="2100" dirty="0"/>
          </a:p>
        </p:txBody>
      </p:sp>
      <p:sp>
        <p:nvSpPr>
          <p:cNvPr id="30" name="Text 8">
            <a:extLst>
              <a:ext uri="{FF2B5EF4-FFF2-40B4-BE49-F238E27FC236}">
                <a16:creationId xmlns:a16="http://schemas.microsoft.com/office/drawing/2014/main" id="{167E51F0-C802-4730-B0D3-9376CC3AF560}"/>
              </a:ext>
            </a:extLst>
          </p:cNvPr>
          <p:cNvSpPr txBox="1"/>
          <p:nvPr/>
        </p:nvSpPr>
        <p:spPr>
          <a:xfrm>
            <a:off x="547132" y="4280046"/>
            <a:ext cx="116437" cy="4821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A8B2D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•</a:t>
            </a:r>
            <a:endParaRPr lang="en-US" sz="2100" dirty="0"/>
          </a:p>
        </p:txBody>
      </p:sp>
      <p:sp>
        <p:nvSpPr>
          <p:cNvPr id="31" name="Text 9">
            <a:extLst>
              <a:ext uri="{FF2B5EF4-FFF2-40B4-BE49-F238E27FC236}">
                <a16:creationId xmlns:a16="http://schemas.microsoft.com/office/drawing/2014/main" id="{59E842D2-0ABC-4AD5-BAF2-9F93C39ACDD6}"/>
              </a:ext>
            </a:extLst>
          </p:cNvPr>
          <p:cNvSpPr txBox="1"/>
          <p:nvPr/>
        </p:nvSpPr>
        <p:spPr>
          <a:xfrm>
            <a:off x="828767" y="4280046"/>
            <a:ext cx="7919583" cy="4821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분석을 바탕으로 왜 따뜻하거나 차갑게 느껴지는지 이유 정리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494223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6"/>
          <p:cNvCxnSpPr/>
          <p:nvPr/>
        </p:nvCxnSpPr>
        <p:spPr>
          <a:xfrm>
            <a:off x="547132" y="1125059"/>
            <a:ext cx="11097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80" name="Google Shape;80;p16" descr="폰트, 그래픽, 로고, 타이포그래피이(가) 표시된 사진&#10;&#10;AI 생성 콘텐츠는 정확하지 않을 수 있습니다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8467" y="6248249"/>
            <a:ext cx="1376401" cy="2617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33CA7947-0EAC-4C52-AC4D-B5D447D1B9C1}"/>
              </a:ext>
            </a:extLst>
          </p:cNvPr>
          <p:cNvSpPr txBox="1"/>
          <p:nvPr/>
        </p:nvSpPr>
        <p:spPr>
          <a:xfrm>
            <a:off x="547132" y="478339"/>
            <a:ext cx="10668305" cy="581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수업 구성: [</a:t>
            </a:r>
            <a:r>
              <a:rPr lang="ko-KR" alt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전개</a:t>
            </a:r>
            <a:r>
              <a:rPr lang="en-US" altLang="ko-KR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] </a:t>
            </a:r>
            <a:r>
              <a:rPr lang="en-US" sz="3100" b="1" kern="0" spc="-63" dirty="0" err="1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과학</a:t>
            </a:r>
            <a:r>
              <a:rPr 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개념 적용 (10분)</a:t>
            </a:r>
            <a:endParaRPr lang="en-US" sz="3100" dirty="0"/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id="{13180508-DF1E-4B04-9D9D-82E4D3896EEF}"/>
              </a:ext>
            </a:extLst>
          </p:cNvPr>
          <p:cNvSpPr txBox="1"/>
          <p:nvPr/>
        </p:nvSpPr>
        <p:spPr>
          <a:xfrm>
            <a:off x="547132" y="1657360"/>
            <a:ext cx="102413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dirty="0">
                <a:solidFill>
                  <a:srgbClr val="A8B2D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•</a:t>
            </a:r>
            <a:endParaRPr lang="en-US" sz="1900" dirty="0"/>
          </a:p>
        </p:txBody>
      </p:sp>
      <p:sp>
        <p:nvSpPr>
          <p:cNvPr id="18" name="Text 3">
            <a:extLst>
              <a:ext uri="{FF2B5EF4-FFF2-40B4-BE49-F238E27FC236}">
                <a16:creationId xmlns:a16="http://schemas.microsoft.com/office/drawing/2014/main" id="{CFAC706B-540A-4A3D-A7C4-6F3A7FAED92E}"/>
              </a:ext>
            </a:extLst>
          </p:cNvPr>
          <p:cNvSpPr txBox="1"/>
          <p:nvPr/>
        </p:nvSpPr>
        <p:spPr>
          <a:xfrm>
            <a:off x="783962" y="1657360"/>
            <a:ext cx="6847942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작품 속 열의 이동을 전도·대류·복사의 관점에서 분석하기</a:t>
            </a:r>
            <a:endParaRPr lang="en-US" sz="1900" dirty="0"/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8717E152-A401-400B-8C35-54B4D6EF2AF6}"/>
              </a:ext>
            </a:extLst>
          </p:cNvPr>
          <p:cNvSpPr txBox="1"/>
          <p:nvPr/>
        </p:nvSpPr>
        <p:spPr>
          <a:xfrm>
            <a:off x="547132" y="2384308"/>
            <a:ext cx="102413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dirty="0">
                <a:solidFill>
                  <a:srgbClr val="A8B2D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•</a:t>
            </a:r>
            <a:endParaRPr lang="en-US" sz="1900" dirty="0"/>
          </a:p>
        </p:txBody>
      </p:sp>
      <p:sp>
        <p:nvSpPr>
          <p:cNvPr id="20" name="Text 5">
            <a:extLst>
              <a:ext uri="{FF2B5EF4-FFF2-40B4-BE49-F238E27FC236}">
                <a16:creationId xmlns:a16="http://schemas.microsoft.com/office/drawing/2014/main" id="{1D98CE84-C850-4EFD-A0C8-FAC3DD61B0DE}"/>
              </a:ext>
            </a:extLst>
          </p:cNvPr>
          <p:cNvSpPr txBox="1"/>
          <p:nvPr/>
        </p:nvSpPr>
        <p:spPr>
          <a:xfrm>
            <a:off x="783962" y="2384308"/>
            <a:ext cx="4945990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표현 요소와 열의 이동 방식 연결 (예시)</a:t>
            </a:r>
            <a:endParaRPr lang="en-US" sz="1900" dirty="0"/>
          </a:p>
        </p:txBody>
      </p:sp>
      <p:sp>
        <p:nvSpPr>
          <p:cNvPr id="21" name="Text 6">
            <a:extLst>
              <a:ext uri="{FF2B5EF4-FFF2-40B4-BE49-F238E27FC236}">
                <a16:creationId xmlns:a16="http://schemas.microsoft.com/office/drawing/2014/main" id="{0BAEE75D-F65E-40FE-B9F9-3066A355CCFA}"/>
              </a:ext>
            </a:extLst>
          </p:cNvPr>
          <p:cNvSpPr txBox="1"/>
          <p:nvPr/>
        </p:nvSpPr>
        <p:spPr>
          <a:xfrm>
            <a:off x="783962" y="2788473"/>
            <a:ext cx="4010558" cy="2953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FFFFFF">
                    <a:alpha val="7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- 빛, 햇살의 강조 → 복사</a:t>
            </a:r>
            <a:endParaRPr lang="en-US" sz="1600" dirty="0"/>
          </a:p>
        </p:txBody>
      </p:sp>
      <p:sp>
        <p:nvSpPr>
          <p:cNvPr id="22" name="Text 7">
            <a:extLst>
              <a:ext uri="{FF2B5EF4-FFF2-40B4-BE49-F238E27FC236}">
                <a16:creationId xmlns:a16="http://schemas.microsoft.com/office/drawing/2014/main" id="{8F7A40EC-5295-4DBA-89F0-85A40735E88A}"/>
              </a:ext>
            </a:extLst>
          </p:cNvPr>
          <p:cNvSpPr txBox="1"/>
          <p:nvPr/>
        </p:nvSpPr>
        <p:spPr>
          <a:xfrm>
            <a:off x="783962" y="3126801"/>
            <a:ext cx="4010558" cy="2953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FFFFFF">
                    <a:alpha val="7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- 연기, 공기의 흐름 표현 → 대류</a:t>
            </a:r>
            <a:endParaRPr lang="en-US" sz="1600" dirty="0"/>
          </a:p>
        </p:txBody>
      </p:sp>
      <p:sp>
        <p:nvSpPr>
          <p:cNvPr id="23" name="Text 8">
            <a:extLst>
              <a:ext uri="{FF2B5EF4-FFF2-40B4-BE49-F238E27FC236}">
                <a16:creationId xmlns:a16="http://schemas.microsoft.com/office/drawing/2014/main" id="{61D6DDB3-9ED0-42DA-9A6E-DF9A65D699F8}"/>
              </a:ext>
            </a:extLst>
          </p:cNvPr>
          <p:cNvSpPr txBox="1"/>
          <p:nvPr/>
        </p:nvSpPr>
        <p:spPr>
          <a:xfrm>
            <a:off x="783962" y="3477016"/>
            <a:ext cx="4010558" cy="2953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FFFFFF">
                    <a:alpha val="7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- 물체와 물체가 맞닿은 장면 → 전도</a:t>
            </a:r>
            <a:endParaRPr lang="en-US" sz="1600" dirty="0"/>
          </a:p>
        </p:txBody>
      </p:sp>
      <p:sp>
        <p:nvSpPr>
          <p:cNvPr id="24" name="Text 9">
            <a:extLst>
              <a:ext uri="{FF2B5EF4-FFF2-40B4-BE49-F238E27FC236}">
                <a16:creationId xmlns:a16="http://schemas.microsoft.com/office/drawing/2014/main" id="{66BD1963-24FA-4B8F-8046-02AB55261437}"/>
              </a:ext>
            </a:extLst>
          </p:cNvPr>
          <p:cNvSpPr txBox="1"/>
          <p:nvPr/>
        </p:nvSpPr>
        <p:spPr>
          <a:xfrm>
            <a:off x="547132" y="4151844"/>
            <a:ext cx="102413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dirty="0">
                <a:solidFill>
                  <a:srgbClr val="A8B2D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•</a:t>
            </a:r>
            <a:endParaRPr lang="en-US" sz="1900" dirty="0"/>
          </a:p>
        </p:txBody>
      </p:sp>
      <p:sp>
        <p:nvSpPr>
          <p:cNvPr id="25" name="Text 10">
            <a:extLst>
              <a:ext uri="{FF2B5EF4-FFF2-40B4-BE49-F238E27FC236}">
                <a16:creationId xmlns:a16="http://schemas.microsoft.com/office/drawing/2014/main" id="{3072A98A-FFF4-452D-940B-D93ACB2DDD14}"/>
              </a:ext>
            </a:extLst>
          </p:cNvPr>
          <p:cNvSpPr txBox="1"/>
          <p:nvPr/>
        </p:nvSpPr>
        <p:spPr>
          <a:xfrm>
            <a:off x="783962" y="4151844"/>
            <a:ext cx="7233818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어떤 열의 이동 방식이 가장 잘 드러나는지 과학적 근거 정리</a:t>
            </a:r>
            <a:endParaRPr lang="en-US" sz="1900" dirty="0"/>
          </a:p>
        </p:txBody>
      </p:sp>
      <p:sp>
        <p:nvSpPr>
          <p:cNvPr id="26" name="Text 11">
            <a:extLst>
              <a:ext uri="{FF2B5EF4-FFF2-40B4-BE49-F238E27FC236}">
                <a16:creationId xmlns:a16="http://schemas.microsoft.com/office/drawing/2014/main" id="{0876ED8A-D532-4912-A3D8-F4551D4ACC84}"/>
              </a:ext>
            </a:extLst>
          </p:cNvPr>
          <p:cNvSpPr txBox="1"/>
          <p:nvPr/>
        </p:nvSpPr>
        <p:spPr>
          <a:xfrm>
            <a:off x="547132" y="4879706"/>
            <a:ext cx="102413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dirty="0">
                <a:solidFill>
                  <a:srgbClr val="A8B2D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•</a:t>
            </a:r>
            <a:endParaRPr lang="en-US" sz="1900" dirty="0"/>
          </a:p>
        </p:txBody>
      </p:sp>
      <p:sp>
        <p:nvSpPr>
          <p:cNvPr id="27" name="Text 12">
            <a:extLst>
              <a:ext uri="{FF2B5EF4-FFF2-40B4-BE49-F238E27FC236}">
                <a16:creationId xmlns:a16="http://schemas.microsoft.com/office/drawing/2014/main" id="{623E5351-99AE-491A-B22D-F730D3BA0DB8}"/>
              </a:ext>
            </a:extLst>
          </p:cNvPr>
          <p:cNvSpPr txBox="1"/>
          <p:nvPr/>
        </p:nvSpPr>
        <p:spPr>
          <a:xfrm>
            <a:off x="783962" y="4879706"/>
            <a:ext cx="7768742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생성형 AI의 분석 결과와 자신의 생각, 감각을 비교하고 해석하기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67506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6"/>
          <p:cNvCxnSpPr/>
          <p:nvPr/>
        </p:nvCxnSpPr>
        <p:spPr>
          <a:xfrm>
            <a:off x="547132" y="1125059"/>
            <a:ext cx="11097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80" name="Google Shape;80;p16" descr="폰트, 그래픽, 로고, 타이포그래피이(가) 표시된 사진&#10;&#10;AI 생성 콘텐츠는 정확하지 않을 수 있습니다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8467" y="6248249"/>
            <a:ext cx="1376401" cy="2617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9EDFAF82-FDE0-4752-A99D-848E1FA66228}"/>
              </a:ext>
            </a:extLst>
          </p:cNvPr>
          <p:cNvSpPr txBox="1"/>
          <p:nvPr/>
        </p:nvSpPr>
        <p:spPr>
          <a:xfrm>
            <a:off x="438965" y="424551"/>
            <a:ext cx="10668305" cy="581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수업 구성: 정리 (5분)</a:t>
            </a:r>
            <a:endParaRPr lang="en-US" sz="310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F03A620A-74A2-4843-8AEE-725807AB42E1}"/>
              </a:ext>
            </a:extLst>
          </p:cNvPr>
          <p:cNvSpPr txBox="1"/>
          <p:nvPr/>
        </p:nvSpPr>
        <p:spPr>
          <a:xfrm>
            <a:off x="547132" y="1641519"/>
            <a:ext cx="113386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A8B2D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•</a:t>
            </a:r>
            <a:endParaRPr lang="en-US" sz="210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F76CBDC4-1375-40B4-954D-D1C07272C09F}"/>
              </a:ext>
            </a:extLst>
          </p:cNvPr>
          <p:cNvSpPr txBox="1"/>
          <p:nvPr/>
        </p:nvSpPr>
        <p:spPr>
          <a:xfrm>
            <a:off x="790363" y="1641519"/>
            <a:ext cx="6495898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작품 속 열의 이동 표현 공유 및 동료 피드백 진행</a:t>
            </a:r>
            <a:endParaRPr lang="en-US" sz="210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2C310519-A383-4A70-BA72-503B3A6A8C60}"/>
              </a:ext>
            </a:extLst>
          </p:cNvPr>
          <p:cNvSpPr txBox="1"/>
          <p:nvPr/>
        </p:nvSpPr>
        <p:spPr>
          <a:xfrm>
            <a:off x="547132" y="2639129"/>
            <a:ext cx="113386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A8B2D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•</a:t>
            </a:r>
            <a:endParaRPr lang="en-US" sz="210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CCE55057-8EF3-476F-854E-5362DAB7753A}"/>
              </a:ext>
            </a:extLst>
          </p:cNvPr>
          <p:cNvSpPr txBox="1"/>
          <p:nvPr/>
        </p:nvSpPr>
        <p:spPr>
          <a:xfrm>
            <a:off x="790363" y="2639129"/>
            <a:ext cx="8960206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자신이 선택한 작품과 그 안에서 느껴지는 열의 이동 방식 간단히 발표</a:t>
            </a:r>
            <a:endParaRPr lang="en-US" sz="210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7750D453-1AC6-4B03-B348-74A8B11A7D7C}"/>
              </a:ext>
            </a:extLst>
          </p:cNvPr>
          <p:cNvSpPr txBox="1"/>
          <p:nvPr/>
        </p:nvSpPr>
        <p:spPr>
          <a:xfrm>
            <a:off x="547132" y="3637654"/>
            <a:ext cx="113386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A8B2D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•</a:t>
            </a:r>
            <a:endParaRPr lang="en-US" sz="2100" dirty="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803BD7DF-58BB-4E99-8EE5-A81A7FD93FFB}"/>
              </a:ext>
            </a:extLst>
          </p:cNvPr>
          <p:cNvSpPr txBox="1"/>
          <p:nvPr/>
        </p:nvSpPr>
        <p:spPr>
          <a:xfrm>
            <a:off x="790363" y="3637654"/>
            <a:ext cx="8608162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전도, 대류, 복사 개념을 시각적 요소와 연결하여 설명한 근거 확인</a:t>
            </a:r>
            <a:endParaRPr lang="en-US" sz="2100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A94399B8-0DBD-46A4-8D90-507564ED749F}"/>
              </a:ext>
            </a:extLst>
          </p:cNvPr>
          <p:cNvSpPr txBox="1"/>
          <p:nvPr/>
        </p:nvSpPr>
        <p:spPr>
          <a:xfrm>
            <a:off x="547132" y="4636179"/>
            <a:ext cx="113386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A8B2D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•</a:t>
            </a:r>
            <a:endParaRPr lang="en-US" sz="2100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37A0A024-1349-4704-B355-A78596E03F2E}"/>
              </a:ext>
            </a:extLst>
          </p:cNvPr>
          <p:cNvSpPr txBox="1"/>
          <p:nvPr/>
        </p:nvSpPr>
        <p:spPr>
          <a:xfrm>
            <a:off x="790363" y="4636179"/>
            <a:ext cx="11360506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다음 차시 안내: 오늘의 해석을 바탕으로 Heat Code 제작 및 AI 이미지 생성 활동 예고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35106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526610" y="625275"/>
            <a:ext cx="110976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r>
              <a:rPr lang="en-US" altLang="ko-KR" sz="3600" b="1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[1</a:t>
            </a:r>
            <a:r>
              <a:rPr lang="ko-KR" altLang="en-US" sz="3600" b="1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차시</a:t>
            </a:r>
            <a:r>
              <a:rPr lang="en-US" altLang="ko-KR" sz="3600" b="1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]</a:t>
            </a:r>
            <a:r>
              <a:rPr lang="en-US" altLang="ko-KR" sz="3600" b="1" spc="-63" dirty="0" err="1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프로젝트</a:t>
            </a:r>
            <a:r>
              <a:rPr lang="en-US" altLang="ko-KR" sz="3600" b="1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600" b="1" spc="-63" dirty="0" err="1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개요</a:t>
            </a:r>
            <a:endParaRPr lang="en-US" altLang="ko-KR" sz="3600" dirty="0"/>
          </a:p>
        </p:txBody>
      </p:sp>
      <p:cxnSp>
        <p:nvCxnSpPr>
          <p:cNvPr id="79" name="Google Shape;79;p16"/>
          <p:cNvCxnSpPr/>
          <p:nvPr/>
        </p:nvCxnSpPr>
        <p:spPr>
          <a:xfrm>
            <a:off x="547132" y="1376070"/>
            <a:ext cx="11097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80" name="Google Shape;80;p16" descr="폰트, 그래픽, 로고, 타이포그래피이(가) 표시된 사진&#10;&#10;AI 생성 콘텐츠는 정확하지 않을 수 있습니다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8467" y="6248249"/>
            <a:ext cx="1376401" cy="2617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11">
            <a:extLst>
              <a:ext uri="{FF2B5EF4-FFF2-40B4-BE49-F238E27FC236}">
                <a16:creationId xmlns:a16="http://schemas.microsoft.com/office/drawing/2014/main" id="{DD84A95B-B1E9-428E-AAE5-A5DAA8AB49F0}"/>
              </a:ext>
            </a:extLst>
          </p:cNvPr>
          <p:cNvSpPr txBox="1"/>
          <p:nvPr/>
        </p:nvSpPr>
        <p:spPr>
          <a:xfrm>
            <a:off x="547132" y="4479564"/>
            <a:ext cx="6610198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ko-KR" altLang="en-US" sz="19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▶️ </a:t>
            </a:r>
            <a:r>
              <a:rPr lang="en-US" sz="1900" dirty="0" err="1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발표·동료평가로</a:t>
            </a:r>
            <a:r>
              <a:rPr lang="en-US" sz="19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과학적 근거 바탕 설명 및 피드백 경험</a:t>
            </a:r>
            <a:endParaRPr lang="en-US" sz="1900" dirty="0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2EE51B84-1C82-494C-8FEB-8733E08B9249}"/>
              </a:ext>
            </a:extLst>
          </p:cNvPr>
          <p:cNvSpPr txBox="1"/>
          <p:nvPr/>
        </p:nvSpPr>
        <p:spPr>
          <a:xfrm>
            <a:off x="547132" y="1598389"/>
            <a:ext cx="6401714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ko-KR" altLang="en-US" sz="19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▶️</a:t>
            </a:r>
            <a:r>
              <a:rPr lang="en-US" sz="19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중1 과학 ‘열의 이동’ 기반 생성형 AI 융합 프로젝트</a:t>
            </a:r>
            <a:endParaRPr lang="en-US" sz="190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7417C092-B695-4DE5-B2A8-99022EDD381C}"/>
              </a:ext>
            </a:extLst>
          </p:cNvPr>
          <p:cNvSpPr txBox="1"/>
          <p:nvPr/>
        </p:nvSpPr>
        <p:spPr>
          <a:xfrm>
            <a:off x="547132" y="2360464"/>
            <a:ext cx="7552389" cy="336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ko-KR" altLang="en-US" sz="19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▶️ </a:t>
            </a:r>
            <a:r>
              <a:rPr lang="en-US" sz="1900" dirty="0" err="1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예술</a:t>
            </a:r>
            <a:r>
              <a:rPr lang="en-US" sz="19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작품·생활 공간의 </a:t>
            </a:r>
            <a:r>
              <a:rPr lang="en-US" sz="1900" dirty="0" err="1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색감·빛·움직임·분위기에서</a:t>
            </a:r>
            <a:r>
              <a:rPr lang="en-US" sz="19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열</a:t>
            </a:r>
            <a:r>
              <a:rPr lang="ko-KR" altLang="en-US" sz="19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의 이동을 과학적 </a:t>
            </a:r>
            <a:r>
              <a:rPr lang="en-US" sz="1900" dirty="0" err="1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탐색</a:t>
            </a:r>
            <a:endParaRPr lang="en-US" sz="19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35965C85-C4F6-4242-B2F4-C1C06D7D64C4}"/>
              </a:ext>
            </a:extLst>
          </p:cNvPr>
          <p:cNvSpPr txBox="1"/>
          <p:nvPr/>
        </p:nvSpPr>
        <p:spPr>
          <a:xfrm>
            <a:off x="547132" y="3043056"/>
            <a:ext cx="6223406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ko-KR" altLang="en-US" sz="19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▶️ </a:t>
            </a:r>
            <a:r>
              <a:rPr lang="en-US" sz="1900" dirty="0" err="1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전도·대류·복사</a:t>
            </a:r>
            <a:r>
              <a:rPr lang="en-US" sz="19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관점으로 보이지 않는 </a:t>
            </a:r>
            <a:r>
              <a:rPr lang="en-US" sz="1900" dirty="0" err="1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열에너지</a:t>
            </a:r>
            <a:r>
              <a:rPr lang="en-US" sz="19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1900" dirty="0" err="1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해석</a:t>
            </a:r>
            <a:r>
              <a:rPr lang="en-US" sz="19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ko-KR" altLang="en-US" sz="19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및 적용</a:t>
            </a:r>
            <a:endParaRPr lang="en-US" sz="1900" dirty="0"/>
          </a:p>
        </p:txBody>
      </p:sp>
      <p:sp>
        <p:nvSpPr>
          <p:cNvPr id="10" name="Text 9">
            <a:extLst>
              <a:ext uri="{FF2B5EF4-FFF2-40B4-BE49-F238E27FC236}">
                <a16:creationId xmlns:a16="http://schemas.microsoft.com/office/drawing/2014/main" id="{BFDDDE10-ECE3-4650-8FCD-79836C11E69D}"/>
              </a:ext>
            </a:extLst>
          </p:cNvPr>
          <p:cNvSpPr txBox="1"/>
          <p:nvPr/>
        </p:nvSpPr>
        <p:spPr>
          <a:xfrm>
            <a:off x="547132" y="3753151"/>
            <a:ext cx="5858561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ko-KR" altLang="en-US" sz="19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▶️ 창의성 있는 프롬프트 활용에 의한 나만의 이미지 제작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33556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6"/>
          <p:cNvCxnSpPr/>
          <p:nvPr/>
        </p:nvCxnSpPr>
        <p:spPr>
          <a:xfrm>
            <a:off x="547132" y="1313318"/>
            <a:ext cx="11097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80" name="Google Shape;80;p16" descr="폰트, 그래픽, 로고, 타이포그래피이(가) 표시된 사진&#10;&#10;AI 생성 콘텐츠는 정확하지 않을 수 있습니다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8467" y="6248249"/>
            <a:ext cx="1376401" cy="2617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1">
            <a:extLst>
              <a:ext uri="{FF2B5EF4-FFF2-40B4-BE49-F238E27FC236}">
                <a16:creationId xmlns:a16="http://schemas.microsoft.com/office/drawing/2014/main" id="{0339EAA3-6F05-4D32-A598-53B9D562937C}"/>
              </a:ext>
            </a:extLst>
          </p:cNvPr>
          <p:cNvSpPr txBox="1"/>
          <p:nvPr/>
        </p:nvSpPr>
        <p:spPr>
          <a:xfrm>
            <a:off x="547132" y="460409"/>
            <a:ext cx="10668305" cy="581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학습 목표</a:t>
            </a:r>
            <a:endParaRPr lang="en-US" sz="3100" dirty="0"/>
          </a:p>
        </p:txBody>
      </p:sp>
      <p:sp>
        <p:nvSpPr>
          <p:cNvPr id="8" name="Shape 2">
            <a:extLst>
              <a:ext uri="{FF2B5EF4-FFF2-40B4-BE49-F238E27FC236}">
                <a16:creationId xmlns:a16="http://schemas.microsoft.com/office/drawing/2014/main" id="{BAA48BB9-1FFD-4B65-95D6-1B6F361A8E67}"/>
              </a:ext>
            </a:extLst>
          </p:cNvPr>
          <p:cNvSpPr/>
          <p:nvPr/>
        </p:nvSpPr>
        <p:spPr>
          <a:xfrm>
            <a:off x="547132" y="1987242"/>
            <a:ext cx="418795" cy="418795"/>
          </a:xfrm>
          <a:prstGeom prst="ellipse">
            <a:avLst/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30000"/>
              </a:srgbClr>
            </a:solidFill>
            <a:prstDash val="solid"/>
          </a:ln>
        </p:spPr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DC97BFE7-A2AC-4C25-BEC5-02BAC0D9834A}"/>
              </a:ext>
            </a:extLst>
          </p:cNvPr>
          <p:cNvSpPr txBox="1"/>
          <p:nvPr/>
        </p:nvSpPr>
        <p:spPr>
          <a:xfrm>
            <a:off x="700751" y="2058565"/>
            <a:ext cx="123444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1</a:t>
            </a:r>
            <a:endParaRPr lang="en-US" sz="1500" dirty="0"/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22AA52E8-B5F4-40C6-815E-ECC9D3672351}"/>
              </a:ext>
            </a:extLst>
          </p:cNvPr>
          <p:cNvSpPr txBox="1"/>
          <p:nvPr/>
        </p:nvSpPr>
        <p:spPr>
          <a:xfrm>
            <a:off x="1232932" y="2010102"/>
            <a:ext cx="10272370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예술 작품 속 색감, 빛, 움직임의 표현을 관찰하여 열의 느낌을 설명할 수 있다.</a:t>
            </a:r>
            <a:endParaRPr lang="en-US" sz="2100" dirty="0"/>
          </a:p>
        </p:txBody>
      </p:sp>
      <p:sp>
        <p:nvSpPr>
          <p:cNvPr id="11" name="Shape 5">
            <a:extLst>
              <a:ext uri="{FF2B5EF4-FFF2-40B4-BE49-F238E27FC236}">
                <a16:creationId xmlns:a16="http://schemas.microsoft.com/office/drawing/2014/main" id="{E2739B71-ADCB-4062-AC97-BA40425B1B7B}"/>
              </a:ext>
            </a:extLst>
          </p:cNvPr>
          <p:cNvSpPr/>
          <p:nvPr/>
        </p:nvSpPr>
        <p:spPr>
          <a:xfrm>
            <a:off x="547132" y="3072635"/>
            <a:ext cx="418795" cy="418795"/>
          </a:xfrm>
          <a:prstGeom prst="ellipse">
            <a:avLst/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30000"/>
              </a:srgbClr>
            </a:solidFill>
            <a:prstDash val="solid"/>
          </a:ln>
        </p:spPr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7A205934-260F-436D-9634-7C02B55D2A53}"/>
              </a:ext>
            </a:extLst>
          </p:cNvPr>
          <p:cNvSpPr txBox="1"/>
          <p:nvPr/>
        </p:nvSpPr>
        <p:spPr>
          <a:xfrm>
            <a:off x="700751" y="3143958"/>
            <a:ext cx="123444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2</a:t>
            </a:r>
            <a:endParaRPr lang="en-US" sz="1500" dirty="0"/>
          </a:p>
        </p:txBody>
      </p:sp>
      <p:sp>
        <p:nvSpPr>
          <p:cNvPr id="13" name="Text 7">
            <a:extLst>
              <a:ext uri="{FF2B5EF4-FFF2-40B4-BE49-F238E27FC236}">
                <a16:creationId xmlns:a16="http://schemas.microsoft.com/office/drawing/2014/main" id="{94FCC0BA-2AF8-4D43-95E0-EDA6CB265E37}"/>
              </a:ext>
            </a:extLst>
          </p:cNvPr>
          <p:cNvSpPr txBox="1"/>
          <p:nvPr/>
        </p:nvSpPr>
        <p:spPr>
          <a:xfrm>
            <a:off x="1232932" y="3095495"/>
            <a:ext cx="10464394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예술 작품 속 열의 이동을 전도·대류·복사의 관점에서 과학적으로 해석할 수 있다.</a:t>
            </a:r>
            <a:endParaRPr lang="en-US" sz="2100" dirty="0"/>
          </a:p>
        </p:txBody>
      </p:sp>
      <p:sp>
        <p:nvSpPr>
          <p:cNvPr id="14" name="Shape 8">
            <a:extLst>
              <a:ext uri="{FF2B5EF4-FFF2-40B4-BE49-F238E27FC236}">
                <a16:creationId xmlns:a16="http://schemas.microsoft.com/office/drawing/2014/main" id="{F3F31558-8108-4FB7-843A-6BFA283C09DA}"/>
              </a:ext>
            </a:extLst>
          </p:cNvPr>
          <p:cNvSpPr/>
          <p:nvPr/>
        </p:nvSpPr>
        <p:spPr>
          <a:xfrm>
            <a:off x="547132" y="4158942"/>
            <a:ext cx="418795" cy="418795"/>
          </a:xfrm>
          <a:prstGeom prst="ellipse">
            <a:avLst/>
          </a:prstGeom>
          <a:solidFill>
            <a:srgbClr val="FFFFFF">
              <a:alpha val="10000"/>
            </a:srgbClr>
          </a:solidFill>
          <a:ln w="12700">
            <a:solidFill>
              <a:srgbClr val="FFFFFF">
                <a:alpha val="30000"/>
              </a:srgbClr>
            </a:solidFill>
            <a:prstDash val="solid"/>
          </a:ln>
        </p:spPr>
      </p:sp>
      <p:sp>
        <p:nvSpPr>
          <p:cNvPr id="15" name="Text 9">
            <a:extLst>
              <a:ext uri="{FF2B5EF4-FFF2-40B4-BE49-F238E27FC236}">
                <a16:creationId xmlns:a16="http://schemas.microsoft.com/office/drawing/2014/main" id="{93B577D4-3476-4127-88FA-3E611DEBF88B}"/>
              </a:ext>
            </a:extLst>
          </p:cNvPr>
          <p:cNvSpPr txBox="1"/>
          <p:nvPr/>
        </p:nvSpPr>
        <p:spPr>
          <a:xfrm>
            <a:off x="700751" y="4230265"/>
            <a:ext cx="123444" cy="2770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b="1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3</a:t>
            </a:r>
            <a:endParaRPr lang="en-US" sz="1500" dirty="0"/>
          </a:p>
        </p:txBody>
      </p:sp>
      <p:sp>
        <p:nvSpPr>
          <p:cNvPr id="16" name="Text 10">
            <a:extLst>
              <a:ext uri="{FF2B5EF4-FFF2-40B4-BE49-F238E27FC236}">
                <a16:creationId xmlns:a16="http://schemas.microsoft.com/office/drawing/2014/main" id="{CAD1F241-B2F3-4833-A50C-32170696EF9B}"/>
              </a:ext>
            </a:extLst>
          </p:cNvPr>
          <p:cNvSpPr txBox="1"/>
          <p:nvPr/>
        </p:nvSpPr>
        <p:spPr>
          <a:xfrm>
            <a:off x="1232932" y="4181802"/>
            <a:ext cx="11296498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생성형 AI를 활용하여 다양한 예술 작품을 탐색하고 자신의 생각과 비교·분석할 수 있다.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491458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6"/>
          <p:cNvCxnSpPr/>
          <p:nvPr/>
        </p:nvCxnSpPr>
        <p:spPr>
          <a:xfrm>
            <a:off x="547132" y="1125059"/>
            <a:ext cx="11097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80" name="Google Shape;80;p16" descr="폰트, 그래픽, 로고, 타이포그래피이(가) 표시된 사진&#10;&#10;AI 생성 콘텐츠는 정확하지 않을 수 있습니다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8467" y="6248249"/>
            <a:ext cx="1376401" cy="2617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D89E230F-AF54-4AF2-B528-01F62BCD773B}"/>
              </a:ext>
            </a:extLst>
          </p:cNvPr>
          <p:cNvSpPr txBox="1"/>
          <p:nvPr/>
        </p:nvSpPr>
        <p:spPr>
          <a:xfrm>
            <a:off x="547132" y="433515"/>
            <a:ext cx="10668305" cy="581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평가 기준 및 </a:t>
            </a:r>
            <a:r>
              <a:rPr lang="ko-KR" alt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수업 </a:t>
            </a:r>
            <a:r>
              <a:rPr lang="en-US" sz="3100" b="1" kern="0" spc="-63" dirty="0" err="1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준비물</a:t>
            </a:r>
            <a:endParaRPr lang="en-US" sz="310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78E9E025-F3BC-40C9-B84D-E6BAEE995468}"/>
              </a:ext>
            </a:extLst>
          </p:cNvPr>
          <p:cNvSpPr txBox="1"/>
          <p:nvPr/>
        </p:nvSpPr>
        <p:spPr>
          <a:xfrm>
            <a:off x="547131" y="1617108"/>
            <a:ext cx="10668305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✓ 평가 기준</a:t>
            </a:r>
            <a:endParaRPr lang="en-US" sz="21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38BFB7EE-2F6C-454C-9549-59ACED895874}"/>
              </a:ext>
            </a:extLst>
          </p:cNvPr>
          <p:cNvSpPr txBox="1"/>
          <p:nvPr/>
        </p:nvSpPr>
        <p:spPr>
          <a:xfrm>
            <a:off x="958611" y="2141059"/>
            <a:ext cx="7703820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과학적 근거의 정확성: 전도, 대류, 복사 개념을 올바르게 적용하여 해석했는가?</a:t>
            </a:r>
            <a:endParaRPr lang="en-US" sz="1500" dirty="0"/>
          </a:p>
        </p:txBody>
      </p:sp>
      <p:sp>
        <p:nvSpPr>
          <p:cNvPr id="7" name="Text 6">
            <a:extLst>
              <a:ext uri="{FF2B5EF4-FFF2-40B4-BE49-F238E27FC236}">
                <a16:creationId xmlns:a16="http://schemas.microsoft.com/office/drawing/2014/main" id="{EF3BA534-252E-4527-8BD8-601E1D11A2F2}"/>
              </a:ext>
            </a:extLst>
          </p:cNvPr>
          <p:cNvSpPr txBox="1"/>
          <p:nvPr/>
        </p:nvSpPr>
        <p:spPr>
          <a:xfrm>
            <a:off x="958611" y="2535166"/>
            <a:ext cx="8520379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작품 분석의 구체성: 색감, 빛, 움직임 등 표현 요소를 구체적으로 관찰하고 분석했는가?</a:t>
            </a:r>
            <a:endParaRPr lang="en-US" sz="1500" dirty="0"/>
          </a:p>
        </p:txBody>
      </p:sp>
      <p:sp>
        <p:nvSpPr>
          <p:cNvPr id="8" name="Text 8">
            <a:extLst>
              <a:ext uri="{FF2B5EF4-FFF2-40B4-BE49-F238E27FC236}">
                <a16:creationId xmlns:a16="http://schemas.microsoft.com/office/drawing/2014/main" id="{295CDBDF-AC00-4054-8210-30D669FF002C}"/>
              </a:ext>
            </a:extLst>
          </p:cNvPr>
          <p:cNvSpPr txBox="1"/>
          <p:nvPr/>
        </p:nvSpPr>
        <p:spPr>
          <a:xfrm>
            <a:off x="958611" y="2930186"/>
            <a:ext cx="9912096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프롬프트 적절성: 목적에 맞는 구체적인 조건(역할, 조건, 요소 등)을 포함하여 프롬프트를 설계했는가?</a:t>
            </a:r>
            <a:endParaRPr lang="en-US" sz="1500" dirty="0"/>
          </a:p>
        </p:txBody>
      </p:sp>
      <p:sp>
        <p:nvSpPr>
          <p:cNvPr id="9" name="Text 10">
            <a:extLst>
              <a:ext uri="{FF2B5EF4-FFF2-40B4-BE49-F238E27FC236}">
                <a16:creationId xmlns:a16="http://schemas.microsoft.com/office/drawing/2014/main" id="{B7D68C55-8EE1-4E51-AA92-A21A5811312B}"/>
              </a:ext>
            </a:extLst>
          </p:cNvPr>
          <p:cNvSpPr txBox="1"/>
          <p:nvPr/>
        </p:nvSpPr>
        <p:spPr>
          <a:xfrm>
            <a:off x="958611" y="3324293"/>
            <a:ext cx="10223906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비교 및 해석: 생성형 AI의 답변을 그대로 수용하지 않고, 자신의 생각과 비교하여 주도적으로 해석했는가?</a:t>
            </a:r>
            <a:endParaRPr lang="en-US" sz="1500" dirty="0"/>
          </a:p>
        </p:txBody>
      </p:sp>
      <p:sp>
        <p:nvSpPr>
          <p:cNvPr id="10" name="Text 11">
            <a:extLst>
              <a:ext uri="{FF2B5EF4-FFF2-40B4-BE49-F238E27FC236}">
                <a16:creationId xmlns:a16="http://schemas.microsoft.com/office/drawing/2014/main" id="{1F6A5EDA-E5B4-472F-A75B-6E89EC47BDCD}"/>
              </a:ext>
            </a:extLst>
          </p:cNvPr>
          <p:cNvSpPr txBox="1"/>
          <p:nvPr/>
        </p:nvSpPr>
        <p:spPr>
          <a:xfrm>
            <a:off x="547131" y="3937855"/>
            <a:ext cx="10668305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✓ 준비물</a:t>
            </a:r>
            <a:endParaRPr lang="en-US" sz="2100" dirty="0"/>
          </a:p>
        </p:txBody>
      </p:sp>
      <p:sp>
        <p:nvSpPr>
          <p:cNvPr id="11" name="Text 13">
            <a:extLst>
              <a:ext uri="{FF2B5EF4-FFF2-40B4-BE49-F238E27FC236}">
                <a16:creationId xmlns:a16="http://schemas.microsoft.com/office/drawing/2014/main" id="{76AF2DC3-E01F-4B0B-A157-9F0733B160D7}"/>
              </a:ext>
            </a:extLst>
          </p:cNvPr>
          <p:cNvSpPr txBox="1"/>
          <p:nvPr/>
        </p:nvSpPr>
        <p:spPr>
          <a:xfrm>
            <a:off x="958611" y="4461806"/>
            <a:ext cx="9984334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클래스팅 AI 샌드박스 (필수): AI 제어 모드를 통해 안전한 탐구 환경 제공 (부적절한 질문 자동 제한)</a:t>
            </a:r>
            <a:endParaRPr lang="en-US" sz="1500" dirty="0"/>
          </a:p>
        </p:txBody>
      </p:sp>
      <p:sp>
        <p:nvSpPr>
          <p:cNvPr id="12" name="Text 15">
            <a:extLst>
              <a:ext uri="{FF2B5EF4-FFF2-40B4-BE49-F238E27FC236}">
                <a16:creationId xmlns:a16="http://schemas.microsoft.com/office/drawing/2014/main" id="{881A95E3-BBDB-4BE0-86EA-9AADC3E2C01C}"/>
              </a:ext>
            </a:extLst>
          </p:cNvPr>
          <p:cNvSpPr txBox="1"/>
          <p:nvPr/>
        </p:nvSpPr>
        <p:spPr>
          <a:xfrm>
            <a:off x="958611" y="4855913"/>
            <a:ext cx="9024214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학생용 스마트 기기: 크롬북, 태블릿, 노트북 등 프롬프트 입력 및 이미지 검색이 가능한 기기</a:t>
            </a:r>
            <a:endParaRPr lang="en-US" sz="1500" dirty="0"/>
          </a:p>
        </p:txBody>
      </p:sp>
      <p:sp>
        <p:nvSpPr>
          <p:cNvPr id="13" name="Text 17">
            <a:extLst>
              <a:ext uri="{FF2B5EF4-FFF2-40B4-BE49-F238E27FC236}">
                <a16:creationId xmlns:a16="http://schemas.microsoft.com/office/drawing/2014/main" id="{3997B611-D10B-4F24-935D-B1B9C5977DC5}"/>
              </a:ext>
            </a:extLst>
          </p:cNvPr>
          <p:cNvSpPr txBox="1"/>
          <p:nvPr/>
        </p:nvSpPr>
        <p:spPr>
          <a:xfrm>
            <a:off x="958611" y="5250019"/>
            <a:ext cx="8808415" cy="286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FFFFFF">
                    <a:alpha val="9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학생 활동지: 프롬프트 설계, 작품 분석 내용, AI 답변 비교 결과를 기록할 수 있는 활동지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460503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6"/>
          <p:cNvCxnSpPr/>
          <p:nvPr/>
        </p:nvCxnSpPr>
        <p:spPr>
          <a:xfrm>
            <a:off x="547132" y="1125059"/>
            <a:ext cx="11097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80" name="Google Shape;80;p16" descr="폰트, 그래픽, 로고, 타이포그래피이(가) 표시된 사진&#10;&#10;AI 생성 콘텐츠는 정확하지 않을 수 있습니다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8467" y="6248249"/>
            <a:ext cx="1376401" cy="26176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1">
            <a:extLst>
              <a:ext uri="{FF2B5EF4-FFF2-40B4-BE49-F238E27FC236}">
                <a16:creationId xmlns:a16="http://schemas.microsoft.com/office/drawing/2014/main" id="{8CB4337F-7552-4A09-A831-A5DD23B5D7DF}"/>
              </a:ext>
            </a:extLst>
          </p:cNvPr>
          <p:cNvSpPr txBox="1"/>
          <p:nvPr/>
        </p:nvSpPr>
        <p:spPr>
          <a:xfrm>
            <a:off x="547132" y="442480"/>
            <a:ext cx="10668305" cy="581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LLM 기능 활용</a:t>
            </a:r>
            <a:endParaRPr lang="en-US" sz="3100" dirty="0"/>
          </a:p>
        </p:txBody>
      </p:sp>
      <p:sp>
        <p:nvSpPr>
          <p:cNvPr id="39" name="Text 2">
            <a:extLst>
              <a:ext uri="{FF2B5EF4-FFF2-40B4-BE49-F238E27FC236}">
                <a16:creationId xmlns:a16="http://schemas.microsoft.com/office/drawing/2014/main" id="{06AA6488-9CF0-48FC-9616-0D2332A6ADAB}"/>
              </a:ext>
            </a:extLst>
          </p:cNvPr>
          <p:cNvSpPr txBox="1"/>
          <p:nvPr/>
        </p:nvSpPr>
        <p:spPr>
          <a:xfrm>
            <a:off x="528607" y="1606254"/>
            <a:ext cx="314554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dirty="0">
                <a:solidFill>
                  <a:srgbClr val="A8B2D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✅</a:t>
            </a:r>
            <a:endParaRPr lang="en-US" sz="1900" dirty="0"/>
          </a:p>
        </p:txBody>
      </p:sp>
      <p:sp>
        <p:nvSpPr>
          <p:cNvPr id="40" name="Text 3">
            <a:extLst>
              <a:ext uri="{FF2B5EF4-FFF2-40B4-BE49-F238E27FC236}">
                <a16:creationId xmlns:a16="http://schemas.microsoft.com/office/drawing/2014/main" id="{DE29BD5B-AC87-447A-A268-A1A7AFF17D8C}"/>
              </a:ext>
            </a:extLst>
          </p:cNvPr>
          <p:cNvSpPr txBox="1"/>
          <p:nvPr/>
        </p:nvSpPr>
        <p:spPr>
          <a:xfrm>
            <a:off x="990379" y="1606254"/>
            <a:ext cx="10211105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자료찾기</a:t>
            </a:r>
            <a:endParaRPr lang="en-US" sz="2100" dirty="0"/>
          </a:p>
        </p:txBody>
      </p:sp>
      <p:sp>
        <p:nvSpPr>
          <p:cNvPr id="41" name="Text 4">
            <a:extLst>
              <a:ext uri="{FF2B5EF4-FFF2-40B4-BE49-F238E27FC236}">
                <a16:creationId xmlns:a16="http://schemas.microsoft.com/office/drawing/2014/main" id="{8192FBA1-8FEB-488F-9074-62B14B5B8EB3}"/>
              </a:ext>
            </a:extLst>
          </p:cNvPr>
          <p:cNvSpPr txBox="1"/>
          <p:nvPr/>
        </p:nvSpPr>
        <p:spPr>
          <a:xfrm>
            <a:off x="990379" y="2063454"/>
            <a:ext cx="10211105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FFFFFF">
                    <a:alpha val="8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열의 이동이 느껴지는 다양한 실제 예술 작품을 검색하고 작품의 색감, 분위기, 표현 특징을 탐색하는 데 활용함</a:t>
            </a:r>
            <a:endParaRPr lang="en-US" sz="1800" dirty="0"/>
          </a:p>
        </p:txBody>
      </p:sp>
      <p:sp>
        <p:nvSpPr>
          <p:cNvPr id="42" name="Text 5">
            <a:extLst>
              <a:ext uri="{FF2B5EF4-FFF2-40B4-BE49-F238E27FC236}">
                <a16:creationId xmlns:a16="http://schemas.microsoft.com/office/drawing/2014/main" id="{9783C36E-A13A-4F8D-AEA9-F4F4F903B750}"/>
              </a:ext>
            </a:extLst>
          </p:cNvPr>
          <p:cNvSpPr txBox="1"/>
          <p:nvPr/>
        </p:nvSpPr>
        <p:spPr>
          <a:xfrm>
            <a:off x="528607" y="3106785"/>
            <a:ext cx="314554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dirty="0">
                <a:solidFill>
                  <a:srgbClr val="A8B2D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✅</a:t>
            </a:r>
            <a:endParaRPr lang="en-US" sz="1900" dirty="0"/>
          </a:p>
        </p:txBody>
      </p:sp>
      <p:sp>
        <p:nvSpPr>
          <p:cNvPr id="43" name="Text 6">
            <a:extLst>
              <a:ext uri="{FF2B5EF4-FFF2-40B4-BE49-F238E27FC236}">
                <a16:creationId xmlns:a16="http://schemas.microsoft.com/office/drawing/2014/main" id="{7FD6F7F1-72EA-4FB9-B7A6-2369B0ECBE57}"/>
              </a:ext>
            </a:extLst>
          </p:cNvPr>
          <p:cNvSpPr txBox="1"/>
          <p:nvPr/>
        </p:nvSpPr>
        <p:spPr>
          <a:xfrm>
            <a:off x="990379" y="3106785"/>
            <a:ext cx="10211105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아이디어 생성</a:t>
            </a:r>
            <a:endParaRPr lang="en-US" sz="2100" dirty="0"/>
          </a:p>
        </p:txBody>
      </p:sp>
      <p:sp>
        <p:nvSpPr>
          <p:cNvPr id="44" name="Text 7">
            <a:extLst>
              <a:ext uri="{FF2B5EF4-FFF2-40B4-BE49-F238E27FC236}">
                <a16:creationId xmlns:a16="http://schemas.microsoft.com/office/drawing/2014/main" id="{8648EF1D-BCFC-4E71-9318-2D4E2146A6B9}"/>
              </a:ext>
            </a:extLst>
          </p:cNvPr>
          <p:cNvSpPr txBox="1"/>
          <p:nvPr/>
        </p:nvSpPr>
        <p:spPr>
          <a:xfrm>
            <a:off x="990379" y="3563985"/>
            <a:ext cx="10211105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FFFFFF">
                    <a:alpha val="8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작품 속 열의 느낌을 전도·대류·복사의 관점에서 해석하고, 작품이 왜 따뜻하거나 차갑게 느껴지는지 설명하는 아이디어를 생성하는 데 활용함</a:t>
            </a:r>
            <a:endParaRPr lang="en-US" sz="1800" dirty="0"/>
          </a:p>
        </p:txBody>
      </p:sp>
      <p:sp>
        <p:nvSpPr>
          <p:cNvPr id="45" name="Text 8">
            <a:extLst>
              <a:ext uri="{FF2B5EF4-FFF2-40B4-BE49-F238E27FC236}">
                <a16:creationId xmlns:a16="http://schemas.microsoft.com/office/drawing/2014/main" id="{EB614C39-93A9-440B-A7AC-98A686AA2FEE}"/>
              </a:ext>
            </a:extLst>
          </p:cNvPr>
          <p:cNvSpPr txBox="1"/>
          <p:nvPr/>
        </p:nvSpPr>
        <p:spPr>
          <a:xfrm>
            <a:off x="528607" y="4608229"/>
            <a:ext cx="314554" cy="3529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dirty="0">
                <a:solidFill>
                  <a:srgbClr val="A8B2D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✅</a:t>
            </a:r>
            <a:endParaRPr lang="en-US" sz="1900" dirty="0"/>
          </a:p>
        </p:txBody>
      </p:sp>
      <p:sp>
        <p:nvSpPr>
          <p:cNvPr id="46" name="Text 9">
            <a:extLst>
              <a:ext uri="{FF2B5EF4-FFF2-40B4-BE49-F238E27FC236}">
                <a16:creationId xmlns:a16="http://schemas.microsoft.com/office/drawing/2014/main" id="{756A3C6C-7695-4EEB-B8FB-498FEC1B7970}"/>
              </a:ext>
            </a:extLst>
          </p:cNvPr>
          <p:cNvSpPr txBox="1"/>
          <p:nvPr/>
        </p:nvSpPr>
        <p:spPr>
          <a:xfrm>
            <a:off x="990379" y="4608229"/>
            <a:ext cx="10211105" cy="381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이미지 생성</a:t>
            </a:r>
            <a:endParaRPr lang="en-US" sz="2100" dirty="0"/>
          </a:p>
        </p:txBody>
      </p:sp>
      <p:sp>
        <p:nvSpPr>
          <p:cNvPr id="47" name="Text 10">
            <a:extLst>
              <a:ext uri="{FF2B5EF4-FFF2-40B4-BE49-F238E27FC236}">
                <a16:creationId xmlns:a16="http://schemas.microsoft.com/office/drawing/2014/main" id="{633D11D5-965E-4EA1-B632-832F5AC9FB1F}"/>
              </a:ext>
            </a:extLst>
          </p:cNvPr>
          <p:cNvSpPr txBox="1"/>
          <p:nvPr/>
        </p:nvSpPr>
        <p:spPr>
          <a:xfrm>
            <a:off x="990379" y="5065429"/>
            <a:ext cx="10211105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FFFFFF">
                    <a:alpha val="8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친구들과 결과물이 겹치지 않도록 자신만의 프롬프트를 활용하여 열의 느낌이 드러나는 새로운 예술 작품 이미지를 생성하는 데 활용함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17979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6"/>
          <p:cNvCxnSpPr/>
          <p:nvPr/>
        </p:nvCxnSpPr>
        <p:spPr>
          <a:xfrm>
            <a:off x="547132" y="1125059"/>
            <a:ext cx="11097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80" name="Google Shape;80;p16" descr="폰트, 그래픽, 로고, 타이포그래피이(가) 표시된 사진&#10;&#10;AI 생성 콘텐츠는 정확하지 않을 수 있습니다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8467" y="6248249"/>
            <a:ext cx="1376401" cy="2617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CD714055-3E23-4D7D-BF17-0B5237AACD40}"/>
              </a:ext>
            </a:extLst>
          </p:cNvPr>
          <p:cNvSpPr txBox="1"/>
          <p:nvPr/>
        </p:nvSpPr>
        <p:spPr>
          <a:xfrm>
            <a:off x="465859" y="469375"/>
            <a:ext cx="10668305" cy="581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프롬프트 작성 방법 (1) - 기본 설정</a:t>
            </a:r>
            <a:endParaRPr lang="en-US" sz="3100" dirty="0"/>
          </a:p>
        </p:txBody>
      </p:sp>
      <p:sp>
        <p:nvSpPr>
          <p:cNvPr id="6" name="Shape 2">
            <a:extLst>
              <a:ext uri="{FF2B5EF4-FFF2-40B4-BE49-F238E27FC236}">
                <a16:creationId xmlns:a16="http://schemas.microsoft.com/office/drawing/2014/main" id="{B0273F00-5DD5-4EC5-945C-289221E02412}"/>
              </a:ext>
            </a:extLst>
          </p:cNvPr>
          <p:cNvSpPr/>
          <p:nvPr/>
        </p:nvSpPr>
        <p:spPr>
          <a:xfrm>
            <a:off x="547132" y="1643428"/>
            <a:ext cx="10668305" cy="714146"/>
          </a:xfrm>
          <a:prstGeom prst="roundRect">
            <a:avLst>
              <a:gd name="adj" fmla="val 40973"/>
            </a:avLst>
          </a:prstGeom>
          <a:solidFill>
            <a:srgbClr val="FFFFFF">
              <a:alpha val="5000"/>
            </a:srgbClr>
          </a:solidFill>
          <a:ln/>
        </p:spPr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B3CAA039-39B8-4742-9725-617CBA91023B}"/>
              </a:ext>
            </a:extLst>
          </p:cNvPr>
          <p:cNvSpPr/>
          <p:nvPr/>
        </p:nvSpPr>
        <p:spPr>
          <a:xfrm>
            <a:off x="547132" y="1643428"/>
            <a:ext cx="38405" cy="714146"/>
          </a:xfrm>
          <a:prstGeom prst="roundRect">
            <a:avLst>
              <a:gd name="adj" fmla="val 761901"/>
            </a:avLst>
          </a:prstGeom>
          <a:solidFill>
            <a:srgbClr val="4A90E2"/>
          </a:solidFill>
          <a:ln w="12700">
            <a:solidFill>
              <a:srgbClr val="4A90E2">
                <a:alpha val="0"/>
              </a:srgbClr>
            </a:solidFill>
            <a:prstDash val="solid"/>
          </a:ln>
        </p:spPr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E5290BB0-BDA1-4397-A9F9-F1EFE6DE4C63}"/>
              </a:ext>
            </a:extLst>
          </p:cNvPr>
          <p:cNvSpPr txBox="1"/>
          <p:nvPr/>
        </p:nvSpPr>
        <p:spPr>
          <a:xfrm>
            <a:off x="775732" y="1834537"/>
            <a:ext cx="1524305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4A90E2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역할 설정</a:t>
            </a:r>
            <a:endParaRPr lang="en-US" sz="1800" dirty="0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8E10CCFE-FA49-4C62-8A48-315303DB279F}"/>
              </a:ext>
            </a:extLst>
          </p:cNvPr>
          <p:cNvSpPr txBox="1"/>
          <p:nvPr/>
        </p:nvSpPr>
        <p:spPr>
          <a:xfrm>
            <a:off x="2300037" y="1834537"/>
            <a:ext cx="872520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AI에게 ‘과학 큐레이터’ 역할을 분명히 알려줍니다.</a:t>
            </a:r>
            <a:endParaRPr lang="en-US" sz="1800" dirty="0"/>
          </a:p>
        </p:txBody>
      </p:sp>
      <p:sp>
        <p:nvSpPr>
          <p:cNvPr id="10" name="Shape 6">
            <a:extLst>
              <a:ext uri="{FF2B5EF4-FFF2-40B4-BE49-F238E27FC236}">
                <a16:creationId xmlns:a16="http://schemas.microsoft.com/office/drawing/2014/main" id="{361DE140-1107-4C76-A0B3-1B3B2276D576}"/>
              </a:ext>
            </a:extLst>
          </p:cNvPr>
          <p:cNvSpPr/>
          <p:nvPr/>
        </p:nvSpPr>
        <p:spPr>
          <a:xfrm>
            <a:off x="547132" y="2662984"/>
            <a:ext cx="10668305" cy="714146"/>
          </a:xfrm>
          <a:prstGeom prst="roundRect">
            <a:avLst>
              <a:gd name="adj" fmla="val 40973"/>
            </a:avLst>
          </a:prstGeom>
          <a:solidFill>
            <a:srgbClr val="FFFFFF">
              <a:alpha val="5000"/>
            </a:srgbClr>
          </a:solidFill>
          <a:ln/>
        </p:spPr>
      </p:sp>
      <p:sp>
        <p:nvSpPr>
          <p:cNvPr id="11" name="Shape 7">
            <a:extLst>
              <a:ext uri="{FF2B5EF4-FFF2-40B4-BE49-F238E27FC236}">
                <a16:creationId xmlns:a16="http://schemas.microsoft.com/office/drawing/2014/main" id="{DA1061DD-3DB4-4341-A76B-894178D3122B}"/>
              </a:ext>
            </a:extLst>
          </p:cNvPr>
          <p:cNvSpPr/>
          <p:nvPr/>
        </p:nvSpPr>
        <p:spPr>
          <a:xfrm>
            <a:off x="547132" y="2662984"/>
            <a:ext cx="38405" cy="714146"/>
          </a:xfrm>
          <a:prstGeom prst="roundRect">
            <a:avLst>
              <a:gd name="adj" fmla="val 761901"/>
            </a:avLst>
          </a:prstGeom>
          <a:solidFill>
            <a:srgbClr val="50E3C2"/>
          </a:solidFill>
          <a:ln w="12700">
            <a:solidFill>
              <a:srgbClr val="50E3C2">
                <a:alpha val="0"/>
              </a:srgbClr>
            </a:solidFill>
            <a:prstDash val="solid"/>
          </a:ln>
        </p:spPr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A9372EF3-FDFA-41BB-B98F-360B5D541208}"/>
              </a:ext>
            </a:extLst>
          </p:cNvPr>
          <p:cNvSpPr txBox="1"/>
          <p:nvPr/>
        </p:nvSpPr>
        <p:spPr>
          <a:xfrm>
            <a:off x="775732" y="2853179"/>
            <a:ext cx="1524305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50E3C2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주제 제시</a:t>
            </a:r>
            <a:endParaRPr lang="en-US" sz="1800" dirty="0"/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C5910350-99A0-4D1D-95DE-CDCC2AC744F1}"/>
              </a:ext>
            </a:extLst>
          </p:cNvPr>
          <p:cNvSpPr txBox="1"/>
          <p:nvPr/>
        </p:nvSpPr>
        <p:spPr>
          <a:xfrm>
            <a:off x="2300037" y="2853179"/>
            <a:ext cx="872520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예술 작품 속 열의 이동(전도·대류·복사)을 분석하도록 요청합니다.</a:t>
            </a:r>
            <a:endParaRPr lang="en-US" sz="1800" dirty="0"/>
          </a:p>
        </p:txBody>
      </p:sp>
      <p:sp>
        <p:nvSpPr>
          <p:cNvPr id="14" name="Shape 10">
            <a:extLst>
              <a:ext uri="{FF2B5EF4-FFF2-40B4-BE49-F238E27FC236}">
                <a16:creationId xmlns:a16="http://schemas.microsoft.com/office/drawing/2014/main" id="{7BA05180-3E3F-442E-B65D-5A53C6704481}"/>
              </a:ext>
            </a:extLst>
          </p:cNvPr>
          <p:cNvSpPr/>
          <p:nvPr/>
        </p:nvSpPr>
        <p:spPr>
          <a:xfrm>
            <a:off x="547132" y="3681625"/>
            <a:ext cx="10668305" cy="714146"/>
          </a:xfrm>
          <a:prstGeom prst="roundRect">
            <a:avLst>
              <a:gd name="adj" fmla="val 40973"/>
            </a:avLst>
          </a:prstGeom>
          <a:solidFill>
            <a:srgbClr val="FFFFFF">
              <a:alpha val="5000"/>
            </a:srgbClr>
          </a:solidFill>
          <a:ln/>
        </p:spPr>
      </p:sp>
      <p:sp>
        <p:nvSpPr>
          <p:cNvPr id="15" name="Shape 11">
            <a:extLst>
              <a:ext uri="{FF2B5EF4-FFF2-40B4-BE49-F238E27FC236}">
                <a16:creationId xmlns:a16="http://schemas.microsoft.com/office/drawing/2014/main" id="{5785CE82-337C-42B3-A954-301E8348D385}"/>
              </a:ext>
            </a:extLst>
          </p:cNvPr>
          <p:cNvSpPr/>
          <p:nvPr/>
        </p:nvSpPr>
        <p:spPr>
          <a:xfrm>
            <a:off x="547132" y="3681625"/>
            <a:ext cx="38405" cy="714146"/>
          </a:xfrm>
          <a:prstGeom prst="roundRect">
            <a:avLst>
              <a:gd name="adj" fmla="val 761901"/>
            </a:avLst>
          </a:prstGeom>
          <a:solidFill>
            <a:srgbClr val="F5A623"/>
          </a:solidFill>
          <a:ln w="12700">
            <a:solidFill>
              <a:srgbClr val="F5A623">
                <a:alpha val="0"/>
              </a:srgbClr>
            </a:solidFill>
            <a:prstDash val="solid"/>
          </a:ln>
        </p:spPr>
      </p:sp>
      <p:sp>
        <p:nvSpPr>
          <p:cNvPr id="16" name="Text 12">
            <a:extLst>
              <a:ext uri="{FF2B5EF4-FFF2-40B4-BE49-F238E27FC236}">
                <a16:creationId xmlns:a16="http://schemas.microsoft.com/office/drawing/2014/main" id="{72DC9974-30F4-4307-9365-9319972155DB}"/>
              </a:ext>
            </a:extLst>
          </p:cNvPr>
          <p:cNvSpPr txBox="1"/>
          <p:nvPr/>
        </p:nvSpPr>
        <p:spPr>
          <a:xfrm>
            <a:off x="775732" y="3872735"/>
            <a:ext cx="1524305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F5A623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요청 내용</a:t>
            </a:r>
            <a:endParaRPr lang="en-US" sz="1800" dirty="0"/>
          </a:p>
        </p:txBody>
      </p:sp>
      <p:sp>
        <p:nvSpPr>
          <p:cNvPr id="17" name="Text 13">
            <a:extLst>
              <a:ext uri="{FF2B5EF4-FFF2-40B4-BE49-F238E27FC236}">
                <a16:creationId xmlns:a16="http://schemas.microsoft.com/office/drawing/2014/main" id="{550F3EFC-A900-4471-8621-748602529144}"/>
              </a:ext>
            </a:extLst>
          </p:cNvPr>
          <p:cNvSpPr txBox="1"/>
          <p:nvPr/>
        </p:nvSpPr>
        <p:spPr>
          <a:xfrm>
            <a:off x="2300037" y="3872735"/>
            <a:ext cx="872520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실제 작품 3개 검색, 작품 제목, 작가 이름, 작품 특징 설명을 포함합니다.</a:t>
            </a:r>
            <a:endParaRPr lang="en-US" sz="1800" dirty="0"/>
          </a:p>
        </p:txBody>
      </p:sp>
      <p:sp>
        <p:nvSpPr>
          <p:cNvPr id="18" name="Shape 14">
            <a:extLst>
              <a:ext uri="{FF2B5EF4-FFF2-40B4-BE49-F238E27FC236}">
                <a16:creationId xmlns:a16="http://schemas.microsoft.com/office/drawing/2014/main" id="{5DFA8C45-20BE-465C-8370-4143C48B552F}"/>
              </a:ext>
            </a:extLst>
          </p:cNvPr>
          <p:cNvSpPr/>
          <p:nvPr/>
        </p:nvSpPr>
        <p:spPr>
          <a:xfrm>
            <a:off x="547132" y="4701181"/>
            <a:ext cx="10668305" cy="1028700"/>
          </a:xfrm>
          <a:prstGeom prst="roundRect">
            <a:avLst>
              <a:gd name="adj" fmla="val 19753"/>
            </a:avLst>
          </a:prstGeom>
          <a:solidFill>
            <a:srgbClr val="FFFFFF">
              <a:alpha val="5000"/>
            </a:srgbClr>
          </a:solidFill>
          <a:ln/>
        </p:spPr>
      </p:sp>
      <p:sp>
        <p:nvSpPr>
          <p:cNvPr id="19" name="Shape 15">
            <a:extLst>
              <a:ext uri="{FF2B5EF4-FFF2-40B4-BE49-F238E27FC236}">
                <a16:creationId xmlns:a16="http://schemas.microsoft.com/office/drawing/2014/main" id="{ADDD438D-4ADD-4C57-854D-C55753EE3942}"/>
              </a:ext>
            </a:extLst>
          </p:cNvPr>
          <p:cNvSpPr/>
          <p:nvPr/>
        </p:nvSpPr>
        <p:spPr>
          <a:xfrm>
            <a:off x="547132" y="4701181"/>
            <a:ext cx="38405" cy="1028700"/>
          </a:xfrm>
          <a:prstGeom prst="roundRect">
            <a:avLst>
              <a:gd name="adj" fmla="val 529098"/>
            </a:avLst>
          </a:prstGeom>
          <a:solidFill>
            <a:srgbClr val="E91E63"/>
          </a:solidFill>
          <a:ln w="12700">
            <a:solidFill>
              <a:srgbClr val="E91E63">
                <a:alpha val="0"/>
              </a:srgbClr>
            </a:solidFill>
            <a:prstDash val="solid"/>
          </a:ln>
        </p:spPr>
      </p:sp>
      <p:sp>
        <p:nvSpPr>
          <p:cNvPr id="20" name="Text 16">
            <a:extLst>
              <a:ext uri="{FF2B5EF4-FFF2-40B4-BE49-F238E27FC236}">
                <a16:creationId xmlns:a16="http://schemas.microsoft.com/office/drawing/2014/main" id="{4F047C48-5BBA-4D9C-B0B0-28428D3FF6C4}"/>
              </a:ext>
            </a:extLst>
          </p:cNvPr>
          <p:cNvSpPr txBox="1"/>
          <p:nvPr/>
        </p:nvSpPr>
        <p:spPr>
          <a:xfrm>
            <a:off x="775732" y="4891376"/>
            <a:ext cx="1524305" cy="3337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b="1" dirty="0">
                <a:solidFill>
                  <a:srgbClr val="E91E63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조건 설명</a:t>
            </a:r>
            <a:endParaRPr lang="en-US" sz="1800" dirty="0"/>
          </a:p>
        </p:txBody>
      </p:sp>
      <p:sp>
        <p:nvSpPr>
          <p:cNvPr id="21" name="Text 17">
            <a:extLst>
              <a:ext uri="{FF2B5EF4-FFF2-40B4-BE49-F238E27FC236}">
                <a16:creationId xmlns:a16="http://schemas.microsoft.com/office/drawing/2014/main" id="{5E3E466E-AB90-4553-821E-2A4F19C42AEE}"/>
              </a:ext>
            </a:extLst>
          </p:cNvPr>
          <p:cNvSpPr txBox="1"/>
          <p:nvPr/>
        </p:nvSpPr>
        <p:spPr>
          <a:xfrm>
            <a:off x="2300037" y="4891376"/>
            <a:ext cx="8725205" cy="6483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"중학교 1학년이 이해할 수 있도록 쉽게 설명", "작품별 특징 비교" 등 구체적 조건을 넣습니다.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9030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6"/>
          <p:cNvCxnSpPr/>
          <p:nvPr/>
        </p:nvCxnSpPr>
        <p:spPr>
          <a:xfrm>
            <a:off x="547132" y="1125059"/>
            <a:ext cx="11097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80" name="Google Shape;80;p16" descr="폰트, 그래픽, 로고, 타이포그래피이(가) 표시된 사진&#10;&#10;AI 생성 콘텐츠는 정확하지 않을 수 있습니다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8467" y="6248249"/>
            <a:ext cx="1376401" cy="2617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1">
            <a:extLst>
              <a:ext uri="{FF2B5EF4-FFF2-40B4-BE49-F238E27FC236}">
                <a16:creationId xmlns:a16="http://schemas.microsoft.com/office/drawing/2014/main" id="{32C32A27-2B82-4522-BBBE-3B4D4011A8C4}"/>
              </a:ext>
            </a:extLst>
          </p:cNvPr>
          <p:cNvSpPr txBox="1"/>
          <p:nvPr/>
        </p:nvSpPr>
        <p:spPr>
          <a:xfrm>
            <a:off x="547132" y="433516"/>
            <a:ext cx="10668305" cy="581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프롬프트 작성 방법 (2) - 나만의 이미지 생성</a:t>
            </a:r>
            <a:endParaRPr lang="en-US" sz="3100" dirty="0"/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50997708-C6A2-4583-88CC-A15BF707F577}"/>
              </a:ext>
            </a:extLst>
          </p:cNvPr>
          <p:cNvSpPr txBox="1"/>
          <p:nvPr/>
        </p:nvSpPr>
        <p:spPr>
          <a:xfrm>
            <a:off x="981471" y="3972154"/>
            <a:ext cx="7887614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dirty="0">
                <a:solidFill>
                  <a:srgbClr val="FFFFFF">
                    <a:alpha val="8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- 색감: 붉은색 중심, 푸른색 중심, 대비가 강한 색, 흐릿한 안개</a:t>
            </a:r>
            <a:endParaRPr lang="en-US" sz="1900" dirty="0"/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9E2055ED-5B98-4435-ACEE-9C670E811B66}"/>
              </a:ext>
            </a:extLst>
          </p:cNvPr>
          <p:cNvSpPr txBox="1"/>
          <p:nvPr/>
        </p:nvSpPr>
        <p:spPr>
          <a:xfrm>
            <a:off x="981472" y="4494734"/>
            <a:ext cx="6305702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dirty="0">
                <a:solidFill>
                  <a:srgbClr val="FFFFFF">
                    <a:alpha val="8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- 표현 방식: 인상주의, 수채화, 디지털 아트, 추상화</a:t>
            </a:r>
            <a:endParaRPr lang="en-US" sz="1900" dirty="0"/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77F1F2A4-465E-4E16-80E1-CAA57D6522A7}"/>
              </a:ext>
            </a:extLst>
          </p:cNvPr>
          <p:cNvSpPr txBox="1"/>
          <p:nvPr/>
        </p:nvSpPr>
        <p:spPr>
          <a:xfrm>
            <a:off x="547132" y="1501903"/>
            <a:ext cx="113386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A8B2D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•</a:t>
            </a:r>
            <a:endParaRPr lang="en-US" sz="2100" dirty="0"/>
          </a:p>
        </p:txBody>
      </p:sp>
      <p:sp>
        <p:nvSpPr>
          <p:cNvPr id="15" name="Text 3">
            <a:extLst>
              <a:ext uri="{FF2B5EF4-FFF2-40B4-BE49-F238E27FC236}">
                <a16:creationId xmlns:a16="http://schemas.microsoft.com/office/drawing/2014/main" id="{87B305D5-116E-42FD-B62F-8A5128439653}"/>
              </a:ext>
            </a:extLst>
          </p:cNvPr>
          <p:cNvSpPr txBox="1"/>
          <p:nvPr/>
        </p:nvSpPr>
        <p:spPr>
          <a:xfrm>
            <a:off x="790363" y="1501903"/>
            <a:ext cx="8032090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중복 방지:</a:t>
            </a:r>
            <a:r>
              <a:rPr lang="en-US" sz="21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친구들과 결과물이 겹치지 않도록 고유한 조건 추가</a:t>
            </a:r>
            <a:endParaRPr lang="en-US" sz="2100" dirty="0"/>
          </a:p>
        </p:txBody>
      </p:sp>
      <p:sp>
        <p:nvSpPr>
          <p:cNvPr id="16" name="Text 4">
            <a:extLst>
              <a:ext uri="{FF2B5EF4-FFF2-40B4-BE49-F238E27FC236}">
                <a16:creationId xmlns:a16="http://schemas.microsoft.com/office/drawing/2014/main" id="{D0786AF1-FF09-47CF-9670-A5B772EAEF11}"/>
              </a:ext>
            </a:extLst>
          </p:cNvPr>
          <p:cNvSpPr txBox="1"/>
          <p:nvPr/>
        </p:nvSpPr>
        <p:spPr>
          <a:xfrm>
            <a:off x="547132" y="2310233"/>
            <a:ext cx="113386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dirty="0">
                <a:solidFill>
                  <a:srgbClr val="A8B2D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•</a:t>
            </a:r>
            <a:endParaRPr lang="en-US" sz="2100" dirty="0"/>
          </a:p>
        </p:txBody>
      </p:sp>
      <p:sp>
        <p:nvSpPr>
          <p:cNvPr id="17" name="Text 5">
            <a:extLst>
              <a:ext uri="{FF2B5EF4-FFF2-40B4-BE49-F238E27FC236}">
                <a16:creationId xmlns:a16="http://schemas.microsoft.com/office/drawing/2014/main" id="{5F1E5A5F-7C8A-4295-AD14-18E3837DC5CF}"/>
              </a:ext>
            </a:extLst>
          </p:cNvPr>
          <p:cNvSpPr txBox="1"/>
          <p:nvPr/>
        </p:nvSpPr>
        <p:spPr>
          <a:xfrm>
            <a:off x="790363" y="2310233"/>
            <a:ext cx="6496812" cy="428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100" b="1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이미지 생성 요소 예시:</a:t>
            </a:r>
            <a:endParaRPr lang="en-US" sz="2100" dirty="0"/>
          </a:p>
        </p:txBody>
      </p:sp>
      <p:sp>
        <p:nvSpPr>
          <p:cNvPr id="18" name="Text 6">
            <a:extLst>
              <a:ext uri="{FF2B5EF4-FFF2-40B4-BE49-F238E27FC236}">
                <a16:creationId xmlns:a16="http://schemas.microsoft.com/office/drawing/2014/main" id="{5E309ABC-E00F-446B-98C4-D91EA722C465}"/>
              </a:ext>
            </a:extLst>
          </p:cNvPr>
          <p:cNvSpPr txBox="1"/>
          <p:nvPr/>
        </p:nvSpPr>
        <p:spPr>
          <a:xfrm>
            <a:off x="981472" y="2889048"/>
            <a:ext cx="6305702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dirty="0">
                <a:solidFill>
                  <a:srgbClr val="FFFFFF">
                    <a:alpha val="8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- 시간대: 새벽, 한낮, 노을, 밤</a:t>
            </a:r>
            <a:endParaRPr lang="en-US" sz="1900" dirty="0"/>
          </a:p>
        </p:txBody>
      </p:sp>
      <p:sp>
        <p:nvSpPr>
          <p:cNvPr id="19" name="Text 7">
            <a:extLst>
              <a:ext uri="{FF2B5EF4-FFF2-40B4-BE49-F238E27FC236}">
                <a16:creationId xmlns:a16="http://schemas.microsoft.com/office/drawing/2014/main" id="{E02F55F9-3AC7-4845-A54D-97243340C262}"/>
              </a:ext>
            </a:extLst>
          </p:cNvPr>
          <p:cNvSpPr txBox="1"/>
          <p:nvPr/>
        </p:nvSpPr>
        <p:spPr>
          <a:xfrm>
            <a:off x="981472" y="3437688"/>
            <a:ext cx="6305702" cy="40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900" dirty="0">
                <a:solidFill>
                  <a:srgbClr val="FFFFFF">
                    <a:alpha val="80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- 공간·배경: 바다, 도시, 숲, 우주, 공장, 거리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085114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6"/>
          <p:cNvCxnSpPr/>
          <p:nvPr/>
        </p:nvCxnSpPr>
        <p:spPr>
          <a:xfrm>
            <a:off x="547132" y="1125059"/>
            <a:ext cx="11097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80" name="Google Shape;80;p16" descr="폰트, 그래픽, 로고, 타이포그래피이(가) 표시된 사진&#10;&#10;AI 생성 콘텐츠는 정확하지 않을 수 있습니다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8467" y="6248249"/>
            <a:ext cx="1376401" cy="2617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2">
            <a:extLst>
              <a:ext uri="{FF2B5EF4-FFF2-40B4-BE49-F238E27FC236}">
                <a16:creationId xmlns:a16="http://schemas.microsoft.com/office/drawing/2014/main" id="{ED7803D9-6115-42FD-9489-8DB320BDAA59}"/>
              </a:ext>
            </a:extLst>
          </p:cNvPr>
          <p:cNvSpPr txBox="1"/>
          <p:nvPr/>
        </p:nvSpPr>
        <p:spPr>
          <a:xfrm>
            <a:off x="547132" y="442480"/>
            <a:ext cx="10668305" cy="581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프롬프트 예시문</a:t>
            </a:r>
            <a:endParaRPr lang="en-US" sz="310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A612BDC4-0472-413C-BDFF-422345FFEB7F}"/>
              </a:ext>
            </a:extLst>
          </p:cNvPr>
          <p:cNvSpPr txBox="1"/>
          <p:nvPr/>
        </p:nvSpPr>
        <p:spPr>
          <a:xfrm>
            <a:off x="547130" y="1114964"/>
            <a:ext cx="10896751" cy="17291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dirty="0">
                <a:solidFill>
                  <a:srgbClr val="64B5F6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"지금부터 열에너지와 예술 작품을 연구하는 ‘과학 큐레이터’ 역할을 해 주세요.</a:t>
            </a:r>
            <a:endParaRPr lang="en-US" sz="2000" dirty="0"/>
          </a:p>
          <a:p>
            <a:pPr marL="0" indent="0" algn="l">
              <a:buNone/>
            </a:pPr>
            <a:r>
              <a:rPr lang="en-US" sz="20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실제 예술 작품을 다양하게 검색하고, 작품 속 색감, 빛, 움직임, 분위기를 바탕으로 전도·대류·복사 중 </a:t>
            </a:r>
          </a:p>
          <a:p>
            <a:pPr marL="0" indent="0" algn="l">
              <a:buNone/>
            </a:pPr>
            <a:r>
              <a:rPr lang="en-US" sz="20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dirty="0" err="1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어떤</a:t>
            </a:r>
            <a:r>
              <a:rPr lang="en-US" sz="20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열의 이동 방식이 잘 드러나는지 중학교 1학년이 이해할 수 있도록 쉽게 설명해 주세요." </a:t>
            </a:r>
            <a:endParaRPr lang="en-US" sz="200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DD80DD00-498C-4BD4-B5F1-7E1BF43E9D9C}"/>
              </a:ext>
            </a:extLst>
          </p:cNvPr>
          <p:cNvSpPr txBox="1"/>
          <p:nvPr/>
        </p:nvSpPr>
        <p:spPr>
          <a:xfrm>
            <a:off x="1149579" y="2397933"/>
            <a:ext cx="10896751" cy="17291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dirty="0">
                <a:solidFill>
                  <a:srgbClr val="A8B2D1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1.</a:t>
            </a:r>
            <a:r>
              <a:rPr lang="en-US" sz="20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열의 이동이 잘 드러나는 실제 작품 3개를 추천하고 특징 및 검색어를 제시해 주세요.</a:t>
            </a:r>
            <a:endParaRPr lang="en-US" sz="2000" dirty="0"/>
          </a:p>
          <a:p>
            <a:pPr marL="0" indent="0" algn="l">
              <a:buNone/>
            </a:pPr>
            <a:r>
              <a:rPr lang="en-US" sz="2000" dirty="0">
                <a:solidFill>
                  <a:srgbClr val="A8B2D1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2.</a:t>
            </a:r>
            <a:r>
              <a:rPr lang="en-US" sz="20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추천 작품 중 가장 열의 이동이 잘 느껴지는 작품 1개를 선택하여 비교해 주세요.</a:t>
            </a:r>
            <a:endParaRPr lang="en-US" sz="2000" dirty="0"/>
          </a:p>
          <a:p>
            <a:pPr marL="0" indent="0" algn="l">
              <a:buNone/>
            </a:pPr>
            <a:r>
              <a:rPr lang="en-US" sz="2000" dirty="0">
                <a:solidFill>
                  <a:srgbClr val="A8B2D1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3.</a:t>
            </a:r>
            <a:r>
              <a:rPr lang="en-US" sz="20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선택한 작품에 대해 다음 단계를 진행해 주세요: </a:t>
            </a:r>
            <a:endParaRPr lang="en-US" sz="200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D9430232-FCAA-4256-AD65-868351FB3798}"/>
              </a:ext>
            </a:extLst>
          </p:cNvPr>
          <p:cNvSpPr txBox="1"/>
          <p:nvPr/>
        </p:nvSpPr>
        <p:spPr>
          <a:xfrm>
            <a:off x="547130" y="3987686"/>
            <a:ext cx="10645303" cy="519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dirty="0">
                <a:solidFill>
                  <a:srgbClr val="FFFFFF">
                    <a:alpha val="8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[1단계] 작품의 분위기와 색감이 드러나도록 새로운 이미지를 생성해 주세요. </a:t>
            </a:r>
            <a:endParaRPr lang="en-US" sz="200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9FBCFF04-C3F8-4357-A18D-CF640266B82C}"/>
              </a:ext>
            </a:extLst>
          </p:cNvPr>
          <p:cNvSpPr txBox="1"/>
          <p:nvPr/>
        </p:nvSpPr>
        <p:spPr>
          <a:xfrm>
            <a:off x="547129" y="4254914"/>
            <a:ext cx="10645303" cy="20554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dirty="0">
                <a:solidFill>
                  <a:srgbClr val="FFFFFF">
                    <a:alpha val="8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[2단계] 다음 내용을 단계별로 설명해 주세요.</a:t>
            </a:r>
            <a:endParaRPr lang="en-US" sz="2000" dirty="0"/>
          </a:p>
          <a:p>
            <a:pPr marL="0" indent="0" algn="l">
              <a:buNone/>
            </a:pPr>
            <a:r>
              <a:rPr lang="en-US" sz="2000" dirty="0">
                <a:solidFill>
                  <a:srgbClr val="FFFFFF">
                    <a:alpha val="8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① 작품이 왜 따뜻하거나 차갑게 느껴지는지</a:t>
            </a:r>
            <a:endParaRPr lang="en-US" sz="2000" dirty="0"/>
          </a:p>
          <a:p>
            <a:pPr marL="0" indent="0" algn="l">
              <a:buNone/>
            </a:pPr>
            <a:r>
              <a:rPr lang="en-US" sz="2000" dirty="0">
                <a:solidFill>
                  <a:srgbClr val="FFFFFF">
                    <a:alpha val="8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② 작품 속 어떤 요소가 열의 이동과 연결되는지</a:t>
            </a:r>
            <a:endParaRPr lang="en-US" sz="2000" dirty="0"/>
          </a:p>
          <a:p>
            <a:pPr marL="0" indent="0" algn="l">
              <a:buNone/>
            </a:pPr>
            <a:r>
              <a:rPr lang="en-US" sz="2000" dirty="0">
                <a:solidFill>
                  <a:srgbClr val="FFFFFF">
                    <a:alpha val="8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③ 전도·대류·복사 중 어떤 방식이 가장 잘 드러나는지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723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6"/>
          <p:cNvCxnSpPr/>
          <p:nvPr/>
        </p:nvCxnSpPr>
        <p:spPr>
          <a:xfrm>
            <a:off x="547132" y="1125059"/>
            <a:ext cx="11097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80" name="Google Shape;80;p16" descr="폰트, 그래픽, 로고, 타이포그래피이(가) 표시된 사진&#10;&#10;AI 생성 콘텐츠는 정확하지 않을 수 있습니다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8467" y="6248249"/>
            <a:ext cx="1376401" cy="2617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50207243-51A8-40B3-A71E-682EB18BF80F}"/>
              </a:ext>
            </a:extLst>
          </p:cNvPr>
          <p:cNvSpPr txBox="1"/>
          <p:nvPr/>
        </p:nvSpPr>
        <p:spPr>
          <a:xfrm>
            <a:off x="483789" y="424551"/>
            <a:ext cx="10668305" cy="581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수업 구성: [</a:t>
            </a:r>
            <a:r>
              <a:rPr lang="ko-KR" alt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전개</a:t>
            </a:r>
            <a:r>
              <a:rPr lang="en-US" altLang="ko-KR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] </a:t>
            </a:r>
            <a:r>
              <a:rPr lang="en-US" sz="3100" b="1" kern="0" spc="-63" dirty="0" err="1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도입</a:t>
            </a:r>
            <a:r>
              <a:rPr lang="en-US" sz="3100" b="1" kern="0" spc="-63" dirty="0">
                <a:solidFill>
                  <a:srgbClr val="FFFF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(5분)</a:t>
            </a:r>
            <a:endParaRPr lang="en-US" sz="310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B6CFB1BE-EB0F-40FC-B89B-A0DBC1B5B7F5}"/>
              </a:ext>
            </a:extLst>
          </p:cNvPr>
          <p:cNvSpPr txBox="1"/>
          <p:nvPr/>
        </p:nvSpPr>
        <p:spPr>
          <a:xfrm>
            <a:off x="547132" y="1781422"/>
            <a:ext cx="102413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dirty="0">
                <a:solidFill>
                  <a:srgbClr val="A8B2D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•</a:t>
            </a:r>
            <a:endParaRPr lang="en-US" sz="220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AD7FF8C7-AE6E-4DB3-9EB8-73F3BBF4D719}"/>
              </a:ext>
            </a:extLst>
          </p:cNvPr>
          <p:cNvSpPr txBox="1"/>
          <p:nvPr/>
        </p:nvSpPr>
        <p:spPr>
          <a:xfrm>
            <a:off x="783962" y="1781422"/>
            <a:ext cx="9076334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질문 제시: "열은 눈에 보이지 않지만 우리는 어떻게 열을 느낄 수 있을까?"</a:t>
            </a:r>
            <a:endParaRPr lang="en-US" sz="220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BA91B432-42A3-4BFA-995A-D36F0DA0637E}"/>
              </a:ext>
            </a:extLst>
          </p:cNvPr>
          <p:cNvSpPr txBox="1"/>
          <p:nvPr/>
        </p:nvSpPr>
        <p:spPr>
          <a:xfrm>
            <a:off x="547132" y="2724169"/>
            <a:ext cx="102413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dirty="0">
                <a:solidFill>
                  <a:srgbClr val="A8B2D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•</a:t>
            </a:r>
            <a:endParaRPr lang="en-US" sz="220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99CA3114-29FB-4E6D-85F4-C018F082322A}"/>
              </a:ext>
            </a:extLst>
          </p:cNvPr>
          <p:cNvSpPr txBox="1"/>
          <p:nvPr/>
        </p:nvSpPr>
        <p:spPr>
          <a:xfrm>
            <a:off x="783962" y="2724169"/>
            <a:ext cx="5421478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개념 복습: 전도·대류·복사의 개념 간단 복습</a:t>
            </a:r>
            <a:endParaRPr lang="en-US" sz="220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55D00874-905D-4E84-B128-D2CC834C2559}"/>
              </a:ext>
            </a:extLst>
          </p:cNvPr>
          <p:cNvSpPr txBox="1"/>
          <p:nvPr/>
        </p:nvSpPr>
        <p:spPr>
          <a:xfrm>
            <a:off x="547132" y="3666915"/>
            <a:ext cx="102413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dirty="0">
                <a:solidFill>
                  <a:srgbClr val="A8B2D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•</a:t>
            </a:r>
            <a:endParaRPr lang="en-US" sz="2200" dirty="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6A3E06B4-4CE0-46C1-8EDD-615797904565}"/>
              </a:ext>
            </a:extLst>
          </p:cNvPr>
          <p:cNvSpPr txBox="1"/>
          <p:nvPr/>
        </p:nvSpPr>
        <p:spPr>
          <a:xfrm>
            <a:off x="783962" y="3666915"/>
            <a:ext cx="8660282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일상 사례 연결: 일상생활에서 따뜻함이나 차가움을 느끼는 사례 떠올리기</a:t>
            </a:r>
            <a:endParaRPr lang="en-US" sz="2200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E1820C82-41C3-4465-992A-7D1436B2B6AD}"/>
              </a:ext>
            </a:extLst>
          </p:cNvPr>
          <p:cNvSpPr txBox="1"/>
          <p:nvPr/>
        </p:nvSpPr>
        <p:spPr>
          <a:xfrm>
            <a:off x="547132" y="4609661"/>
            <a:ext cx="102413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dirty="0">
                <a:solidFill>
                  <a:srgbClr val="A8B2D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•</a:t>
            </a:r>
            <a:endParaRPr lang="en-US" sz="2200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BE3C2B64-2122-42E9-9B45-B57313817709}"/>
              </a:ext>
            </a:extLst>
          </p:cNvPr>
          <p:cNvSpPr txBox="1"/>
          <p:nvPr/>
        </p:nvSpPr>
        <p:spPr>
          <a:xfrm>
            <a:off x="783962" y="4609661"/>
            <a:ext cx="11424514" cy="372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dirty="0">
                <a:solidFill>
                  <a:srgbClr val="FFFFFF">
                    <a:alpha val="95000"/>
                  </a:srgb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예술 작품 안내: 색감, 빛, 움직임, 분위기를 통해 열의 느낌을 감각적으로 느낄 수 있음을 안내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0038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1056</Words>
  <Application>Microsoft Office PowerPoint</Application>
  <PresentationFormat>와이드스크린</PresentationFormat>
  <Paragraphs>118</Paragraphs>
  <Slides>13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Pretendard</vt:lpstr>
      <vt:lpstr>Malgun Gothic</vt:lpstr>
      <vt:lpstr>Arial</vt:lpstr>
      <vt:lpstr>Calibri</vt:lpstr>
      <vt:lpstr>Office 테마</vt:lpstr>
      <vt:lpstr>Heat Decoder 보이지 않는 열의 흐름을 해석하라 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 Decoder 보이지 않는 열의 흐름을 해석하라</dc:title>
  <dc:creator>김혜영</dc:creator>
  <cp:lastModifiedBy>user</cp:lastModifiedBy>
  <cp:revision>25</cp:revision>
  <dcterms:modified xsi:type="dcterms:W3CDTF">2026-05-17T12:34:27Z</dcterms:modified>
</cp:coreProperties>
</file>