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pos="234">
          <p15:clr>
            <a:srgbClr val="A4A3A4"/>
          </p15:clr>
        </p15:guide>
        <p15:guide id="3" pos="7446">
          <p15:clr>
            <a:srgbClr val="A4A3A4"/>
          </p15:clr>
        </p15:guide>
        <p15:guide id="4" orient="horz" pos="1049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orient="horz" pos="3884">
          <p15:clr>
            <a:srgbClr val="A4A3A4"/>
          </p15:clr>
        </p15:guide>
        <p15:guide id="8" pos="2638">
          <p15:clr>
            <a:srgbClr val="A4A3A4"/>
          </p15:clr>
        </p15:guide>
        <p15:guide id="9" pos="5042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FJOQA6bRmqGMh5NYagS3T/O8h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448" y="184"/>
      </p:cViewPr>
      <p:guideLst>
        <p:guide orient="horz" pos="1888"/>
        <p:guide pos="234"/>
        <p:guide pos="7446"/>
        <p:guide orient="horz" pos="1049"/>
        <p:guide orient="horz" pos="1162"/>
        <p:guide orient="horz" pos="1344"/>
        <p:guide orient="horz" pos="3884"/>
        <p:guide pos="2638"/>
        <p:guide pos="504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>
  <p:cSld name="빈 화면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/>
          <p:nvPr/>
        </p:nvSpPr>
        <p:spPr>
          <a:xfrm>
            <a:off x="0" y="0"/>
            <a:ext cx="12192000" cy="126347"/>
          </a:xfrm>
          <a:prstGeom prst="rect">
            <a:avLst/>
          </a:prstGeom>
          <a:solidFill>
            <a:srgbClr val="00C896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2"/>
          <p:cNvSpPr txBox="1">
            <a:spLocks noGrp="1"/>
          </p:cNvSpPr>
          <p:nvPr>
            <p:ph type="sldNum" idx="12"/>
          </p:nvPr>
        </p:nvSpPr>
        <p:spPr>
          <a:xfrm>
            <a:off x="11713926" y="6415227"/>
            <a:ext cx="21899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>
  <p:cSld name="캡션 있는 그림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제목 슬라이드">
  <p:cSld name="9_제목 슬라이드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x">
  <p:cSld name="TITLE_AND_BODY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sldNum" idx="1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>
  <p:cSld name="제목 및 내용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>
  <p:cSld name="구역 머리글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>
  <p:cSld name="콘텐츠 2개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>
  <p:cSld name="비교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>
  <p:cSld name="제목만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>
  <p:cSld name="캡션 있는 콘텐츠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2"/>
          </p:nvPr>
        </p:nvSpPr>
        <p:spPr>
          <a:xfrm>
            <a:off x="839785" y="2057400"/>
            <a:ext cx="39322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algun Gothic"/>
              <a:buChar char="•"/>
              <a:defRPr sz="2800" b="0" i="0" u="none" strike="noStrike" cap="non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Google Shape;54;p1"/>
          <p:cNvCxnSpPr/>
          <p:nvPr/>
        </p:nvCxnSpPr>
        <p:spPr>
          <a:xfrm>
            <a:off x="566928" y="5870448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55" name="Google Shape;55;p1"/>
          <p:cNvSpPr txBox="1"/>
          <p:nvPr/>
        </p:nvSpPr>
        <p:spPr>
          <a:xfrm>
            <a:off x="749808" y="658368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기술·가정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| </a:t>
            </a:r>
            <a:r>
              <a:rPr lang="en-US" sz="13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중학교</a:t>
            </a:r>
            <a:r>
              <a:rPr lang="en-US" sz="13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1학년 | 45분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49808" y="1444752"/>
            <a:ext cx="70408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멘토와</a:t>
            </a: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함께하는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325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325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발산하기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7" name="Google Shape;57;p1"/>
          <p:cNvSpPr/>
          <p:nvPr/>
        </p:nvSpPr>
        <p:spPr>
          <a:xfrm>
            <a:off x="7360920" y="1572768"/>
            <a:ext cx="3456432" cy="2615184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7525512" y="1700784"/>
            <a:ext cx="3127248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흐름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7525512" y="2103120"/>
            <a:ext cx="3127248" cy="1920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돌아보기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 AI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소환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브레인스토밍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04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맵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요청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82" name="Google Shape;182;p10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83" name="Google Shape;183;p10"/>
          <p:cNvSpPr/>
          <p:nvPr/>
        </p:nvSpPr>
        <p:spPr>
          <a:xfrm>
            <a:off x="868680" y="1600200"/>
            <a:ext cx="4480560" cy="24231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84" name="Google Shape;184;p10"/>
          <p:cNvSpPr txBox="1"/>
          <p:nvPr/>
        </p:nvSpPr>
        <p:spPr>
          <a:xfrm>
            <a:off x="1033271" y="1728216"/>
            <a:ext cx="415137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5" name="Google Shape;185;p10"/>
          <p:cNvSpPr txBox="1"/>
          <p:nvPr/>
        </p:nvSpPr>
        <p:spPr>
          <a:xfrm>
            <a:off x="1033271" y="2130552"/>
            <a:ext cx="415137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안녕하세요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아이디어가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필요한가요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5715000" y="1600200"/>
            <a:ext cx="5349240" cy="24231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87" name="Google Shape;187;p10"/>
          <p:cNvSpPr txBox="1"/>
          <p:nvPr/>
        </p:nvSpPr>
        <p:spPr>
          <a:xfrm>
            <a:off x="5879592" y="1728216"/>
            <a:ext cx="50200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학생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5879592" y="2130552"/>
            <a:ext cx="5020055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하면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시각장애인이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정확한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승차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위치에서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자신이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탈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쉽게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인식할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?]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라는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정의했어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이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기발한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5가지 </a:t>
            </a:r>
            <a:r>
              <a:rPr lang="en-US" sz="16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알려줘</a:t>
            </a:r>
            <a:r>
              <a:rPr lang="en-US" sz="16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!”</a:t>
            </a:r>
            <a:endParaRPr sz="16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1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1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기록하기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96" name="Google Shape;196;p11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97" name="Google Shape;197;p11"/>
          <p:cNvSpPr txBox="1"/>
          <p:nvPr/>
        </p:nvSpPr>
        <p:spPr>
          <a:xfrm>
            <a:off x="841248" y="1371600"/>
            <a:ext cx="1014984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AI가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제안한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Step 3에 </a:t>
            </a: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요약해서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기록합니다</a:t>
            </a:r>
            <a:r>
              <a:rPr lang="en-US" sz="15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868680" y="1920240"/>
            <a:ext cx="45262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1033271" y="2048256"/>
            <a:ext cx="41970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1: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진동하는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스마트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지팡이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0" name="Google Shape;200;p11"/>
          <p:cNvSpPr txBox="1"/>
          <p:nvPr/>
        </p:nvSpPr>
        <p:spPr>
          <a:xfrm>
            <a:off x="1033271" y="2450592"/>
            <a:ext cx="41970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버스가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다가오면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지팡이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손잡이에서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특정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패턴의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진동이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울려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몇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번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버스인지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알려주는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기술입니다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1" name="Google Shape;201;p11"/>
          <p:cNvSpPr/>
          <p:nvPr/>
        </p:nvSpPr>
        <p:spPr>
          <a:xfrm>
            <a:off x="5742432" y="1920240"/>
            <a:ext cx="4526280" cy="2240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5907024" y="2048256"/>
            <a:ext cx="41970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2: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말하는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정류장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보도블록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5907024" y="2450592"/>
            <a:ext cx="4197096" cy="1545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특정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보도블록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위에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서면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발밑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스피커로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도착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정보를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알려주는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8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시스템입니다</a:t>
            </a:r>
            <a:r>
              <a:rPr lang="en-US" sz="138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10415015" y="2734056"/>
            <a:ext cx="932688" cy="93268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205" name="Google Shape;205;p11" descr="transport_point_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69880" y="2788920"/>
            <a:ext cx="822960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질문으로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확장하기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13" name="Google Shape;213;p1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14" name="Google Shape;214;p12"/>
          <p:cNvSpPr/>
          <p:nvPr/>
        </p:nvSpPr>
        <p:spPr>
          <a:xfrm>
            <a:off x="868680" y="1536192"/>
            <a:ext cx="4983480" cy="21488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1033271" y="1664207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질문에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대답하기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1033271" y="2066543"/>
            <a:ext cx="465429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“이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발전시키면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어떨까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들어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스마트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지팡이에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기능을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추가하면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좋을까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endParaRPr sz="134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: “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기사님에게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승객이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대기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중입니다’라는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신호를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보내는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기능을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추가하면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좋겠어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!”</a:t>
            </a:r>
            <a:endParaRPr sz="134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7" name="Google Shape;217;p12"/>
          <p:cNvSpPr/>
          <p:nvPr/>
        </p:nvSpPr>
        <p:spPr>
          <a:xfrm>
            <a:off x="6236208" y="1536192"/>
            <a:ext cx="4983480" cy="214884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6400800" y="1664207"/>
            <a:ext cx="4654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나만의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추가하기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6400800" y="2066543"/>
            <a:ext cx="465429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그대로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쓰기만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것은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아닙니다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4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2개를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합치거나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드론·홀로그램처럼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다른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분야의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기술을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접목해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보세요</a:t>
            </a:r>
            <a:r>
              <a:rPr lang="en-US" sz="13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1051560" y="4480560"/>
            <a:ext cx="996696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생각에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나의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상상력을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더해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마지막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칸에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나만의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아이디어’를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적습니다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맵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완성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&amp;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베스트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29" name="Google Shape;229;p13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맵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작성하기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37" name="Google Shape;237;p14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38" name="Google Shape;238;p14"/>
          <p:cNvSpPr/>
          <p:nvPr/>
        </p:nvSpPr>
        <p:spPr>
          <a:xfrm>
            <a:off x="868680" y="1600200"/>
            <a:ext cx="4754880" cy="24231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1033271" y="1728216"/>
            <a:ext cx="44256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머릿속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시각화하기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1033271" y="2130552"/>
            <a:ext cx="442569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지금까지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나온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한눈에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볼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있도록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Step 4에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정리합니다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글씨뿐만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아니라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간단한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그림이나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기호를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사용해도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좋습니다</a:t>
            </a:r>
            <a:r>
              <a:rPr lang="en-US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1" name="Google Shape;241;p14"/>
          <p:cNvSpPr/>
          <p:nvPr/>
        </p:nvSpPr>
        <p:spPr>
          <a:xfrm>
            <a:off x="6035040" y="1600200"/>
            <a:ext cx="4754880" cy="24231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6199631" y="1728216"/>
            <a:ext cx="44256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방법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3" name="Google Shape;243;p14"/>
          <p:cNvSpPr txBox="1"/>
          <p:nvPr/>
        </p:nvSpPr>
        <p:spPr>
          <a:xfrm>
            <a:off x="6199631" y="2130552"/>
            <a:ext cx="442569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비슷한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아이디어끼리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묶어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보세요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중심에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(HMW)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적고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가지치기를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하며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뻗어나가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보세요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9866376" y="4334256"/>
            <a:ext cx="1069848" cy="106984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245" name="Google Shape;245;p14" descr="transport_point_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1240" y="4389120"/>
            <a:ext cx="960120" cy="96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베스트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기준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53" name="Google Shape;253;p1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54" name="Google Shape;254;p15"/>
          <p:cNvSpPr/>
          <p:nvPr/>
        </p:nvSpPr>
        <p:spPr>
          <a:xfrm>
            <a:off x="868680" y="1828800"/>
            <a:ext cx="315468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5" name="Google Shape;255;p15"/>
          <p:cNvSpPr txBox="1"/>
          <p:nvPr/>
        </p:nvSpPr>
        <p:spPr>
          <a:xfrm>
            <a:off x="1033271" y="1956816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창의적인가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6" name="Google Shape;256;p15"/>
          <p:cNvSpPr txBox="1"/>
          <p:nvPr/>
        </p:nvSpPr>
        <p:spPr>
          <a:xfrm>
            <a:off x="1033271" y="2359152"/>
            <a:ext cx="282549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지금까지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본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없는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새롭고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기발한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생각인가요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4526280" y="1828800"/>
            <a:ext cx="315468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4690872" y="1956816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실현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가능한가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59" name="Google Shape;259;p15"/>
          <p:cNvSpPr txBox="1"/>
          <p:nvPr/>
        </p:nvSpPr>
        <p:spPr>
          <a:xfrm>
            <a:off x="4690872" y="2359152"/>
            <a:ext cx="282549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우리의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기술로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실제로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있을까요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0" name="Google Shape;260;p15"/>
          <p:cNvSpPr/>
          <p:nvPr/>
        </p:nvSpPr>
        <p:spPr>
          <a:xfrm>
            <a:off x="8183879" y="1828800"/>
            <a:ext cx="315468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61" name="Google Shape;261;p15"/>
          <p:cNvSpPr txBox="1"/>
          <p:nvPr/>
        </p:nvSpPr>
        <p:spPr>
          <a:xfrm>
            <a:off x="8348471" y="1956816"/>
            <a:ext cx="28254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마음에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드는가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8348471" y="2359152"/>
            <a:ext cx="282549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꼭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한번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만들어보고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싶은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아이디어인가요</a:t>
            </a:r>
            <a:r>
              <a:rPr lang="en-US" sz="14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1005840" y="4681728"/>
            <a:ext cx="1005840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선택한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아이디어에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별표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(★)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를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치고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선택한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이유를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활동지에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적어보세요</a:t>
            </a:r>
            <a:r>
              <a:rPr lang="en-US" sz="18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71" name="Google Shape;271;p16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72" name="Google Shape;272;p16"/>
          <p:cNvSpPr/>
          <p:nvPr/>
        </p:nvSpPr>
        <p:spPr>
          <a:xfrm>
            <a:off x="868680" y="1600200"/>
            <a:ext cx="10378440" cy="10972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73" name="Google Shape;273;p16"/>
          <p:cNvSpPr txBox="1"/>
          <p:nvPr/>
        </p:nvSpPr>
        <p:spPr>
          <a:xfrm>
            <a:off x="1033271" y="1728216"/>
            <a:ext cx="1004925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준비할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내용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4" name="Google Shape;274;p16"/>
          <p:cNvSpPr txBox="1"/>
          <p:nvPr/>
        </p:nvSpPr>
        <p:spPr>
          <a:xfrm>
            <a:off x="1033271" y="2130552"/>
            <a:ext cx="10049256" cy="40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베스트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사람들이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쉽게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있도록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1~2문장으로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요약합니다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5" name="Google Shape;275;p16"/>
          <p:cNvSpPr/>
          <p:nvPr/>
        </p:nvSpPr>
        <p:spPr>
          <a:xfrm>
            <a:off x="868680" y="3063240"/>
            <a:ext cx="10378440" cy="15087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76" name="Google Shape;276;p16"/>
          <p:cNvSpPr txBox="1"/>
          <p:nvPr/>
        </p:nvSpPr>
        <p:spPr>
          <a:xfrm>
            <a:off x="1033271" y="3191256"/>
            <a:ext cx="1004925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문장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77" name="Google Shape;277;p16"/>
          <p:cNvSpPr txBox="1"/>
          <p:nvPr/>
        </p:nvSpPr>
        <p:spPr>
          <a:xfrm>
            <a:off x="1033271" y="3593592"/>
            <a:ext cx="10049256" cy="813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선택한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베스트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스마트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지팡이와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기사님을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연결하는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시스템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이유는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시각장애인뿐만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아니라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기사님도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승객을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미리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인지할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있어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안전하고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확실한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방법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이라고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생각했기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때문입니다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.”</a:t>
            </a:r>
            <a:endParaRPr sz="15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7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꿀팁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285" name="Google Shape;285;p17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286" name="Google Shape;286;p17"/>
          <p:cNvSpPr/>
          <p:nvPr/>
        </p:nvSpPr>
        <p:spPr>
          <a:xfrm>
            <a:off x="822960" y="1664208"/>
            <a:ext cx="3182112" cy="233172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87" name="Google Shape;287;p17"/>
          <p:cNvSpPr txBox="1"/>
          <p:nvPr/>
        </p:nvSpPr>
        <p:spPr>
          <a:xfrm>
            <a:off x="987552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8" name="Google Shape;288;p17"/>
          <p:cNvSpPr txBox="1"/>
          <p:nvPr/>
        </p:nvSpPr>
        <p:spPr>
          <a:xfrm>
            <a:off x="1609344" y="1783080"/>
            <a:ext cx="2231136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구체적으로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89" name="Google Shape;289;p17"/>
          <p:cNvSpPr txBox="1"/>
          <p:nvPr/>
        </p:nvSpPr>
        <p:spPr>
          <a:xfrm>
            <a:off x="1609344" y="2139696"/>
            <a:ext cx="2231136" cy="174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좋은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내줘”보다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“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스마트폰을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활용해서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돈이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적게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드는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3가지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내줘”처럼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묻습니다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0" name="Google Shape;290;p17"/>
          <p:cNvSpPr/>
          <p:nvPr/>
        </p:nvSpPr>
        <p:spPr>
          <a:xfrm>
            <a:off x="4315968" y="1664208"/>
            <a:ext cx="3182112" cy="233172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91" name="Google Shape;291;p17"/>
          <p:cNvSpPr txBox="1"/>
          <p:nvPr/>
        </p:nvSpPr>
        <p:spPr>
          <a:xfrm>
            <a:off x="4480559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2" name="Google Shape;292;p17"/>
          <p:cNvSpPr txBox="1"/>
          <p:nvPr/>
        </p:nvSpPr>
        <p:spPr>
          <a:xfrm>
            <a:off x="5102352" y="1783080"/>
            <a:ext cx="2231136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적극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3" name="Google Shape;293;p17"/>
          <p:cNvSpPr txBox="1"/>
          <p:nvPr/>
        </p:nvSpPr>
        <p:spPr>
          <a:xfrm>
            <a:off x="5102352" y="2139696"/>
            <a:ext cx="2231136" cy="174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답변에서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끝내지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말고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“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그걸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중학생이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만들려면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해야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?”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처럼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계속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묻습니다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7808975" y="1664208"/>
            <a:ext cx="3182112" cy="2331720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295" name="Google Shape;295;p17"/>
          <p:cNvSpPr txBox="1"/>
          <p:nvPr/>
        </p:nvSpPr>
        <p:spPr>
          <a:xfrm>
            <a:off x="7973567" y="1792224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8595359" y="1783080"/>
            <a:ext cx="2231136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AI는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도구일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뿐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8595359" y="2139696"/>
            <a:ext cx="2231136" cy="174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최종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결정은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여러분이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합니다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비판적으로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평가하고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아이디어로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4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발전시킵니다</a:t>
            </a:r>
            <a:r>
              <a:rPr lang="en-US" sz="114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1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8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06" name="Google Shape;306;p18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9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오늘의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소감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나누기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14" name="Google Shape;314;p19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15" name="Google Shape;315;p19"/>
          <p:cNvSpPr/>
          <p:nvPr/>
        </p:nvSpPr>
        <p:spPr>
          <a:xfrm>
            <a:off x="868680" y="1600200"/>
            <a:ext cx="324612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1033271" y="1728216"/>
            <a:ext cx="29169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활동지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Step 5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1033271" y="2130552"/>
            <a:ext cx="291693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활동을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마치며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새롭게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알게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점을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적습니다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18" name="Google Shape;318;p19"/>
          <p:cNvSpPr/>
          <p:nvPr/>
        </p:nvSpPr>
        <p:spPr>
          <a:xfrm>
            <a:off x="4480560" y="1600200"/>
            <a:ext cx="324612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4645152" y="1728216"/>
            <a:ext cx="29169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4645152" y="2130552"/>
            <a:ext cx="291693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나의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베스트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친구들과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공유합니다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1" name="Google Shape;321;p19"/>
          <p:cNvSpPr/>
          <p:nvPr/>
        </p:nvSpPr>
        <p:spPr>
          <a:xfrm>
            <a:off x="8092440" y="1600200"/>
            <a:ext cx="3246120" cy="210312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8257031" y="1728216"/>
            <a:ext cx="29169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후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8257031" y="2130552"/>
            <a:ext cx="2916936" cy="140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공용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기기를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사용한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경우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클래스팅에서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반드시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로그아웃합니다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성취기준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학습목표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67" name="Google Shape;67;p2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68" name="Google Shape;68;p2"/>
          <p:cNvSpPr/>
          <p:nvPr/>
        </p:nvSpPr>
        <p:spPr>
          <a:xfrm>
            <a:off x="9985248" y="502920"/>
            <a:ext cx="1097280" cy="292608"/>
          </a:xfrm>
          <a:prstGeom prst="rect">
            <a:avLst/>
          </a:prstGeom>
          <a:solidFill>
            <a:srgbClr val="0C0F22"/>
          </a:solidFill>
          <a:ln w="9525" cap="flat" cmpd="sng">
            <a:solidFill>
              <a:srgbClr val="8BE7B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GOALS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822960" y="1600200"/>
            <a:ext cx="5303520" cy="3611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0" name="Google Shape;70;p2"/>
          <p:cNvSpPr txBox="1"/>
          <p:nvPr/>
        </p:nvSpPr>
        <p:spPr>
          <a:xfrm>
            <a:off x="987552" y="1728216"/>
            <a:ext cx="49743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성취기준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1" name="Google Shape;71;p2"/>
          <p:cNvSpPr txBox="1"/>
          <p:nvPr/>
        </p:nvSpPr>
        <p:spPr>
          <a:xfrm>
            <a:off x="987552" y="2130552"/>
            <a:ext cx="4974336" cy="29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[9기가03-12]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다양한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발달과정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특징과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혁신적인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사례를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조사하여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분야의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발달을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전망한다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2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[9기가03-13]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수단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및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물류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체제와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관련된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해결방안을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탐색하여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실현하고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평가한다</a:t>
            </a:r>
            <a:r>
              <a:rPr lang="en-US" sz="13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6355080" y="1600200"/>
            <a:ext cx="5074920" cy="361188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6519672" y="1728216"/>
            <a:ext cx="47457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학습목표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74" name="Google Shape;74;p2"/>
          <p:cNvSpPr txBox="1"/>
          <p:nvPr/>
        </p:nvSpPr>
        <p:spPr>
          <a:xfrm>
            <a:off x="6519672" y="2130552"/>
            <a:ext cx="4745736" cy="291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1. AI에게 '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입력하여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다양한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자유롭게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발산할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2.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질문을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활용하여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더욱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구체화하고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확장할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3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3.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발산된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맵에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정리하고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친구들과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공유할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있다</a:t>
            </a:r>
            <a:r>
              <a:rPr lang="en-US" sz="1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0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0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12차시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331" name="Google Shape;331;p20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332" name="Google Shape;332;p20"/>
          <p:cNvSpPr txBox="1"/>
          <p:nvPr/>
        </p:nvSpPr>
        <p:spPr>
          <a:xfrm>
            <a:off x="1069848" y="2340865"/>
            <a:ext cx="9966960" cy="621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수석</a:t>
            </a:r>
            <a:r>
              <a:rPr lang="en-US" sz="2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엔지니어와</a:t>
            </a:r>
            <a:r>
              <a:rPr lang="en-US" sz="2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endParaRPr sz="24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최적의</a:t>
            </a:r>
            <a:r>
              <a:rPr lang="en-US" sz="2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해결책</a:t>
            </a:r>
            <a:r>
              <a:rPr lang="en-US" sz="2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선정하기</a:t>
            </a:r>
            <a:endParaRPr sz="24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333" name="Google Shape;333;p20"/>
          <p:cNvSpPr txBox="1"/>
          <p:nvPr/>
        </p:nvSpPr>
        <p:spPr>
          <a:xfrm>
            <a:off x="1341119" y="3973387"/>
            <a:ext cx="950976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수많은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가장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현실적이고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유용한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최종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대안은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무엇일까요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시간에는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엄격한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수석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엔지니어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평가단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)’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와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함께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발산한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냉철하게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평가하고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최적의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해결책을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선정해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보겠습니다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3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도입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되돌아보기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&amp;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오늘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안내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83" name="Google Shape;83;p3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4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수업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되돌아보기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91" name="Google Shape;91;p4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92" name="Google Shape;92;p4"/>
          <p:cNvSpPr/>
          <p:nvPr/>
        </p:nvSpPr>
        <p:spPr>
          <a:xfrm>
            <a:off x="868680" y="1600200"/>
            <a:ext cx="10378440" cy="1078992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93" name="Google Shape;93;p4"/>
          <p:cNvSpPr txBox="1"/>
          <p:nvPr/>
        </p:nvSpPr>
        <p:spPr>
          <a:xfrm>
            <a:off x="1033271" y="1728216"/>
            <a:ext cx="1004925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우리가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정의한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‘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진짜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핵심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4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’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4" name="Google Shape;94;p4"/>
          <p:cNvSpPr txBox="1"/>
          <p:nvPr/>
        </p:nvSpPr>
        <p:spPr>
          <a:xfrm>
            <a:off x="1033271" y="2130552"/>
            <a:ext cx="10049256" cy="38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How might we...?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5" name="Google Shape;95;p4"/>
          <p:cNvSpPr txBox="1"/>
          <p:nvPr/>
        </p:nvSpPr>
        <p:spPr>
          <a:xfrm>
            <a:off x="1051560" y="3063240"/>
            <a:ext cx="9875520" cy="74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 lnSpcReduction="10000"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우리는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[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어떻게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하면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 [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시각장애인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]이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ctr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[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정확한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승차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위치에서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자신이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탈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버스를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쉽게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인식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]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3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있을까</a:t>
            </a:r>
            <a:r>
              <a:rPr lang="en-US" sz="23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1325880" y="4736592"/>
            <a:ext cx="9509760" cy="43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정의했다면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이제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기발한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찾아야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8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합니다</a:t>
            </a:r>
            <a:r>
              <a:rPr lang="en-US" sz="18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9957815" y="4078224"/>
            <a:ext cx="1115568" cy="111556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BCA1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98" name="Google Shape;98;p4" descr="transport_point_0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12680" y="4133087"/>
            <a:ext cx="1005840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5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5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발산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브레인스토밍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)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06" name="Google Shape;106;p5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07" name="Google Shape;107;p5"/>
          <p:cNvSpPr/>
          <p:nvPr/>
        </p:nvSpPr>
        <p:spPr>
          <a:xfrm>
            <a:off x="868680" y="1554480"/>
            <a:ext cx="3840480" cy="25146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033271" y="1682495"/>
            <a:ext cx="351129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폭풍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09" name="Google Shape;109;p5"/>
          <p:cNvSpPr txBox="1"/>
          <p:nvPr/>
        </p:nvSpPr>
        <p:spPr>
          <a:xfrm>
            <a:off x="1033271" y="2084831"/>
            <a:ext cx="3511296" cy="181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판단이나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없이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머릿속에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떠오르는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모든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생각을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자유롭게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쏟아내는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2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과정입니다</a:t>
            </a:r>
            <a:r>
              <a:rPr lang="en-US" sz="152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5074920" y="1508760"/>
            <a:ext cx="5760720" cy="676656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5239512" y="1636776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5861304" y="1627631"/>
            <a:ext cx="4809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비판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금지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5861304" y="1877918"/>
            <a:ext cx="4809744" cy="9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“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그건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말도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돼”라는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생각은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잠시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내려놓기</a:t>
            </a:r>
            <a:endParaRPr sz="11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4" name="Google Shape;114;p5"/>
          <p:cNvSpPr/>
          <p:nvPr/>
        </p:nvSpPr>
        <p:spPr>
          <a:xfrm>
            <a:off x="5074920" y="2368296"/>
            <a:ext cx="5760720" cy="676656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15" name="Google Shape;115;p5"/>
          <p:cNvSpPr txBox="1"/>
          <p:nvPr/>
        </p:nvSpPr>
        <p:spPr>
          <a:xfrm>
            <a:off x="5239512" y="2496312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6" name="Google Shape;116;p5"/>
          <p:cNvSpPr txBox="1"/>
          <p:nvPr/>
        </p:nvSpPr>
        <p:spPr>
          <a:xfrm>
            <a:off x="5861304" y="2487168"/>
            <a:ext cx="4809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자유분방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7" name="Google Shape;117;p5"/>
          <p:cNvSpPr txBox="1"/>
          <p:nvPr/>
        </p:nvSpPr>
        <p:spPr>
          <a:xfrm>
            <a:off x="5861304" y="2737454"/>
            <a:ext cx="4809744" cy="9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엉뚱하고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기발할수록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좋습니다</a:t>
            </a:r>
            <a:endParaRPr sz="11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5074920" y="3227832"/>
            <a:ext cx="5760720" cy="676656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5239512" y="3355848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03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5861304" y="3346703"/>
            <a:ext cx="4809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질보다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양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5861304" y="3596990"/>
            <a:ext cx="4809744" cy="9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우선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많이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내는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것이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목표입니다</a:t>
            </a:r>
            <a:endParaRPr sz="11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5074920" y="4087368"/>
            <a:ext cx="5760720" cy="676656"/>
          </a:xfrm>
          <a:prstGeom prst="rect">
            <a:avLst/>
          </a:prstGeom>
          <a:solidFill>
            <a:srgbClr val="171A37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239512" y="4215383"/>
            <a:ext cx="5029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04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5861304" y="4206240"/>
            <a:ext cx="4809744" cy="31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결합과</a:t>
            </a:r>
            <a:r>
              <a:rPr lang="en-US" sz="14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5861304" y="4456526"/>
            <a:ext cx="4809744" cy="91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친구나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AI의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이어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붙이고</a:t>
            </a:r>
            <a:r>
              <a:rPr lang="en-US" sz="110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10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발전시키기</a:t>
            </a:r>
            <a:endParaRPr sz="11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481328" y="4197096"/>
            <a:ext cx="1252728" cy="1252728"/>
          </a:xfrm>
          <a:prstGeom prst="roundRect">
            <a:avLst>
              <a:gd name="adj" fmla="val 16667"/>
            </a:avLst>
          </a:prstGeom>
          <a:solidFill>
            <a:srgbClr val="0C0F22"/>
          </a:solidFill>
          <a:ln w="9525" cap="flat" cmpd="sng">
            <a:solidFill>
              <a:srgbClr val="FFCF7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pic>
        <p:nvPicPr>
          <p:cNvPr id="127" name="Google Shape;127;p5" descr="transport_point_1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36192" y="425196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1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소환하기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36" name="Google Shape;136;p6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AI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부여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44" name="Google Shape;144;p7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45" name="Google Shape;145;p7"/>
          <p:cNvSpPr/>
          <p:nvPr/>
        </p:nvSpPr>
        <p:spPr>
          <a:xfrm>
            <a:off x="868680" y="1600200"/>
            <a:ext cx="4160520" cy="274320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033271" y="1728216"/>
            <a:ext cx="383133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1450" u="none" strike="noStrike" cap="none" dirty="0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033271" y="2130552"/>
            <a:ext cx="3831335" cy="20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세상의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문제도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기발하고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엉뚱한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방법으로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해결하는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전문가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4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부여합니다</a:t>
            </a:r>
            <a:r>
              <a:rPr lang="en-US" sz="154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5486400" y="1600200"/>
            <a:ext cx="5349240" cy="1207008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5650992" y="1728216"/>
            <a:ext cx="50200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왜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줘야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할까</a:t>
            </a:r>
            <a:r>
              <a:rPr lang="en-US" sz="1450" u="none" strike="noStrike" cap="none" dirty="0">
                <a:solidFill>
                  <a:srgbClr val="8BE7BE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5650992" y="2130552"/>
            <a:ext cx="5020055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단순히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“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내줘”라고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묻는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것보다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구체적인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페르소나를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부여하면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창의적이고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재미있는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답변을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얻을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36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있습니다</a:t>
            </a:r>
            <a:r>
              <a:rPr lang="en-US" sz="136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5486400" y="3127248"/>
            <a:ext cx="5349240" cy="1207008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5650992" y="3255264"/>
            <a:ext cx="5020055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1450" u="none" strike="noStrike" cap="none" dirty="0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450" u="none" strike="noStrike" cap="none" dirty="0" err="1">
                <a:solidFill>
                  <a:srgbClr val="7BD5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단계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5650992" y="3657600"/>
            <a:ext cx="5020055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다음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장의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복사하여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젤로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대화창에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붙여넣습니다</a:t>
            </a:r>
            <a:r>
              <a:rPr lang="en-US" sz="1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8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/>
          <p:nvPr/>
        </p:nvSpPr>
        <p:spPr>
          <a:xfrm>
            <a:off x="566928" y="411480"/>
            <a:ext cx="905256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</a:t>
            </a:r>
            <a:r>
              <a:rPr lang="en-US" sz="25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5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예시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61" name="Google Shape;161;p8"/>
          <p:cNvCxnSpPr/>
          <p:nvPr/>
        </p:nvCxnSpPr>
        <p:spPr>
          <a:xfrm>
            <a:off x="566928" y="1170432"/>
            <a:ext cx="11064240" cy="0"/>
          </a:xfrm>
          <a:prstGeom prst="straightConnector1">
            <a:avLst/>
          </a:prstGeom>
          <a:noFill/>
          <a:ln w="9525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  <p:sp>
        <p:nvSpPr>
          <p:cNvPr id="162" name="Google Shape;162;p8"/>
          <p:cNvSpPr txBox="1"/>
          <p:nvPr/>
        </p:nvSpPr>
        <p:spPr>
          <a:xfrm>
            <a:off x="841248" y="1389888"/>
            <a:ext cx="1056132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아래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프롬프트를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복사해서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550" u="none" strike="noStrike" cap="none" dirty="0" err="1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붙여넣으세요</a:t>
            </a:r>
            <a:r>
              <a:rPr lang="en-US" sz="1550" u="none" strike="noStrike" cap="none" dirty="0">
                <a:solidFill>
                  <a:srgbClr val="CDD0E2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841248" y="1847088"/>
            <a:ext cx="10561320" cy="3566160"/>
          </a:xfrm>
          <a:prstGeom prst="rect">
            <a:avLst/>
          </a:prstGeom>
          <a:solidFill>
            <a:srgbClr val="12142A"/>
          </a:solidFill>
          <a:ln w="9525" cap="flat" cmpd="sng">
            <a:solidFill>
              <a:srgbClr val="53597D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u="none" strike="noStrike" cap="none" dirty="0">
              <a:solidFill>
                <a:srgbClr val="000000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1005840" y="1975104"/>
            <a:ext cx="10232136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 u="none" strike="noStrike" cap="none" dirty="0" err="1">
                <a:solidFill>
                  <a:srgbClr val="FFCF74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프롬프트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1005840" y="2377440"/>
            <a:ext cx="10232136" cy="287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너는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지금부터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세상의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기발하고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엉뚱한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방법으로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해결하는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'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창의적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발명가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멘토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'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역할을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거야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내가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지난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시간에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정의한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수송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(How might we~?)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이야기하면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,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그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있는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최소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5가지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자유롭게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제안해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현실적인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것부터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완전히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엉뚱하고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상상력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넘치는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것까지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다양하게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제안해도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좋아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1200" u="none" strike="noStrike" cap="none" dirty="0">
              <a:solidFill>
                <a:srgbClr val="F8F8FC"/>
              </a:solidFill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  <a:sym typeface="Arial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각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제안한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뒤에는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꼭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"이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발전시키면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어떨까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예를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들어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~"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처럼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꼬리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질문을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던져서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나의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상상력을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자극해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  <a:p>
            <a:pPr marL="0" marR="0" lvl="0" indent="0" algn="l" rtl="0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중학생이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이해하기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쉬운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말로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대답해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줘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첫인사는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"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안녕하세요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어떤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문제를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해결할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기발한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아이디어가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필요한가요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?"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로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12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시작해</a:t>
            </a:r>
            <a:r>
              <a:rPr lang="en-US" sz="12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.</a:t>
            </a:r>
            <a:endParaRPr sz="1200"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9" descr="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9" descr="image3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14432" y="6291072"/>
            <a:ext cx="1444752" cy="274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4133087" y="2395728"/>
            <a:ext cx="393192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0" u="none" strike="noStrike" cap="none" dirty="0" err="1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활동</a:t>
            </a:r>
            <a:r>
              <a:rPr lang="en-US" sz="1120" u="none" strike="noStrike" cap="none" dirty="0">
                <a:solidFill>
                  <a:srgbClr val="BCA1FF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2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73" name="Google Shape;173;p9"/>
          <p:cNvSpPr txBox="1"/>
          <p:nvPr/>
        </p:nvSpPr>
        <p:spPr>
          <a:xfrm>
            <a:off x="1627632" y="2816352"/>
            <a:ext cx="90068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00" tIns="18275" rIns="32000" bIns="18275" anchor="t" anchorCtr="0">
            <a:norm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아이디어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폭풍</a:t>
            </a:r>
            <a:r>
              <a:rPr lang="en-US" sz="2700" u="none" strike="noStrike" cap="none" dirty="0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! </a:t>
            </a:r>
            <a:r>
              <a:rPr lang="en-US" sz="2700" u="none" strike="noStrike" cap="none" dirty="0" err="1">
                <a:solidFill>
                  <a:srgbClr val="F8F8FC"/>
                </a:solidFill>
                <a:latin typeface="Pretendard Medium" panose="02000503000000020004" pitchFamily="2" charset="-127"/>
                <a:ea typeface="Pretendard Medium" panose="02000503000000020004" pitchFamily="2" charset="-127"/>
                <a:cs typeface="Pretendard Medium" panose="02000503000000020004" pitchFamily="2" charset="-127"/>
                <a:sym typeface="Arial"/>
              </a:rPr>
              <a:t>브레인스토밍하기</a:t>
            </a:r>
            <a:endParaRPr dirty="0">
              <a:latin typeface="Pretendard Medium" panose="02000503000000020004" pitchFamily="2" charset="-127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cxnSp>
        <p:nvCxnSpPr>
          <p:cNvPr id="174" name="Google Shape;174;p9"/>
          <p:cNvCxnSpPr/>
          <p:nvPr/>
        </p:nvCxnSpPr>
        <p:spPr>
          <a:xfrm>
            <a:off x="5248656" y="3703320"/>
            <a:ext cx="1682496" cy="0"/>
          </a:xfrm>
          <a:prstGeom prst="straightConnector1">
            <a:avLst/>
          </a:prstGeom>
          <a:noFill/>
          <a:ln w="12700" cap="flat" cmpd="sng">
            <a:solidFill>
              <a:srgbClr val="EBEEF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3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Macintosh PowerPoint</Application>
  <PresentationFormat>와이드스크린</PresentationFormat>
  <Paragraphs>134</Paragraphs>
  <Slides>20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Malgun Gothic</vt:lpstr>
      <vt:lpstr>Pretendard Medium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이 가영</cp:lastModifiedBy>
  <cp:revision>1</cp:revision>
  <dcterms:modified xsi:type="dcterms:W3CDTF">2026-05-12T06:15:19Z</dcterms:modified>
</cp:coreProperties>
</file>