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88">
          <p15:clr>
            <a:srgbClr val="A4A3A4"/>
          </p15:clr>
        </p15:guide>
        <p15:guide id="2" pos="234">
          <p15:clr>
            <a:srgbClr val="A4A3A4"/>
          </p15:clr>
        </p15:guide>
        <p15:guide id="3" pos="7446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162">
          <p15:clr>
            <a:srgbClr val="A4A3A4"/>
          </p15:clr>
        </p15:guide>
        <p15:guide id="6" orient="horz" pos="1344">
          <p15:clr>
            <a:srgbClr val="A4A3A4"/>
          </p15:clr>
        </p15:guide>
        <p15:guide id="7" orient="horz" pos="3884">
          <p15:clr>
            <a:srgbClr val="A4A3A4"/>
          </p15:clr>
        </p15:guide>
        <p15:guide id="8" pos="2638">
          <p15:clr>
            <a:srgbClr val="A4A3A4"/>
          </p15:clr>
        </p15:guide>
        <p15:guide id="9" pos="5042">
          <p15:clr>
            <a:srgbClr val="A4A3A4"/>
          </p15:clr>
        </p15:guide>
        <p15:guide id="10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fWBAsV12IqJFaO3+Hpua5SmJR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1EDDBA-3CB5-47B3-91E5-8FC02821C22A}">
  <a:tblStyle styleId="{D21EDDBA-3CB5-47B3-91E5-8FC02821C22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448" y="184"/>
      </p:cViewPr>
      <p:guideLst>
        <p:guide orient="horz" pos="1888"/>
        <p:guide pos="234"/>
        <p:guide pos="7446"/>
        <p:guide orient="horz" pos="1049"/>
        <p:guide orient="horz" pos="1162"/>
        <p:guide orient="horz" pos="1344"/>
        <p:guide orient="horz" pos="3884"/>
        <p:guide pos="2638"/>
        <p:guide pos="50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>
  <p:cSld name="빈 화면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/>
          <p:nvPr/>
        </p:nvSpPr>
        <p:spPr>
          <a:xfrm>
            <a:off x="0" y="0"/>
            <a:ext cx="12192000" cy="126347"/>
          </a:xfrm>
          <a:prstGeom prst="rect">
            <a:avLst/>
          </a:prstGeom>
          <a:solidFill>
            <a:srgbClr val="00C89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2"/>
          <p:cNvSpPr txBox="1">
            <a:spLocks noGrp="1"/>
          </p:cNvSpPr>
          <p:nvPr>
            <p:ph type="sldNum" idx="12"/>
          </p:nvPr>
        </p:nvSpPr>
        <p:spPr>
          <a:xfrm>
            <a:off x="11713926" y="6415227"/>
            <a:ext cx="2189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08080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>
  <p:cSld name="캡션 있는 그림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31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제목 슬라이드">
  <p:cSld name="9_제목 슬라이드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>
            <a:spLocks noGrp="1"/>
          </p:cNvSpPr>
          <p:nvPr>
            <p:ph type="sldNum" idx="1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x">
  <p:cSld name="TITLE_AND_BODY">
    <p:bg>
      <p:bgPr>
        <a:solidFill>
          <a:srgbClr val="00000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3"/>
          <p:cNvSpPr txBox="1">
            <a:spLocks noGrp="1"/>
          </p:cNvSpPr>
          <p:nvPr>
            <p:ph type="sldNum" idx="1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슬라이드">
  <p:cSld name="1_제목 슬라이드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 txBox="1">
            <a:spLocks noGrp="1"/>
          </p:cNvSpPr>
          <p:nvPr>
            <p:ph type="sldNum" idx="1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>
  <p:cSld name="제목 및 내용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>
  <p:cSld name="구역 머리글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>
  <p:cSld name="콘텐츠 2개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>
  <p:cSld name="비교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90" cy="82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>
  <p:cSld name="제목만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>
  <p:cSld name="캡션 있는 콘텐츠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839785" y="2057400"/>
            <a:ext cx="39322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algun Gothic"/>
              <a:buNone/>
              <a:defRPr sz="44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1"/>
          <p:cNvCxnSpPr/>
          <p:nvPr/>
        </p:nvCxnSpPr>
        <p:spPr>
          <a:xfrm>
            <a:off x="566928" y="5870448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55" name="Google Shape;55;p1"/>
          <p:cNvSpPr txBox="1"/>
          <p:nvPr/>
        </p:nvSpPr>
        <p:spPr>
          <a:xfrm>
            <a:off x="749808" y="658368"/>
            <a:ext cx="484632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기술·가정</a:t>
            </a:r>
            <a:r>
              <a:rPr lang="en-US" sz="13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| </a:t>
            </a:r>
            <a:r>
              <a:rPr lang="en-US" sz="13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중학교</a:t>
            </a:r>
            <a:r>
              <a:rPr lang="en-US" sz="13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1학년 | 45분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749808" y="1417320"/>
            <a:ext cx="6720840" cy="141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AI와</a:t>
            </a:r>
            <a:r>
              <a:rPr lang="en-US" sz="3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3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함께하는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3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수송</a:t>
            </a:r>
            <a:r>
              <a:rPr lang="en-US" sz="3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3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기술</a:t>
            </a:r>
            <a:r>
              <a:rPr lang="en-US" sz="3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3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체인지메이커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768096" y="3090672"/>
            <a:ext cx="61264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수송</a:t>
            </a:r>
            <a:r>
              <a:rPr lang="en-US" sz="20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0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기술</a:t>
            </a:r>
            <a:r>
              <a:rPr lang="en-US" sz="20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 </a:t>
            </a:r>
            <a:r>
              <a:rPr lang="en-US" sz="20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누군가의</a:t>
            </a:r>
            <a:r>
              <a:rPr lang="en-US" sz="20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0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불편함을</a:t>
            </a:r>
            <a:r>
              <a:rPr lang="en-US" sz="20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0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듣다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58" name="Google Shape;58;p1"/>
          <p:cNvSpPr/>
          <p:nvPr/>
        </p:nvSpPr>
        <p:spPr>
          <a:xfrm>
            <a:off x="7360920" y="1572768"/>
            <a:ext cx="3456432" cy="2615184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7525512" y="1700784"/>
            <a:ext cx="3127248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오늘의</a:t>
            </a:r>
            <a:r>
              <a:rPr lang="en-US" sz="14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수업</a:t>
            </a:r>
            <a:r>
              <a:rPr lang="en-US" sz="14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흐름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7525512" y="2103120"/>
            <a:ext cx="3127248" cy="192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01 </a:t>
            </a:r>
            <a:r>
              <a:rPr lang="en-US" sz="14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불편함</a:t>
            </a:r>
            <a:r>
              <a:rPr lang="en-US" sz="14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발견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4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02 AI </a:t>
            </a:r>
            <a:r>
              <a:rPr lang="en-US" sz="14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페르소나</a:t>
            </a:r>
            <a:r>
              <a:rPr lang="en-US" sz="14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인터뷰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4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03 Pain Point </a:t>
            </a:r>
            <a:r>
              <a:rPr lang="en-US" sz="14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정리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4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04 </a:t>
            </a:r>
            <a:r>
              <a:rPr lang="en-US" sz="14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공감</a:t>
            </a:r>
            <a:r>
              <a:rPr lang="en-US" sz="14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지도와</a:t>
            </a:r>
            <a:r>
              <a:rPr lang="en-US" sz="14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비판적</a:t>
            </a:r>
            <a:r>
              <a:rPr lang="en-US" sz="14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검토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0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0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0"/>
          <p:cNvSpPr txBox="1"/>
          <p:nvPr/>
        </p:nvSpPr>
        <p:spPr>
          <a:xfrm>
            <a:off x="4133087" y="2395728"/>
            <a:ext cx="39319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ACTIVITY 2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1627632" y="2816352"/>
            <a:ext cx="900684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[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활동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2]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AI와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심층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인터뷰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진행하기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196" name="Google Shape;196;p10"/>
          <p:cNvCxnSpPr/>
          <p:nvPr/>
        </p:nvCxnSpPr>
        <p:spPr>
          <a:xfrm>
            <a:off x="5248656" y="3703320"/>
            <a:ext cx="1682496" cy="0"/>
          </a:xfrm>
          <a:prstGeom prst="straightConnector1">
            <a:avLst/>
          </a:prstGeom>
          <a:noFill/>
          <a:ln w="12700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1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1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1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인터뷰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진행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및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꼬리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질문하기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204" name="Google Shape;204;p11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205" name="Google Shape;205;p11"/>
          <p:cNvSpPr/>
          <p:nvPr/>
        </p:nvSpPr>
        <p:spPr>
          <a:xfrm>
            <a:off x="822960" y="1554480"/>
            <a:ext cx="5166360" cy="877824"/>
          </a:xfrm>
          <a:prstGeom prst="rect">
            <a:avLst/>
          </a:prstGeom>
          <a:solidFill>
            <a:srgbClr val="171A37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06" name="Google Shape;206;p11"/>
          <p:cNvSpPr txBox="1"/>
          <p:nvPr/>
        </p:nvSpPr>
        <p:spPr>
          <a:xfrm>
            <a:off x="987552" y="1682495"/>
            <a:ext cx="50292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01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07" name="Google Shape;207;p11"/>
          <p:cNvSpPr txBox="1"/>
          <p:nvPr/>
        </p:nvSpPr>
        <p:spPr>
          <a:xfrm>
            <a:off x="1609344" y="1673352"/>
            <a:ext cx="4215384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준비한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입력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08" name="Google Shape;208;p11"/>
          <p:cNvSpPr txBox="1"/>
          <p:nvPr/>
        </p:nvSpPr>
        <p:spPr>
          <a:xfrm>
            <a:off x="1609344" y="2029967"/>
            <a:ext cx="4215384" cy="29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AI에게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질문을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입력하고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답변을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활동지에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기록합니다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09" name="Google Shape;209;p11"/>
          <p:cNvSpPr/>
          <p:nvPr/>
        </p:nvSpPr>
        <p:spPr>
          <a:xfrm>
            <a:off x="822960" y="2606039"/>
            <a:ext cx="5166360" cy="877824"/>
          </a:xfrm>
          <a:prstGeom prst="rect">
            <a:avLst/>
          </a:prstGeom>
          <a:solidFill>
            <a:srgbClr val="171A37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10" name="Google Shape;210;p11"/>
          <p:cNvSpPr txBox="1"/>
          <p:nvPr/>
        </p:nvSpPr>
        <p:spPr>
          <a:xfrm>
            <a:off x="987552" y="2734056"/>
            <a:ext cx="50292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02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11" name="Google Shape;211;p11"/>
          <p:cNvSpPr txBox="1"/>
          <p:nvPr/>
        </p:nvSpPr>
        <p:spPr>
          <a:xfrm>
            <a:off x="1609344" y="2724911"/>
            <a:ext cx="4215384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답변에서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단서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찾기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12" name="Google Shape;212;p11"/>
          <p:cNvSpPr txBox="1"/>
          <p:nvPr/>
        </p:nvSpPr>
        <p:spPr>
          <a:xfrm>
            <a:off x="1609344" y="3081527"/>
            <a:ext cx="4215384" cy="29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더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깊이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알고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싶은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표현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상황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감정을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표시합니다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13" name="Google Shape;213;p11"/>
          <p:cNvSpPr/>
          <p:nvPr/>
        </p:nvSpPr>
        <p:spPr>
          <a:xfrm>
            <a:off x="822950" y="3657600"/>
            <a:ext cx="5166300" cy="968700"/>
          </a:xfrm>
          <a:prstGeom prst="rect">
            <a:avLst/>
          </a:prstGeom>
          <a:solidFill>
            <a:srgbClr val="171A37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14" name="Google Shape;214;p11"/>
          <p:cNvSpPr txBox="1"/>
          <p:nvPr/>
        </p:nvSpPr>
        <p:spPr>
          <a:xfrm>
            <a:off x="987552" y="3785615"/>
            <a:ext cx="50292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03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15" name="Google Shape;215;p11"/>
          <p:cNvSpPr txBox="1"/>
          <p:nvPr/>
        </p:nvSpPr>
        <p:spPr>
          <a:xfrm>
            <a:off x="1609344" y="3776472"/>
            <a:ext cx="4215384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꼬리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이어가기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1609344" y="4133087"/>
            <a:ext cx="4215384" cy="29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 fontScale="92500"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표면적인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너머의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진짜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원인을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찾을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때까지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구체적으로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묻습니다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17" name="Google Shape;217;p11"/>
          <p:cNvSpPr/>
          <p:nvPr/>
        </p:nvSpPr>
        <p:spPr>
          <a:xfrm>
            <a:off x="6355080" y="1691640"/>
            <a:ext cx="4526280" cy="260604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6519672" y="1819656"/>
            <a:ext cx="419709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꼬리</a:t>
            </a:r>
            <a:r>
              <a:rPr lang="en-US" sz="1450" u="none" strike="noStrike" cap="none" dirty="0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질문이란</a:t>
            </a:r>
            <a:r>
              <a:rPr lang="en-US" sz="1450" u="none" strike="noStrike" cap="none" dirty="0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19" name="Google Shape;219;p11"/>
          <p:cNvSpPr txBox="1"/>
          <p:nvPr/>
        </p:nvSpPr>
        <p:spPr>
          <a:xfrm>
            <a:off x="6519672" y="2221992"/>
            <a:ext cx="4197096" cy="191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상대방의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대답을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듣고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그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내용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중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궁금한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점이나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구체적인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이유를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이어서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묻는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질문입니다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340" u="none" strike="noStrike" cap="none" dirty="0">
              <a:solidFill>
                <a:srgbClr val="F8F8FC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표면적인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너머의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진짜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원인을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찾는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데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도움이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됩니다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2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2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2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꼬리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질문으로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Pain Point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찾기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227" name="Google Shape;227;p12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228" name="Google Shape;228;p12"/>
          <p:cNvSpPr/>
          <p:nvPr/>
        </p:nvSpPr>
        <p:spPr>
          <a:xfrm>
            <a:off x="868680" y="1645920"/>
            <a:ext cx="4937760" cy="228600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29" name="Google Shape;229;p12"/>
          <p:cNvSpPr txBox="1"/>
          <p:nvPr/>
        </p:nvSpPr>
        <p:spPr>
          <a:xfrm>
            <a:off x="1033271" y="1773936"/>
            <a:ext cx="460857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꼬리</a:t>
            </a:r>
            <a:r>
              <a:rPr lang="en-US" sz="14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</a:t>
            </a:r>
            <a:r>
              <a:rPr lang="en-US" sz="14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예시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30" name="Google Shape;230;p12"/>
          <p:cNvSpPr txBox="1"/>
          <p:nvPr/>
        </p:nvSpPr>
        <p:spPr>
          <a:xfrm>
            <a:off x="1033271" y="2176272"/>
            <a:ext cx="4608576" cy="159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"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그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상황에서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가장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힘든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점은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무엇인가요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?"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500" u="none" strike="noStrike" cap="none" dirty="0">
              <a:solidFill>
                <a:srgbClr val="F8F8FC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"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그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문제가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해결된다면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어떤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점이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달라질까요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?"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6217920" y="1645920"/>
            <a:ext cx="4937760" cy="228600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32" name="Google Shape;232;p12"/>
          <p:cNvSpPr txBox="1"/>
          <p:nvPr/>
        </p:nvSpPr>
        <p:spPr>
          <a:xfrm>
            <a:off x="6382512" y="1773936"/>
            <a:ext cx="460857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Pain Point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선정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33" name="Google Shape;233;p12"/>
          <p:cNvSpPr txBox="1"/>
          <p:nvPr/>
        </p:nvSpPr>
        <p:spPr>
          <a:xfrm>
            <a:off x="6382512" y="2176272"/>
            <a:ext cx="4608576" cy="159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인터뷰로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수집한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내용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중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사용자가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가장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크게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느끼는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근본적인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고충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1가지를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찾아보세요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3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3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3"/>
          <p:cNvSpPr txBox="1"/>
          <p:nvPr/>
        </p:nvSpPr>
        <p:spPr>
          <a:xfrm>
            <a:off x="4133087" y="2395728"/>
            <a:ext cx="39319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ACTIVITY 3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41" name="Google Shape;241;p13"/>
          <p:cNvSpPr txBox="1"/>
          <p:nvPr/>
        </p:nvSpPr>
        <p:spPr>
          <a:xfrm>
            <a:off x="1627632" y="2816352"/>
            <a:ext cx="900684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[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활동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3]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공감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지도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작성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및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비판적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검토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242" name="Google Shape;242;p13"/>
          <p:cNvCxnSpPr/>
          <p:nvPr/>
        </p:nvCxnSpPr>
        <p:spPr>
          <a:xfrm>
            <a:off x="5248656" y="3703320"/>
            <a:ext cx="1682496" cy="0"/>
          </a:xfrm>
          <a:prstGeom prst="straightConnector1">
            <a:avLst/>
          </a:prstGeom>
          <a:noFill/>
          <a:ln w="12700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4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4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공감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지도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(Empathy Map)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란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250" name="Google Shape;250;p14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251" name="Google Shape;251;p14"/>
          <p:cNvSpPr/>
          <p:nvPr/>
        </p:nvSpPr>
        <p:spPr>
          <a:xfrm>
            <a:off x="822960" y="1600200"/>
            <a:ext cx="4892040" cy="132588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52" name="Google Shape;252;p14"/>
          <p:cNvSpPr txBox="1"/>
          <p:nvPr/>
        </p:nvSpPr>
        <p:spPr>
          <a:xfrm>
            <a:off x="987552" y="1728216"/>
            <a:ext cx="4562855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See &amp; Hear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53" name="Google Shape;253;p14"/>
          <p:cNvSpPr txBox="1"/>
          <p:nvPr/>
        </p:nvSpPr>
        <p:spPr>
          <a:xfrm>
            <a:off x="987552" y="2130552"/>
            <a:ext cx="4562855" cy="6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사용자가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수송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수단을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이용할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때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주변에서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무엇을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보고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듣나요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54" name="Google Shape;254;p14"/>
          <p:cNvSpPr/>
          <p:nvPr/>
        </p:nvSpPr>
        <p:spPr>
          <a:xfrm>
            <a:off x="6144768" y="1600200"/>
            <a:ext cx="4892040" cy="132588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55" name="Google Shape;255;p14"/>
          <p:cNvSpPr txBox="1"/>
          <p:nvPr/>
        </p:nvSpPr>
        <p:spPr>
          <a:xfrm>
            <a:off x="6309359" y="1728216"/>
            <a:ext cx="4562855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Say &amp; Do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56" name="Google Shape;256;p14"/>
          <p:cNvSpPr txBox="1"/>
          <p:nvPr/>
        </p:nvSpPr>
        <p:spPr>
          <a:xfrm>
            <a:off x="6309359" y="2130552"/>
            <a:ext cx="4562855" cy="6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불편한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상황에서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사용자는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어떤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말을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하고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 </a:t>
            </a: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어떻게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행동하나요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57" name="Google Shape;257;p14"/>
          <p:cNvSpPr/>
          <p:nvPr/>
        </p:nvSpPr>
        <p:spPr>
          <a:xfrm>
            <a:off x="822960" y="3310128"/>
            <a:ext cx="4892040" cy="132588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58" name="Google Shape;258;p14"/>
          <p:cNvSpPr txBox="1"/>
          <p:nvPr/>
        </p:nvSpPr>
        <p:spPr>
          <a:xfrm>
            <a:off x="987552" y="3438144"/>
            <a:ext cx="4562855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Think &amp; Feel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59" name="Google Shape;259;p14"/>
          <p:cNvSpPr txBox="1"/>
          <p:nvPr/>
        </p:nvSpPr>
        <p:spPr>
          <a:xfrm>
            <a:off x="987552" y="3840480"/>
            <a:ext cx="4562855" cy="6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그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상황에서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사용자는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속으로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어떤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생각과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감정을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느낄까요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60" name="Google Shape;260;p14"/>
          <p:cNvSpPr/>
          <p:nvPr/>
        </p:nvSpPr>
        <p:spPr>
          <a:xfrm>
            <a:off x="6144768" y="3310128"/>
            <a:ext cx="4892040" cy="132588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61" name="Google Shape;261;p14"/>
          <p:cNvSpPr txBox="1"/>
          <p:nvPr/>
        </p:nvSpPr>
        <p:spPr>
          <a:xfrm>
            <a:off x="6309359" y="3438144"/>
            <a:ext cx="4562855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Pain Point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62" name="Google Shape;262;p14"/>
          <p:cNvSpPr txBox="1"/>
          <p:nvPr/>
        </p:nvSpPr>
        <p:spPr>
          <a:xfrm>
            <a:off x="6309359" y="3840480"/>
            <a:ext cx="4562855" cy="6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위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내용을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종합했을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때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가장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핵심적인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문제는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7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무엇인가요</a:t>
            </a:r>
            <a:r>
              <a:rPr lang="en-US" sz="127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63" name="Google Shape;263;p14"/>
          <p:cNvSpPr/>
          <p:nvPr/>
        </p:nvSpPr>
        <p:spPr>
          <a:xfrm>
            <a:off x="9930384" y="4745736"/>
            <a:ext cx="1024128" cy="1024128"/>
          </a:xfrm>
          <a:prstGeom prst="roundRect">
            <a:avLst>
              <a:gd name="adj" fmla="val 16667"/>
            </a:avLst>
          </a:prstGeom>
          <a:solidFill>
            <a:srgbClr val="0C0F22"/>
          </a:solidFill>
          <a:ln w="9525" cap="flat" cmpd="sng">
            <a:solidFill>
              <a:srgbClr val="FFCF7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pic>
        <p:nvPicPr>
          <p:cNvPr id="264" name="Google Shape;264;p14" descr="transport_point_0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85248" y="48006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5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5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5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공감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지도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작성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예시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: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휠체어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이용자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272" name="Google Shape;272;p15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graphicFrame>
        <p:nvGraphicFramePr>
          <p:cNvPr id="273" name="Google Shape;273;p15"/>
          <p:cNvGraphicFramePr/>
          <p:nvPr/>
        </p:nvGraphicFramePr>
        <p:xfrm>
          <a:off x="822960" y="1572768"/>
          <a:ext cx="10469875" cy="3246125"/>
        </p:xfrm>
        <a:graphic>
          <a:graphicData uri="http://schemas.openxmlformats.org/drawingml/2006/table">
            <a:tbl>
              <a:tblPr firstRow="1" bandRow="1">
                <a:noFill/>
                <a:tableStyleId>{D21EDDBA-3CB5-47B3-91E5-8FC02821C22A}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9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60" b="0" i="0" u="none" strike="noStrike" cap="none" dirty="0" err="1">
                          <a:solidFill>
                            <a:srgbClr val="F8F8FC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구분</a:t>
                      </a:r>
                      <a:endParaRPr dirty="0"/>
                    </a:p>
                  </a:txBody>
                  <a:tcPr marL="45725" marR="45725" marT="36575" marB="36575">
                    <a:lnL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1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60" b="0" i="0" u="none" strike="noStrike" cap="none" dirty="0" err="1">
                          <a:solidFill>
                            <a:srgbClr val="F8F8FC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기록</a:t>
                      </a:r>
                      <a:r>
                        <a:rPr lang="en-US" sz="1060" b="0" i="0" u="none" strike="noStrike" cap="none" dirty="0">
                          <a:solidFill>
                            <a:srgbClr val="F8F8FC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060" b="0" i="0" u="none" strike="noStrike" cap="none" dirty="0" err="1">
                          <a:solidFill>
                            <a:srgbClr val="F8F8FC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예시</a:t>
                      </a:r>
                      <a:endParaRPr dirty="0"/>
                    </a:p>
                  </a:txBody>
                  <a:tcPr marL="45725" marR="45725" marT="36575" marB="36575">
                    <a:lnL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1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See &amp; Hear</a:t>
                      </a:r>
                      <a:endParaRPr sz="1700" dirty="0"/>
                    </a:p>
                  </a:txBody>
                  <a:tcPr marL="45725" marR="45725" marT="36575" marB="36575" anchor="ctr">
                    <a:lnL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214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계단이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있는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일반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버스만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지나감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/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출근길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소음과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바쁜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사람들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/ “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시간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오래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걸리는데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...”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라는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말</a:t>
                      </a:r>
                      <a:endParaRPr sz="1700" dirty="0"/>
                    </a:p>
                  </a:txBody>
                  <a:tcPr marL="45725" marR="45725" marT="36575" marB="36575" anchor="ctr">
                    <a:lnL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214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Say &amp; Do</a:t>
                      </a:r>
                      <a:endParaRPr sz="1700" dirty="0"/>
                    </a:p>
                  </a:txBody>
                  <a:tcPr marL="45725" marR="45725" marT="36575" marB="36575" anchor="ctr">
                    <a:lnL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214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저상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버스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도착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정보를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계속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확인함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/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기사님께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리프트를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부탁함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/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혼잡하면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다음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버스를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기다림</a:t>
                      </a:r>
                      <a:endParaRPr sz="1700" dirty="0"/>
                    </a:p>
                  </a:txBody>
                  <a:tcPr marL="45725" marR="45725" marT="36575" marB="36575" anchor="ctr">
                    <a:lnL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214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Think &amp; Feel</a:t>
                      </a:r>
                      <a:endParaRPr sz="1700" dirty="0"/>
                    </a:p>
                  </a:txBody>
                  <a:tcPr marL="45725" marR="45725" marT="36575" marB="36575" anchor="ctr">
                    <a:lnL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214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“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내가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타면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출발이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늦어질까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미안하다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” / “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사람들의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시선이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부담스럽다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” / “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마음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편히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이동하고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싶다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”</a:t>
                      </a:r>
                      <a:endParaRPr sz="1700" dirty="0"/>
                    </a:p>
                  </a:txBody>
                  <a:tcPr marL="45725" marR="45725" marT="36575" marB="36575" anchor="ctr">
                    <a:lnL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214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Pain Point</a:t>
                      </a:r>
                      <a:endParaRPr sz="1700" dirty="0"/>
                    </a:p>
                  </a:txBody>
                  <a:tcPr marL="45725" marR="45725" marT="36575" marB="36575" anchor="ctr">
                    <a:lnL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214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저상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버스의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긴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배차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간격으로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이동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시간이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지연되고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,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탑승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과정에서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심리적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부담이</a:t>
                      </a:r>
                      <a:r>
                        <a:rPr lang="en-US" sz="130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커짐</a:t>
                      </a:r>
                      <a:endParaRPr sz="1700" dirty="0"/>
                    </a:p>
                  </a:txBody>
                  <a:tcPr marL="45725" marR="45725" marT="36575" marB="36575" anchor="ctr">
                    <a:lnL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214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6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6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6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AI의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답변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 100%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진짜일까요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281" name="Google Shape;281;p16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282" name="Google Shape;282;p16"/>
          <p:cNvSpPr txBox="1"/>
          <p:nvPr/>
        </p:nvSpPr>
        <p:spPr>
          <a:xfrm>
            <a:off x="841248" y="1371600"/>
            <a:ext cx="987552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AI가</a:t>
            </a:r>
            <a:r>
              <a:rPr lang="en-US" sz="15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알려준</a:t>
            </a:r>
            <a:r>
              <a:rPr lang="en-US" sz="15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문제점이나</a:t>
            </a:r>
            <a:r>
              <a:rPr lang="en-US" sz="15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통계</a:t>
            </a:r>
            <a:r>
              <a:rPr lang="en-US" sz="15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자료는</a:t>
            </a:r>
            <a:r>
              <a:rPr lang="en-US" sz="15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반드시</a:t>
            </a:r>
            <a:r>
              <a:rPr lang="en-US" sz="15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비판적으로</a:t>
            </a:r>
            <a:r>
              <a:rPr lang="en-US" sz="15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검토합니다</a:t>
            </a:r>
            <a:r>
              <a:rPr lang="en-US" sz="15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83" name="Google Shape;283;p16"/>
          <p:cNvSpPr/>
          <p:nvPr/>
        </p:nvSpPr>
        <p:spPr>
          <a:xfrm>
            <a:off x="868680" y="2057400"/>
            <a:ext cx="2971800" cy="192024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84" name="Google Shape;284;p16"/>
          <p:cNvSpPr txBox="1"/>
          <p:nvPr/>
        </p:nvSpPr>
        <p:spPr>
          <a:xfrm>
            <a:off x="1033271" y="2185416"/>
            <a:ext cx="264261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주의</a:t>
            </a:r>
            <a:r>
              <a:rPr lang="en-US" sz="14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1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85" name="Google Shape;285;p16"/>
          <p:cNvSpPr txBox="1"/>
          <p:nvPr/>
        </p:nvSpPr>
        <p:spPr>
          <a:xfrm>
            <a:off x="1033271" y="2587752"/>
            <a:ext cx="2642616" cy="1225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AI는</a:t>
            </a:r>
            <a:r>
              <a:rPr lang="en-US" sz="13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가끔</a:t>
            </a:r>
            <a:r>
              <a:rPr lang="en-US" sz="13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그럴듯한</a:t>
            </a:r>
            <a:r>
              <a:rPr lang="en-US" sz="13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가짜</a:t>
            </a:r>
            <a:r>
              <a:rPr lang="en-US" sz="13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정보</a:t>
            </a:r>
            <a:r>
              <a:rPr lang="en-US" sz="13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 </a:t>
            </a: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즉</a:t>
            </a:r>
            <a:r>
              <a:rPr lang="en-US" sz="13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할루시네이션을</a:t>
            </a:r>
            <a:r>
              <a:rPr lang="en-US" sz="13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만들</a:t>
            </a:r>
            <a:r>
              <a:rPr lang="en-US" sz="13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</a:t>
            </a:r>
            <a:r>
              <a:rPr lang="en-US" sz="13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있습니다</a:t>
            </a:r>
            <a:r>
              <a:rPr lang="en-US" sz="13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86" name="Google Shape;286;p16"/>
          <p:cNvSpPr/>
          <p:nvPr/>
        </p:nvSpPr>
        <p:spPr>
          <a:xfrm>
            <a:off x="4114800" y="2057400"/>
            <a:ext cx="2971800" cy="192024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87" name="Google Shape;287;p16"/>
          <p:cNvSpPr txBox="1"/>
          <p:nvPr/>
        </p:nvSpPr>
        <p:spPr>
          <a:xfrm>
            <a:off x="4279392" y="2185416"/>
            <a:ext cx="264261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주의</a:t>
            </a:r>
            <a:r>
              <a:rPr lang="en-US" sz="14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2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88" name="Google Shape;288;p16"/>
          <p:cNvSpPr txBox="1"/>
          <p:nvPr/>
        </p:nvSpPr>
        <p:spPr>
          <a:xfrm>
            <a:off x="4279392" y="2587752"/>
            <a:ext cx="2642616" cy="1225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중요한</a:t>
            </a:r>
            <a:r>
              <a:rPr lang="en-US" sz="13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수치나</a:t>
            </a:r>
            <a:r>
              <a:rPr lang="en-US" sz="13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사실은</a:t>
            </a:r>
            <a:r>
              <a:rPr lang="en-US" sz="13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인터넷</a:t>
            </a:r>
            <a:r>
              <a:rPr lang="en-US" sz="13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검색으로</a:t>
            </a:r>
            <a:r>
              <a:rPr lang="en-US" sz="13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교차</a:t>
            </a:r>
            <a:r>
              <a:rPr lang="en-US" sz="13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검증하세요</a:t>
            </a:r>
            <a:r>
              <a:rPr lang="en-US" sz="13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7360919" y="2057400"/>
            <a:ext cx="2971800" cy="192024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90" name="Google Shape;290;p16"/>
          <p:cNvSpPr txBox="1"/>
          <p:nvPr/>
        </p:nvSpPr>
        <p:spPr>
          <a:xfrm>
            <a:off x="7525511" y="2185416"/>
            <a:ext cx="264261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주의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3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91" name="Google Shape;291;p16"/>
          <p:cNvSpPr txBox="1"/>
          <p:nvPr/>
        </p:nvSpPr>
        <p:spPr>
          <a:xfrm>
            <a:off x="7525511" y="2587752"/>
            <a:ext cx="2642616" cy="1225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 </a:t>
            </a:r>
            <a:r>
              <a:rPr lang="en-US" sz="13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불편함이</a:t>
            </a:r>
            <a:r>
              <a:rPr lang="en-US" sz="13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개인의</a:t>
            </a:r>
            <a:r>
              <a:rPr lang="en-US" sz="13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문제인지</a:t>
            </a:r>
            <a:r>
              <a:rPr lang="en-US" sz="13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 </a:t>
            </a:r>
            <a:r>
              <a:rPr lang="en-US" sz="13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구조적인</a:t>
            </a:r>
            <a:r>
              <a:rPr lang="en-US" sz="13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문제인지</a:t>
            </a:r>
            <a:r>
              <a:rPr lang="en-US" sz="13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함께</a:t>
            </a:r>
            <a:r>
              <a:rPr lang="en-US" sz="13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따져</a:t>
            </a:r>
            <a:r>
              <a:rPr lang="en-US" sz="13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봅니다</a:t>
            </a:r>
            <a:r>
              <a:rPr lang="en-US" sz="13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92" name="Google Shape;292;p16"/>
          <p:cNvSpPr/>
          <p:nvPr/>
        </p:nvSpPr>
        <p:spPr>
          <a:xfrm>
            <a:off x="9820656" y="4334256"/>
            <a:ext cx="1252728" cy="1252728"/>
          </a:xfrm>
          <a:prstGeom prst="roundRect">
            <a:avLst>
              <a:gd name="adj" fmla="val 16667"/>
            </a:avLst>
          </a:prstGeom>
          <a:solidFill>
            <a:srgbClr val="0C0F22"/>
          </a:solidFill>
          <a:ln w="9525" cap="flat" cmpd="sng">
            <a:solidFill>
              <a:srgbClr val="7BD5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pic>
        <p:nvPicPr>
          <p:cNvPr id="293" name="Google Shape;293;p16" descr="transport_point_0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75520" y="438912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7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7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7"/>
          <p:cNvSpPr txBox="1"/>
          <p:nvPr/>
        </p:nvSpPr>
        <p:spPr>
          <a:xfrm>
            <a:off x="4133087" y="2395728"/>
            <a:ext cx="39319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WRAP UP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301" name="Google Shape;301;p17"/>
          <p:cNvSpPr txBox="1"/>
          <p:nvPr/>
        </p:nvSpPr>
        <p:spPr>
          <a:xfrm>
            <a:off x="1627632" y="2816352"/>
            <a:ext cx="900684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[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정리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]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발표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및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성찰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302" name="Google Shape;302;p17"/>
          <p:cNvCxnSpPr/>
          <p:nvPr/>
        </p:nvCxnSpPr>
        <p:spPr>
          <a:xfrm>
            <a:off x="5248656" y="3703320"/>
            <a:ext cx="1682496" cy="0"/>
          </a:xfrm>
          <a:prstGeom prst="straightConnector1">
            <a:avLst/>
          </a:prstGeom>
          <a:noFill/>
          <a:ln w="12700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8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8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8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발표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및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공유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: Pain Point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나누기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310" name="Google Shape;310;p18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311" name="Google Shape;311;p18"/>
          <p:cNvSpPr/>
          <p:nvPr/>
        </p:nvSpPr>
        <p:spPr>
          <a:xfrm>
            <a:off x="868680" y="1664208"/>
            <a:ext cx="3154680" cy="1463040"/>
          </a:xfrm>
          <a:prstGeom prst="rect">
            <a:avLst/>
          </a:prstGeom>
          <a:solidFill>
            <a:srgbClr val="171A37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312" name="Google Shape;312;p18"/>
          <p:cNvSpPr txBox="1"/>
          <p:nvPr/>
        </p:nvSpPr>
        <p:spPr>
          <a:xfrm>
            <a:off x="1033271" y="1792224"/>
            <a:ext cx="50292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01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313" name="Google Shape;313;p18"/>
          <p:cNvSpPr txBox="1"/>
          <p:nvPr/>
        </p:nvSpPr>
        <p:spPr>
          <a:xfrm>
            <a:off x="1655064" y="1783080"/>
            <a:ext cx="2203704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개인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결과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공유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314" name="Google Shape;314;p18"/>
          <p:cNvSpPr txBox="1"/>
          <p:nvPr/>
        </p:nvSpPr>
        <p:spPr>
          <a:xfrm>
            <a:off x="1655064" y="2139696"/>
            <a:ext cx="2203704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모둠원들과</a:t>
            </a:r>
            <a:r>
              <a:rPr lang="en-US" sz="12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각자</a:t>
            </a:r>
            <a:r>
              <a:rPr lang="en-US" sz="12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찾은</a:t>
            </a:r>
            <a:r>
              <a:rPr lang="en-US" sz="12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수송</a:t>
            </a:r>
            <a:r>
              <a:rPr lang="en-US" sz="12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기술의</a:t>
            </a:r>
            <a:r>
              <a:rPr lang="en-US" sz="12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Pain </a:t>
            </a:r>
            <a:r>
              <a:rPr lang="en-US" sz="12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Point를</a:t>
            </a:r>
            <a:r>
              <a:rPr lang="en-US" sz="12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나눕니다</a:t>
            </a:r>
            <a:r>
              <a:rPr lang="en-US" sz="12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315" name="Google Shape;315;p18"/>
          <p:cNvSpPr/>
          <p:nvPr/>
        </p:nvSpPr>
        <p:spPr>
          <a:xfrm>
            <a:off x="4297680" y="1664208"/>
            <a:ext cx="3154680" cy="1463040"/>
          </a:xfrm>
          <a:prstGeom prst="rect">
            <a:avLst/>
          </a:prstGeom>
          <a:solidFill>
            <a:srgbClr val="171A37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316" name="Google Shape;316;p18"/>
          <p:cNvSpPr txBox="1"/>
          <p:nvPr/>
        </p:nvSpPr>
        <p:spPr>
          <a:xfrm>
            <a:off x="4462272" y="1792224"/>
            <a:ext cx="50292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02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317" name="Google Shape;317;p18"/>
          <p:cNvSpPr txBox="1"/>
          <p:nvPr/>
        </p:nvSpPr>
        <p:spPr>
          <a:xfrm>
            <a:off x="5084064" y="1783080"/>
            <a:ext cx="2203704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핵심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선정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318" name="Google Shape;318;p18"/>
          <p:cNvSpPr txBox="1"/>
          <p:nvPr/>
        </p:nvSpPr>
        <p:spPr>
          <a:xfrm>
            <a:off x="5084064" y="2139696"/>
            <a:ext cx="2203704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우리</a:t>
            </a:r>
            <a:r>
              <a:rPr lang="en-US" sz="12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모둠에서</a:t>
            </a:r>
            <a:r>
              <a:rPr lang="en-US" sz="12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가장</a:t>
            </a:r>
            <a:r>
              <a:rPr lang="en-US" sz="12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공감되는</a:t>
            </a:r>
            <a:r>
              <a:rPr lang="en-US" sz="12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핵심</a:t>
            </a:r>
            <a:r>
              <a:rPr lang="en-US" sz="12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</a:t>
            </a:r>
            <a:r>
              <a:rPr lang="en-US" sz="12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1가지를 </a:t>
            </a:r>
            <a:r>
              <a:rPr lang="en-US" sz="12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선정합니다</a:t>
            </a:r>
            <a:r>
              <a:rPr lang="en-US" sz="12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319" name="Google Shape;319;p18"/>
          <p:cNvSpPr/>
          <p:nvPr/>
        </p:nvSpPr>
        <p:spPr>
          <a:xfrm>
            <a:off x="7726679" y="1664208"/>
            <a:ext cx="3154680" cy="1463040"/>
          </a:xfrm>
          <a:prstGeom prst="rect">
            <a:avLst/>
          </a:prstGeom>
          <a:solidFill>
            <a:srgbClr val="171A37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320" name="Google Shape;320;p18"/>
          <p:cNvSpPr txBox="1"/>
          <p:nvPr/>
        </p:nvSpPr>
        <p:spPr>
          <a:xfrm>
            <a:off x="7891271" y="1792224"/>
            <a:ext cx="50292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03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321" name="Google Shape;321;p18"/>
          <p:cNvSpPr txBox="1"/>
          <p:nvPr/>
        </p:nvSpPr>
        <p:spPr>
          <a:xfrm>
            <a:off x="8513063" y="1783080"/>
            <a:ext cx="2203704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학급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발표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322" name="Google Shape;322;p18"/>
          <p:cNvSpPr txBox="1"/>
          <p:nvPr/>
        </p:nvSpPr>
        <p:spPr>
          <a:xfrm>
            <a:off x="8513063" y="2139696"/>
            <a:ext cx="2203704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모둠의</a:t>
            </a:r>
            <a:r>
              <a:rPr lang="en-US" sz="12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결과를</a:t>
            </a:r>
            <a:r>
              <a:rPr lang="en-US" sz="12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학급</a:t>
            </a:r>
            <a:r>
              <a:rPr lang="en-US" sz="12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전체에</a:t>
            </a:r>
            <a:r>
              <a:rPr lang="en-US" sz="12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공유합니다</a:t>
            </a:r>
            <a:r>
              <a:rPr lang="en-US" sz="12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323" name="Google Shape;323;p18"/>
          <p:cNvSpPr/>
          <p:nvPr/>
        </p:nvSpPr>
        <p:spPr>
          <a:xfrm>
            <a:off x="1051560" y="3822191"/>
            <a:ext cx="10058400" cy="86868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324" name="Google Shape;324;p18"/>
          <p:cNvSpPr txBox="1"/>
          <p:nvPr/>
        </p:nvSpPr>
        <p:spPr>
          <a:xfrm>
            <a:off x="1216151" y="3950207"/>
            <a:ext cx="972921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발표에</a:t>
            </a:r>
            <a:r>
              <a:rPr lang="en-US" sz="1450" u="none" strike="noStrike" cap="none" dirty="0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포함할</a:t>
            </a:r>
            <a:r>
              <a:rPr lang="en-US" sz="1450" u="none" strike="noStrike" cap="none" dirty="0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것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325" name="Google Shape;325;p18"/>
          <p:cNvSpPr txBox="1"/>
          <p:nvPr/>
        </p:nvSpPr>
        <p:spPr>
          <a:xfrm>
            <a:off x="1216151" y="4288746"/>
            <a:ext cx="9729216" cy="17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단순한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결과뿐만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아니라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AI의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답변을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어떻게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비판적으로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검토하고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활용했는지도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함께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나누어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봅시다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sz="13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19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9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9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성찰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및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다음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차시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예고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333" name="Google Shape;333;p19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334" name="Google Shape;334;p19"/>
          <p:cNvSpPr/>
          <p:nvPr/>
        </p:nvSpPr>
        <p:spPr>
          <a:xfrm>
            <a:off x="868680" y="1600200"/>
            <a:ext cx="4846320" cy="233172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335" name="Google Shape;335;p19"/>
          <p:cNvSpPr txBox="1"/>
          <p:nvPr/>
        </p:nvSpPr>
        <p:spPr>
          <a:xfrm>
            <a:off x="1033271" y="1728216"/>
            <a:ext cx="451713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스스로</a:t>
            </a:r>
            <a:r>
              <a:rPr lang="en-US" sz="14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묻고</a:t>
            </a:r>
            <a:r>
              <a:rPr lang="en-US" sz="14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답하기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336" name="Google Shape;336;p19"/>
          <p:cNvSpPr txBox="1"/>
          <p:nvPr/>
        </p:nvSpPr>
        <p:spPr>
          <a:xfrm>
            <a:off x="1033271" y="2130552"/>
            <a:ext cx="4517136" cy="163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Q.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가장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기억에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남는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AI의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답변이나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새롭게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알게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된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사실은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무엇인가요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340" u="none" strike="noStrike" cap="none" dirty="0">
              <a:solidFill>
                <a:srgbClr val="F8F8FC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Q.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수송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기술의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불편함을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발견하면서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어떤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생각이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들었나요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6217920" y="1600200"/>
            <a:ext cx="4846320" cy="233172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6382512" y="1728216"/>
            <a:ext cx="451713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다음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시간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예고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339" name="Google Shape;339;p19"/>
          <p:cNvSpPr txBox="1"/>
          <p:nvPr/>
        </p:nvSpPr>
        <p:spPr>
          <a:xfrm>
            <a:off x="6382512" y="2130552"/>
            <a:ext cx="4517136" cy="163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[2차시]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진짜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정의하기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F8F8FC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오늘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찾은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Pain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Point를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바탕으로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우리가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해결해야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할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핵심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원인을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분석해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봅니다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성취기준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68" name="Google Shape;68;p2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69" name="Google Shape;69;p2"/>
          <p:cNvSpPr/>
          <p:nvPr/>
        </p:nvSpPr>
        <p:spPr>
          <a:xfrm>
            <a:off x="9985248" y="502920"/>
            <a:ext cx="1097280" cy="292608"/>
          </a:xfrm>
          <a:prstGeom prst="rect">
            <a:avLst/>
          </a:prstGeom>
          <a:solidFill>
            <a:srgbClr val="0C0F22"/>
          </a:solidFill>
          <a:ln w="9525" cap="flat" cmpd="sng">
            <a:solidFill>
              <a:srgbClr val="BCA1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STANDARDS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868680" y="1645920"/>
            <a:ext cx="10378440" cy="1234440"/>
          </a:xfrm>
          <a:prstGeom prst="rect">
            <a:avLst/>
          </a:prstGeom>
          <a:solidFill>
            <a:srgbClr val="171A37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1033271" y="1773936"/>
            <a:ext cx="50292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01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1655064" y="1764792"/>
            <a:ext cx="9427463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[9기가03-12]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1655064" y="2121408"/>
            <a:ext cx="9427463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1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다양한</a:t>
            </a:r>
            <a:r>
              <a:rPr lang="en-US" sz="131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1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수송</a:t>
            </a:r>
            <a:r>
              <a:rPr lang="en-US" sz="131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1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수단과</a:t>
            </a:r>
            <a:r>
              <a:rPr lang="en-US" sz="131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1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물류</a:t>
            </a:r>
            <a:r>
              <a:rPr lang="en-US" sz="131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1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체제를</a:t>
            </a:r>
            <a:r>
              <a:rPr lang="en-US" sz="131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1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이해하고</a:t>
            </a:r>
            <a:r>
              <a:rPr lang="en-US" sz="131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1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발달과정</a:t>
            </a:r>
            <a:r>
              <a:rPr lang="en-US" sz="131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1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및</a:t>
            </a:r>
            <a:r>
              <a:rPr lang="en-US" sz="131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1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특징과</a:t>
            </a:r>
            <a:r>
              <a:rPr lang="en-US" sz="131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1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혁신적인</a:t>
            </a:r>
            <a:r>
              <a:rPr lang="en-US" sz="131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1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활용</a:t>
            </a:r>
            <a:r>
              <a:rPr lang="en-US" sz="131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1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사례를</a:t>
            </a:r>
            <a:r>
              <a:rPr lang="en-US" sz="131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1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조사하여</a:t>
            </a:r>
            <a:r>
              <a:rPr lang="en-US" sz="131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1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수송</a:t>
            </a:r>
            <a:r>
              <a:rPr lang="en-US" sz="131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1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분야의</a:t>
            </a:r>
            <a:r>
              <a:rPr lang="en-US" sz="131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1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발달을</a:t>
            </a:r>
            <a:r>
              <a:rPr lang="en-US" sz="131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1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전망한다</a:t>
            </a:r>
            <a:r>
              <a:rPr lang="en-US" sz="131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868680" y="3154680"/>
            <a:ext cx="10378440" cy="1234440"/>
          </a:xfrm>
          <a:prstGeom prst="rect">
            <a:avLst/>
          </a:prstGeom>
          <a:solidFill>
            <a:srgbClr val="171A37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1033271" y="3282696"/>
            <a:ext cx="50292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02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1655064" y="3273552"/>
            <a:ext cx="9427463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[9기가03-13]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1655064" y="3630168"/>
            <a:ext cx="9427463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1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수송</a:t>
            </a:r>
            <a:r>
              <a:rPr lang="en-US" sz="131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1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수단</a:t>
            </a:r>
            <a:r>
              <a:rPr lang="en-US" sz="131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1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및</a:t>
            </a:r>
            <a:r>
              <a:rPr lang="en-US" sz="131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1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물류</a:t>
            </a:r>
            <a:r>
              <a:rPr lang="en-US" sz="131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1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체제와</a:t>
            </a:r>
            <a:r>
              <a:rPr lang="en-US" sz="131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1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관련된</a:t>
            </a:r>
            <a:r>
              <a:rPr lang="en-US" sz="131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1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문제를</a:t>
            </a:r>
            <a:r>
              <a:rPr lang="en-US" sz="131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1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이해하고</a:t>
            </a:r>
            <a:r>
              <a:rPr lang="en-US" sz="131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1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해결방안을</a:t>
            </a:r>
            <a:r>
              <a:rPr lang="en-US" sz="131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1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탐색하여</a:t>
            </a:r>
            <a:r>
              <a:rPr lang="en-US" sz="131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1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실현하고</a:t>
            </a:r>
            <a:r>
              <a:rPr lang="en-US" sz="131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1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평가한다</a:t>
            </a:r>
            <a:r>
              <a:rPr lang="en-US" sz="131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20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0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0"/>
          <p:cNvSpPr txBox="1"/>
          <p:nvPr/>
        </p:nvSpPr>
        <p:spPr>
          <a:xfrm>
            <a:off x="2011680" y="2450592"/>
            <a:ext cx="8183879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수고하셨습니다</a:t>
            </a:r>
            <a:r>
              <a:rPr lang="en-US" sz="3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!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347" name="Google Shape;347;p20"/>
          <p:cNvCxnSpPr/>
          <p:nvPr/>
        </p:nvCxnSpPr>
        <p:spPr>
          <a:xfrm>
            <a:off x="5212080" y="3401568"/>
            <a:ext cx="1755648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348" name="Google Shape;348;p20"/>
          <p:cNvSpPr txBox="1"/>
          <p:nvPr/>
        </p:nvSpPr>
        <p:spPr>
          <a:xfrm>
            <a:off x="2103120" y="3822191"/>
            <a:ext cx="7973568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AI와</a:t>
            </a:r>
            <a:r>
              <a:rPr lang="en-US" sz="20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0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함께하는</a:t>
            </a:r>
            <a:r>
              <a:rPr lang="en-US" sz="20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0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수송</a:t>
            </a:r>
            <a:r>
              <a:rPr lang="en-US" sz="20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0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기술</a:t>
            </a:r>
            <a:r>
              <a:rPr lang="en-US" sz="20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0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체인지메이커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3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학습목표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85" name="Google Shape;85;p3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86" name="Google Shape;86;p3"/>
          <p:cNvSpPr/>
          <p:nvPr/>
        </p:nvSpPr>
        <p:spPr>
          <a:xfrm>
            <a:off x="9985248" y="502920"/>
            <a:ext cx="1097280" cy="292608"/>
          </a:xfrm>
          <a:prstGeom prst="rect">
            <a:avLst/>
          </a:prstGeom>
          <a:solidFill>
            <a:srgbClr val="0C0F22"/>
          </a:solidFill>
          <a:ln w="9525" cap="flat" cmpd="sng">
            <a:solidFill>
              <a:srgbClr val="8BE7B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GOALS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87" name="Google Shape;87;p3"/>
          <p:cNvSpPr/>
          <p:nvPr/>
        </p:nvSpPr>
        <p:spPr>
          <a:xfrm>
            <a:off x="868680" y="1572768"/>
            <a:ext cx="10332720" cy="896112"/>
          </a:xfrm>
          <a:prstGeom prst="rect">
            <a:avLst/>
          </a:prstGeom>
          <a:solidFill>
            <a:srgbClr val="171A37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1033271" y="1700784"/>
            <a:ext cx="50292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01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89" name="Google Shape;89;p3"/>
          <p:cNvSpPr txBox="1"/>
          <p:nvPr/>
        </p:nvSpPr>
        <p:spPr>
          <a:xfrm>
            <a:off x="1655064" y="1691640"/>
            <a:ext cx="9381744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페르소나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인터뷰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1655064" y="2048256"/>
            <a:ext cx="9381744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수송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기술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관련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불편함을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겪는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사용자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역할을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부여하고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가상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인터뷰를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진행한다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91" name="Google Shape;91;p3"/>
          <p:cNvSpPr/>
          <p:nvPr/>
        </p:nvSpPr>
        <p:spPr>
          <a:xfrm>
            <a:off x="868680" y="2688336"/>
            <a:ext cx="10332720" cy="896112"/>
          </a:xfrm>
          <a:prstGeom prst="rect">
            <a:avLst/>
          </a:prstGeom>
          <a:solidFill>
            <a:srgbClr val="171A37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1033271" y="2816352"/>
            <a:ext cx="50292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02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1655064" y="2807208"/>
            <a:ext cx="9381744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Pain Point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파악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1655064" y="3163824"/>
            <a:ext cx="9381744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인터뷰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내용을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바탕으로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사용자의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핵심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고충을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찾고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공감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지도를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작성한다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95" name="Google Shape;95;p3"/>
          <p:cNvSpPr/>
          <p:nvPr/>
        </p:nvSpPr>
        <p:spPr>
          <a:xfrm>
            <a:off x="868680" y="3803904"/>
            <a:ext cx="10332720" cy="896112"/>
          </a:xfrm>
          <a:prstGeom prst="rect">
            <a:avLst/>
          </a:prstGeom>
          <a:solidFill>
            <a:srgbClr val="171A37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1033271" y="3931920"/>
            <a:ext cx="50292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03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1655064" y="3922776"/>
            <a:ext cx="9381744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비판적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검토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1655064" y="4279392"/>
            <a:ext cx="9381744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답변을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그대로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믿지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않고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꼬리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질문과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검증으로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문제를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깊이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탐색한다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1051560" y="5074920"/>
            <a:ext cx="100126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오늘</a:t>
            </a:r>
            <a:r>
              <a:rPr lang="en-US" sz="18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수업</a:t>
            </a:r>
            <a:r>
              <a:rPr lang="en-US" sz="18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후</a:t>
            </a:r>
            <a:r>
              <a:rPr lang="en-US" sz="18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 </a:t>
            </a:r>
            <a:r>
              <a:rPr lang="en-US" sz="18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여러분은</a:t>
            </a:r>
            <a:r>
              <a:rPr lang="en-US" sz="18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AI와</a:t>
            </a:r>
            <a:r>
              <a:rPr lang="en-US" sz="18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함께</a:t>
            </a:r>
            <a:r>
              <a:rPr lang="en-US" sz="18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불편함을</a:t>
            </a:r>
            <a:r>
              <a:rPr lang="en-US" sz="18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발견하는</a:t>
            </a:r>
            <a:r>
              <a:rPr lang="en-US" sz="18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체인지메이커가</a:t>
            </a:r>
            <a:r>
              <a:rPr lang="en-US" sz="18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됩니다</a:t>
            </a:r>
            <a:r>
              <a:rPr lang="en-US" sz="18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4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2926080" y="2240280"/>
            <a:ext cx="635508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[1차시] </a:t>
            </a:r>
            <a:r>
              <a:rPr lang="en-US" sz="15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수송</a:t>
            </a:r>
            <a:r>
              <a:rPr lang="en-US" sz="15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기술</a:t>
            </a:r>
            <a:r>
              <a:rPr lang="en-US" sz="15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 </a:t>
            </a:r>
            <a:r>
              <a:rPr lang="en-US" sz="15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누군가의</a:t>
            </a:r>
            <a:r>
              <a:rPr lang="en-US" sz="15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불편함을</a:t>
            </a:r>
            <a:r>
              <a:rPr lang="en-US" sz="15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듣다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1417320" y="2816352"/>
            <a:ext cx="9372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우리가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매일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이용하는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수송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수단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과연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모두에게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편리할까요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108" name="Google Shape;108;p4"/>
          <p:cNvCxnSpPr/>
          <p:nvPr/>
        </p:nvCxnSpPr>
        <p:spPr>
          <a:xfrm>
            <a:off x="5321808" y="3767328"/>
            <a:ext cx="1554480" cy="0"/>
          </a:xfrm>
          <a:prstGeom prst="straightConnector1">
            <a:avLst/>
          </a:prstGeom>
          <a:noFill/>
          <a:ln w="12700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109" name="Google Shape;109;p4"/>
          <p:cNvSpPr txBox="1"/>
          <p:nvPr/>
        </p:nvSpPr>
        <p:spPr>
          <a:xfrm>
            <a:off x="1572768" y="4315968"/>
            <a:ext cx="9006840" cy="47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익숙한</a:t>
            </a:r>
            <a:r>
              <a:rPr lang="en-US" sz="17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7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이동과</a:t>
            </a:r>
            <a:r>
              <a:rPr lang="en-US" sz="17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7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배송</a:t>
            </a:r>
            <a:r>
              <a:rPr lang="en-US" sz="17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7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경험</a:t>
            </a:r>
            <a:r>
              <a:rPr lang="en-US" sz="17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7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속에서</a:t>
            </a:r>
            <a:r>
              <a:rPr lang="en-US" sz="17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7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누군가의</a:t>
            </a:r>
            <a:r>
              <a:rPr lang="en-US" sz="17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7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불편함을</a:t>
            </a:r>
            <a:r>
              <a:rPr lang="en-US" sz="17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7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발견하는</a:t>
            </a:r>
            <a:r>
              <a:rPr lang="en-US" sz="17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7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것이</a:t>
            </a:r>
            <a:r>
              <a:rPr lang="en-US" sz="17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7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오늘</a:t>
            </a:r>
            <a:r>
              <a:rPr lang="en-US" sz="17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7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수업의</a:t>
            </a:r>
            <a:r>
              <a:rPr lang="en-US" sz="17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7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출발점입니다</a:t>
            </a:r>
            <a:r>
              <a:rPr lang="en-US" sz="17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5318689" y="4863697"/>
            <a:ext cx="1554600" cy="1554600"/>
          </a:xfrm>
          <a:prstGeom prst="roundRect">
            <a:avLst>
              <a:gd name="adj" fmla="val 16667"/>
            </a:avLst>
          </a:prstGeom>
          <a:solidFill>
            <a:srgbClr val="0D1024"/>
          </a:solidFill>
          <a:ln w="6550" cap="flat" cmpd="sng">
            <a:solidFill>
              <a:srgbClr val="7BD5FF"/>
            </a:solidFill>
            <a:prstDash val="solid"/>
            <a:round/>
            <a:headEnd type="none" w="sm" len="sm"/>
            <a:tailEnd type="none" w="sm" len="sm"/>
          </a:ln>
          <a:effectLst>
            <a:outerShdw blurRad="27529" dist="15829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2925" tIns="31450" rIns="62925" bIns="31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4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pic>
        <p:nvPicPr>
          <p:cNvPr id="111" name="Google Shape;111;p4" descr="transport_point_0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15870" y="4959121"/>
            <a:ext cx="1357563" cy="1357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5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생각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열기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: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수송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기술의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불편함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119" name="Google Shape;119;p5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120" name="Google Shape;120;p5"/>
          <p:cNvSpPr/>
          <p:nvPr/>
        </p:nvSpPr>
        <p:spPr>
          <a:xfrm>
            <a:off x="868680" y="1627632"/>
            <a:ext cx="3383280" cy="224028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1033271" y="1755648"/>
            <a:ext cx="305409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매일</a:t>
            </a:r>
            <a:r>
              <a:rPr lang="en-US" sz="14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만나는</a:t>
            </a:r>
            <a:r>
              <a:rPr lang="en-US" sz="14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수송</a:t>
            </a:r>
            <a:r>
              <a:rPr lang="en-US" sz="14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기술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1033271" y="2157984"/>
            <a:ext cx="3054096" cy="154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버스</a:t>
            </a:r>
            <a:endParaRPr sz="15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지하철</a:t>
            </a:r>
            <a:endParaRPr sz="15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자전거</a:t>
            </a:r>
            <a:endParaRPr sz="15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택배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서비스</a:t>
            </a:r>
            <a:endParaRPr sz="15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4480560" y="1627632"/>
            <a:ext cx="3383280" cy="224028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4645152" y="1755648"/>
            <a:ext cx="305409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떠올려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볼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4645152" y="2157984"/>
            <a:ext cx="3054096" cy="154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이용하면서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불편했거나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위험하다고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느낀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순간은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언제였나요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sz="15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500" u="none" strike="noStrike" cap="none" dirty="0">
              <a:solidFill>
                <a:srgbClr val="F8F8FC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나에게는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사소하지만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누군가에게는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큰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장벽일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있습니다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sz="15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8092440" y="1627632"/>
            <a:ext cx="3154680" cy="224028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8257031" y="1755648"/>
            <a:ext cx="282549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관찰</a:t>
            </a:r>
            <a:r>
              <a:rPr lang="en-US" sz="1450" u="none" strike="noStrike" cap="none" dirty="0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포인트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8257031" y="2157984"/>
            <a:ext cx="2825496" cy="154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이동</a:t>
            </a:r>
            <a:r>
              <a:rPr lang="en-US" sz="15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시간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5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접근성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5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안전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5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정보</a:t>
            </a:r>
            <a:r>
              <a:rPr lang="en-US" sz="15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부족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5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심리적</a:t>
            </a:r>
            <a:r>
              <a:rPr lang="en-US" sz="15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부담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6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생각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열기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: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체인지메이커란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136" name="Google Shape;136;p6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137" name="Google Shape;137;p6"/>
          <p:cNvSpPr txBox="1"/>
          <p:nvPr/>
        </p:nvSpPr>
        <p:spPr>
          <a:xfrm>
            <a:off x="960120" y="1938528"/>
            <a:ext cx="10241280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불편함을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그냥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지나치지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않고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긍정적인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변화를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만들어내는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사람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138" name="Google Shape;138;p6"/>
          <p:cNvCxnSpPr/>
          <p:nvPr/>
        </p:nvCxnSpPr>
        <p:spPr>
          <a:xfrm>
            <a:off x="3108960" y="3035808"/>
            <a:ext cx="598932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139" name="Google Shape;139;p6"/>
          <p:cNvSpPr txBox="1"/>
          <p:nvPr/>
        </p:nvSpPr>
        <p:spPr>
          <a:xfrm>
            <a:off x="1143000" y="3657600"/>
            <a:ext cx="9875520" cy="67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 lnSpcReduction="10000"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오늘</a:t>
            </a:r>
            <a:r>
              <a:rPr lang="en-US" sz="20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0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우리는</a:t>
            </a:r>
            <a:r>
              <a:rPr lang="en-US" sz="20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0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수송</a:t>
            </a:r>
            <a:r>
              <a:rPr lang="en-US" sz="20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0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기술의</a:t>
            </a:r>
            <a:r>
              <a:rPr lang="en-US" sz="20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0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불편함을</a:t>
            </a:r>
            <a:r>
              <a:rPr lang="en-US" sz="20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0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발견하고</a:t>
            </a:r>
            <a:r>
              <a:rPr lang="en-US" sz="20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0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해결책을</a:t>
            </a:r>
            <a:r>
              <a:rPr lang="en-US" sz="20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0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고민하는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체인지메이커가</a:t>
            </a:r>
            <a:r>
              <a:rPr lang="en-US" sz="20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0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되어</a:t>
            </a:r>
            <a:r>
              <a:rPr lang="en-US" sz="20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0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봅니다</a:t>
            </a:r>
            <a:r>
              <a:rPr lang="en-US" sz="20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7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7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 txBox="1"/>
          <p:nvPr/>
        </p:nvSpPr>
        <p:spPr>
          <a:xfrm>
            <a:off x="4133087" y="2395728"/>
            <a:ext cx="39319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ACTIVITY 1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1627632" y="2816352"/>
            <a:ext cx="900684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[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활동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1] AI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페르소나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선택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및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인터뷰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준비하기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148" name="Google Shape;148;p7"/>
          <p:cNvCxnSpPr/>
          <p:nvPr/>
        </p:nvCxnSpPr>
        <p:spPr>
          <a:xfrm>
            <a:off x="5248656" y="3703320"/>
            <a:ext cx="1682496" cy="0"/>
          </a:xfrm>
          <a:prstGeom prst="straightConnector1">
            <a:avLst/>
          </a:prstGeom>
          <a:noFill/>
          <a:ln w="12700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8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8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페르소나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확인하기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156" name="Google Shape;156;p8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157" name="Google Shape;157;p8"/>
          <p:cNvSpPr/>
          <p:nvPr/>
        </p:nvSpPr>
        <p:spPr>
          <a:xfrm>
            <a:off x="822960" y="1572768"/>
            <a:ext cx="4846320" cy="1005840"/>
          </a:xfrm>
          <a:prstGeom prst="rect">
            <a:avLst/>
          </a:prstGeom>
          <a:solidFill>
            <a:srgbClr val="171A37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987552" y="1700784"/>
            <a:ext cx="50292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01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1609344" y="1691640"/>
            <a:ext cx="3895344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클래스팅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AI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샌드박스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과제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열기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1609344" y="2048256"/>
            <a:ext cx="3895344" cy="42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 lnSpcReduction="10000"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교사가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배부한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과제를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열고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AI가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맡은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사용자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역할을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확인합니다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822960" y="2779776"/>
            <a:ext cx="4846320" cy="1005840"/>
          </a:xfrm>
          <a:prstGeom prst="rect">
            <a:avLst/>
          </a:prstGeom>
          <a:solidFill>
            <a:srgbClr val="171A37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987552" y="2907792"/>
            <a:ext cx="50292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02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63" name="Google Shape;163;p8"/>
          <p:cNvSpPr txBox="1"/>
          <p:nvPr/>
        </p:nvSpPr>
        <p:spPr>
          <a:xfrm>
            <a:off x="1609344" y="2898648"/>
            <a:ext cx="3895344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사용자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상황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파악하기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64" name="Google Shape;164;p8"/>
          <p:cNvSpPr txBox="1"/>
          <p:nvPr/>
        </p:nvSpPr>
        <p:spPr>
          <a:xfrm>
            <a:off x="1609344" y="3255264"/>
            <a:ext cx="3895344" cy="42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 lnSpcReduction="10000"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사람이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어떤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수송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수단을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이용하고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어떤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맥락에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있는지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먼저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읽습니다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65" name="Google Shape;165;p8"/>
          <p:cNvSpPr/>
          <p:nvPr/>
        </p:nvSpPr>
        <p:spPr>
          <a:xfrm>
            <a:off x="5989320" y="1572768"/>
            <a:ext cx="3749039" cy="2212848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6153912" y="1700784"/>
            <a:ext cx="341985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페르소나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예시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67" name="Google Shape;167;p8"/>
          <p:cNvSpPr txBox="1"/>
          <p:nvPr/>
        </p:nvSpPr>
        <p:spPr>
          <a:xfrm>
            <a:off x="6153912" y="2103120"/>
            <a:ext cx="3419856" cy="151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매일</a:t>
            </a:r>
            <a:r>
              <a:rPr lang="en-US" sz="14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버스를</a:t>
            </a:r>
            <a:r>
              <a:rPr lang="en-US" sz="14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이용하는</a:t>
            </a:r>
            <a:r>
              <a:rPr lang="en-US" sz="14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중학생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4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무거운</a:t>
            </a:r>
            <a:r>
              <a:rPr lang="en-US" sz="14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짐을</a:t>
            </a:r>
            <a:r>
              <a:rPr lang="en-US" sz="14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배달하는</a:t>
            </a:r>
            <a:r>
              <a:rPr lang="en-US" sz="14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택배</a:t>
            </a:r>
            <a:r>
              <a:rPr lang="en-US" sz="14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기사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4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휠체어로</a:t>
            </a:r>
            <a:r>
              <a:rPr lang="en-US" sz="14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이동하는</a:t>
            </a:r>
            <a:r>
              <a:rPr lang="en-US" sz="14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시민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9185331" y="4183341"/>
            <a:ext cx="1710000" cy="1710000"/>
          </a:xfrm>
          <a:prstGeom prst="roundRect">
            <a:avLst>
              <a:gd name="adj" fmla="val 16667"/>
            </a:avLst>
          </a:prstGeom>
          <a:solidFill>
            <a:srgbClr val="0D1024"/>
          </a:solidFill>
          <a:ln w="9525" cap="flat" cmpd="sng">
            <a:solidFill>
              <a:srgbClr val="BCA1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pic>
        <p:nvPicPr>
          <p:cNvPr id="169" name="Google Shape;169;p8" descr="transport_point_0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88287" y="4274787"/>
            <a:ext cx="1504000" cy="1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9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9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9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인터뷰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설계하기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177" name="Google Shape;177;p9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178" name="Google Shape;178;p9"/>
          <p:cNvSpPr txBox="1"/>
          <p:nvPr/>
        </p:nvSpPr>
        <p:spPr>
          <a:xfrm>
            <a:off x="841248" y="1371600"/>
            <a:ext cx="1024128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인터뷰</a:t>
            </a:r>
            <a:r>
              <a:rPr lang="en-US" sz="15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전</a:t>
            </a:r>
            <a:r>
              <a:rPr lang="en-US" sz="15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 </a:t>
            </a:r>
            <a:r>
              <a:rPr lang="en-US" sz="15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활동지</a:t>
            </a:r>
            <a:r>
              <a:rPr lang="en-US" sz="15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Step 1에 </a:t>
            </a:r>
            <a:r>
              <a:rPr lang="en-US" sz="15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내가</a:t>
            </a:r>
            <a:r>
              <a:rPr lang="en-US" sz="15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궁금한</a:t>
            </a:r>
            <a:r>
              <a:rPr lang="en-US" sz="15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</a:t>
            </a:r>
            <a:r>
              <a:rPr lang="en-US" sz="15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3가지를 </a:t>
            </a:r>
            <a:r>
              <a:rPr lang="en-US" sz="15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미리</a:t>
            </a:r>
            <a:r>
              <a:rPr lang="en-US" sz="15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작성합니다</a:t>
            </a:r>
            <a:r>
              <a:rPr lang="en-US" sz="15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868680" y="1965960"/>
            <a:ext cx="3337560" cy="219456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1033271" y="2093976"/>
            <a:ext cx="300837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FF8EA5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피해야</a:t>
            </a:r>
            <a:r>
              <a:rPr lang="en-US" sz="1450" u="none" strike="noStrike" cap="none" dirty="0">
                <a:solidFill>
                  <a:srgbClr val="FF8EA5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FF8EA5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할</a:t>
            </a:r>
            <a:r>
              <a:rPr lang="en-US" sz="1450" u="none" strike="noStrike" cap="none" dirty="0">
                <a:solidFill>
                  <a:srgbClr val="FF8EA5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FF8EA5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1033271" y="2496312"/>
            <a:ext cx="3008376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"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버스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타는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거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불편해요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?"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340" u="none" strike="noStrike" cap="none" dirty="0">
              <a:solidFill>
                <a:srgbClr val="F8F8FC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예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/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아니오로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끝나는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질문은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경험을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깊게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듣기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어렵습니다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4434840" y="1965960"/>
            <a:ext cx="3337560" cy="219456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83" name="Google Shape;183;p9"/>
          <p:cNvSpPr txBox="1"/>
          <p:nvPr/>
        </p:nvSpPr>
        <p:spPr>
          <a:xfrm>
            <a:off x="4599431" y="2093976"/>
            <a:ext cx="300837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좋은</a:t>
            </a:r>
            <a:r>
              <a:rPr lang="en-US" sz="14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</a:t>
            </a:r>
            <a:r>
              <a:rPr lang="en-US" sz="14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1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4599431" y="2496312"/>
            <a:ext cx="3008376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"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버스를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탈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때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가장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불편한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순간은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언제인가요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?"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340" u="none" strike="noStrike" cap="none" dirty="0">
              <a:solidFill>
                <a:srgbClr val="F8F8FC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구체적인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상황과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감정을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묻습니다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8001000" y="1965960"/>
            <a:ext cx="3337560" cy="219456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8165592" y="2093976"/>
            <a:ext cx="300837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좋은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2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8165592" y="2496312"/>
            <a:ext cx="3008376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"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그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불편함이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하루에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몇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번이나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생기나요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?"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340" u="none" strike="noStrike" cap="none" dirty="0">
              <a:solidFill>
                <a:srgbClr val="F8F8FC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문제의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빈도와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영향을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확인합니다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853</Words>
  <Application>Microsoft Macintosh PowerPoint</Application>
  <PresentationFormat>와이드스크린</PresentationFormat>
  <Paragraphs>161</Paragraphs>
  <Slides>20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Malgun Gothic</vt:lpstr>
      <vt:lpstr>Pretendard Medium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이 가영</cp:lastModifiedBy>
  <cp:revision>2</cp:revision>
  <dcterms:modified xsi:type="dcterms:W3CDTF">2026-05-12T06:26:22Z</dcterms:modified>
</cp:coreProperties>
</file>