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8" r:id="rId2"/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embeddedFontLst>
    <p:embeddedFont>
      <p:font typeface="Malgun Gothic" panose="020B0503020000020004" pitchFamily="50" charset="-127"/>
      <p:regular r:id="rId23"/>
      <p:bold r:id="rId24"/>
    </p:embeddedFont>
    <p:embeddedFont>
      <p:font typeface="Pretendard" panose="02000503000000020004" pitchFamily="2" charset="-127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88">
          <p15:clr>
            <a:srgbClr val="A4A3A4"/>
          </p15:clr>
        </p15:guide>
        <p15:guide id="2" pos="234">
          <p15:clr>
            <a:srgbClr val="A4A3A4"/>
          </p15:clr>
        </p15:guide>
        <p15:guide id="3" pos="7446">
          <p15:clr>
            <a:srgbClr val="A4A3A4"/>
          </p15:clr>
        </p15:guide>
        <p15:guide id="4" orient="horz" pos="1049">
          <p15:clr>
            <a:srgbClr val="A4A3A4"/>
          </p15:clr>
        </p15:guide>
        <p15:guide id="5" orient="horz" pos="1162">
          <p15:clr>
            <a:srgbClr val="A4A3A4"/>
          </p15:clr>
        </p15:guide>
        <p15:guide id="6" orient="horz" pos="1344">
          <p15:clr>
            <a:srgbClr val="A4A3A4"/>
          </p15:clr>
        </p15:guide>
        <p15:guide id="7" orient="horz" pos="3884">
          <p15:clr>
            <a:srgbClr val="A4A3A4"/>
          </p15:clr>
        </p15:guide>
        <p15:guide id="8" pos="2638">
          <p15:clr>
            <a:srgbClr val="A4A3A4"/>
          </p15:clr>
        </p15:guide>
        <p15:guide id="9" pos="5042">
          <p15:clr>
            <a:srgbClr val="A4A3A4"/>
          </p15:clr>
        </p15:guide>
        <p15:guide id="10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1888"/>
        <p:guide pos="234"/>
        <p:guide pos="7446"/>
        <p:guide orient="horz" pos="1049"/>
        <p:guide orient="horz" pos="1162"/>
        <p:guide orient="horz" pos="1344"/>
        <p:guide orient="horz" pos="3884"/>
        <p:guide pos="2638"/>
        <p:guide pos="504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486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08863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47869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02910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02335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1992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49014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759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1825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0692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50" name="Google Shape;50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3991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68" name="Google Shape;68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651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2528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9083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91554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87148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76" name="Google Shape;76;p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5201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슬라이드" type="tx">
  <p:cSld name="TITLE_AND_BODY">
    <p:bg>
      <p:bgPr>
        <a:solidFill>
          <a:srgbClr val="000000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그림">
  <p:cSld name="캡션 있는 그림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>
            <a:spLocks noGrp="1"/>
          </p:cNvSpPr>
          <p:nvPr>
            <p:ph type="pic" idx="2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4" name="Google Shape;44;p11"/>
          <p:cNvSpPr txBox="1">
            <a:spLocks noGrp="1"/>
          </p:cNvSpPr>
          <p:nvPr>
            <p:ph type="body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제목 슬라이드">
  <p:cSld name="9_제목 슬라이드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제목 슬라이드">
  <p:cSld name="1_제목 슬라이드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sldNum" idx="12"/>
          </p:nvPr>
        </p:nvSpPr>
        <p:spPr>
          <a:xfrm>
            <a:off x="8478981" y="6232199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 및 내용">
  <p:cSld name="제목 및 내용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" name="Google Shape;16;p4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구역 머리글">
  <p:cSld name="구역 머리글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1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콘텐츠 2개">
  <p:cSld name="콘텐츠 2개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6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비교">
  <p:cSld name="비교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7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2pPr>
            <a:lvl3pPr marL="1371600" lvl="2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3pPr>
            <a:lvl4pPr marL="1828800" lvl="3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4pPr>
            <a:lvl5pPr marL="2286000" lvl="4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제목만">
  <p:cSld name="제목만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빈 화면">
  <p:cSld name="빈 화면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/>
          <p:nvPr/>
        </p:nvSpPr>
        <p:spPr>
          <a:xfrm>
            <a:off x="0" y="0"/>
            <a:ext cx="12192000" cy="126347"/>
          </a:xfrm>
          <a:prstGeom prst="rect">
            <a:avLst/>
          </a:prstGeom>
          <a:solidFill>
            <a:srgbClr val="00C896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11713926" y="6484304"/>
            <a:ext cx="218995" cy="231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08080"/>
              </a:buClr>
              <a:buSzPts val="900"/>
              <a:buFont typeface="Arial"/>
              <a:buNone/>
              <a:defRPr sz="90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캡션 있는 콘텐츠">
  <p:cSld name="캡션 있는 콘텐츠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1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marL="914400" lvl="1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marL="1371600" lvl="2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marL="1828800" lvl="3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marL="2286000" lvl="4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2"/>
          </p:nvPr>
        </p:nvSpPr>
        <p:spPr>
          <a:xfrm>
            <a:off x="839785" y="2057400"/>
            <a:ext cx="3932244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algun Gothic"/>
              <a:buNone/>
              <a:defRPr sz="44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Malgun Gothic"/>
              <a:buChar char="•"/>
              <a:defRPr sz="280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095181" y="6414762"/>
            <a:ext cx="258620" cy="248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-K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990BAC3-D7BB-FCFF-BA5E-57F4CA20D2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8164" b="2087"/>
          <a:stretch/>
        </p:blipFill>
        <p:spPr>
          <a:xfrm>
            <a:off x="78658" y="376023"/>
            <a:ext cx="12113342" cy="581504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889A7D7A-A9FD-3844-2DF0-EA4E392E0A6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464038"/>
            <a:ext cx="12192000" cy="5608627"/>
            <a:chOff x="0" y="464038"/>
            <a:chExt cx="12192000" cy="560862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2F5002C-F040-58A4-A31C-B1D4280DB8C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245197"/>
              <a:ext cx="12192000" cy="4827468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EA82EAA2-B620-E83D-0E68-74ED87CC724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360" y="464038"/>
              <a:ext cx="5839640" cy="781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5755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9685E32-6703-3956-074B-2AC67ADD39D1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22671"/>
            <a:ext cx="12169442" cy="5412658"/>
            <a:chOff x="0" y="722671"/>
            <a:chExt cx="12169442" cy="541265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5905796-D925-0555-AE18-2D54BE58DF33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737290"/>
              <a:ext cx="12169442" cy="4398039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7496B0A-4215-7015-4012-432A1334427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6980" y="722671"/>
              <a:ext cx="5382376" cy="685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6591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DE963CA-C95D-7EED-88A8-8EF3BF17F2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2169" y="149679"/>
            <a:ext cx="7567662" cy="655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03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그룹 6">
            <a:extLst>
              <a:ext uri="{FF2B5EF4-FFF2-40B4-BE49-F238E27FC236}">
                <a16:creationId xmlns:a16="http://schemas.microsoft.com/office/drawing/2014/main" id="{8DE9D3C4-8998-35A3-D6CA-B06EDDED38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92528"/>
            <a:ext cx="12192000" cy="6019515"/>
            <a:chOff x="0" y="592528"/>
            <a:chExt cx="12192000" cy="6019515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171471AB-7CE1-1A35-34D2-0931775EF0E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221266"/>
              <a:ext cx="12192000" cy="5390777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F80BFE36-39BD-B12C-23EA-A6D4F2F0EE2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202" y="592528"/>
              <a:ext cx="5715798" cy="628738"/>
            </a:xfrm>
            <a:prstGeom prst="rect">
              <a:avLst/>
            </a:prstGeom>
          </p:spPr>
        </p:pic>
      </p:grpSp>
      <p:pic>
        <p:nvPicPr>
          <p:cNvPr id="6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4186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78703587-DF6A-0744-41F9-2F680783F0A2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0596" y="523511"/>
            <a:ext cx="12181404" cy="5986507"/>
            <a:chOff x="10596" y="523511"/>
            <a:chExt cx="12181404" cy="598650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DCD193B-DC8C-C626-DBE8-BF9F7FDCD2E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rcRect b="4565"/>
            <a:stretch/>
          </p:blipFill>
          <p:spPr>
            <a:xfrm>
              <a:off x="10596" y="1142722"/>
              <a:ext cx="12181404" cy="5367296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6E859476-2C76-2E4E-45DA-95764553C69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0202" y="523511"/>
              <a:ext cx="5715798" cy="6192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7627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CD77A4B1-8AC6-C685-50D8-31A850E72C0E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60720"/>
            <a:ext cx="12192000" cy="5849298"/>
            <a:chOff x="0" y="660720"/>
            <a:chExt cx="12192000" cy="5849298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E0F3CA21-87AD-ACB7-401D-18501B142ED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272863"/>
              <a:ext cx="12192000" cy="5237155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A48EACFC-6BA5-C993-7B83-26ED8A489452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8035" y="660720"/>
              <a:ext cx="4477375" cy="6096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8360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60EB496D-302E-7F76-842F-717C50C4F04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745505"/>
            <a:ext cx="12173847" cy="5502744"/>
            <a:chOff x="0" y="745505"/>
            <a:chExt cx="12173847" cy="5502744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8EAC64D9-81C1-8045-FFA6-1523848DE12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69506"/>
              <a:ext cx="12173847" cy="4778743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2E48688E-14E8-3856-0DD5-AFB99102069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0249" y="745505"/>
              <a:ext cx="4963218" cy="7240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9092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1EEAC18A-69A1-5CA4-FCD5-6219E5915AD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84211"/>
            <a:ext cx="12192000" cy="6573789"/>
            <a:chOff x="0" y="284211"/>
            <a:chExt cx="12192000" cy="6573789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F1E692E-9B3D-5AF0-34EF-63C30B7FA3F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51107"/>
              <a:ext cx="12192000" cy="5706893"/>
            </a:xfrm>
            <a:prstGeom prst="rect">
              <a:avLst/>
            </a:prstGeom>
          </p:spPr>
        </p:pic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84EAC927-284E-6EDB-8202-95CD346D6941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223811" y="284211"/>
              <a:ext cx="5744377" cy="8668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626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F933747-6688-2A32-2A84-EC492782CD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761" y="283117"/>
            <a:ext cx="11626477" cy="6574883"/>
          </a:xfrm>
          <a:prstGeom prst="rect">
            <a:avLst/>
          </a:prstGeom>
        </p:spPr>
      </p:pic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46353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78BEBCD-397E-109B-5461-24578C8215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2760" y="2802299"/>
            <a:ext cx="7826480" cy="125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678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>
            <a:spLocks noGrp="1"/>
          </p:cNvSpPr>
          <p:nvPr>
            <p:ph type="title" idx="4294967295"/>
          </p:nvPr>
        </p:nvSpPr>
        <p:spPr>
          <a:xfrm>
            <a:off x="547132" y="1390952"/>
            <a:ext cx="11097736" cy="216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ko-KR" altLang="en-US" sz="50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인공지능에 활용되는</a:t>
            </a:r>
            <a:br>
              <a:rPr lang="en-US" altLang="ko-KR" sz="50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</a:br>
            <a:r>
              <a:rPr lang="ko-KR" altLang="en-US" sz="50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수학과 관련된 주제 탐구</a:t>
            </a:r>
            <a:endParaRPr sz="2400" dirty="0">
              <a:solidFill>
                <a:schemeClr val="lt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  <p:cxnSp>
        <p:nvCxnSpPr>
          <p:cNvPr id="53" name="Google Shape;53;p13"/>
          <p:cNvCxnSpPr/>
          <p:nvPr/>
        </p:nvCxnSpPr>
        <p:spPr>
          <a:xfrm>
            <a:off x="547132" y="5864087"/>
            <a:ext cx="1109773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pic>
        <p:nvPicPr>
          <p:cNvPr id="54" name="Google Shape;54;p13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61;p14">
            <a:extLst>
              <a:ext uri="{FF2B5EF4-FFF2-40B4-BE49-F238E27FC236}">
                <a16:creationId xmlns:a16="http://schemas.microsoft.com/office/drawing/2014/main" id="{378D9C25-7441-C6F5-0C42-178223D0AD06}"/>
              </a:ext>
            </a:extLst>
          </p:cNvPr>
          <p:cNvSpPr txBox="1"/>
          <p:nvPr/>
        </p:nvSpPr>
        <p:spPr>
          <a:xfrm>
            <a:off x="547132" y="5184798"/>
            <a:ext cx="11097900" cy="564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고등학교 </a:t>
            </a:r>
            <a:r>
              <a:rPr lang="en-US" altLang="ko-KR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3</a:t>
            </a: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학년 </a:t>
            </a:r>
            <a:r>
              <a:rPr lang="en-US" altLang="ko-KR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/ </a:t>
            </a:r>
            <a:r>
              <a:rPr lang="ko-KR" altLang="en-US" sz="28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인공지능 수학</a:t>
            </a:r>
            <a:endParaRPr dirty="0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D1EE881-305E-345A-2FD8-E35DFA03B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" y="439993"/>
            <a:ext cx="12185023" cy="5978013"/>
          </a:xfrm>
          <a:prstGeom prst="rect">
            <a:avLst/>
          </a:prstGeom>
        </p:spPr>
      </p:pic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2057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DE82B29-BF1B-1DFF-3915-630E6E8E76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152249"/>
            <a:ext cx="12191999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5CACCBD0-08C4-0D28-3D44-9EB1ECACD2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4772"/>
            <a:ext cx="12192000" cy="5548455"/>
          </a:xfrm>
          <a:prstGeom prst="rect">
            <a:avLst/>
          </a:prstGeom>
        </p:spPr>
      </p:pic>
      <p:cxnSp>
        <p:nvCxnSpPr>
          <p:cNvPr id="4" name="Google Shape;53;p13">
            <a:extLst>
              <a:ext uri="{FF2B5EF4-FFF2-40B4-BE49-F238E27FC236}">
                <a16:creationId xmlns:a16="http://schemas.microsoft.com/office/drawing/2014/main" id="{2F084BDA-1013-B66E-FFDA-7F0D808AF5EE}"/>
              </a:ext>
            </a:extLst>
          </p:cNvPr>
          <p:cNvCxnSpPr>
            <a:cxnSpLocks/>
          </p:cNvCxnSpPr>
          <p:nvPr/>
        </p:nvCxnSpPr>
        <p:spPr>
          <a:xfrm>
            <a:off x="0" y="615444"/>
            <a:ext cx="11097736" cy="0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5" name="Google Shape;52;p13">
            <a:extLst>
              <a:ext uri="{FF2B5EF4-FFF2-40B4-BE49-F238E27FC236}">
                <a16:creationId xmlns:a16="http://schemas.microsoft.com/office/drawing/2014/main" id="{C267C8EF-9B8E-794E-1340-E38559F21710}"/>
              </a:ext>
            </a:extLst>
          </p:cNvPr>
          <p:cNvSpPr txBox="1">
            <a:spLocks/>
          </p:cNvSpPr>
          <p:nvPr/>
        </p:nvSpPr>
        <p:spPr>
          <a:xfrm>
            <a:off x="0" y="93095"/>
            <a:ext cx="12123174" cy="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Malgun Gothic"/>
              <a:buNone/>
              <a:defRPr sz="4400" b="0" i="0" u="none" strike="noStrike" cap="none">
                <a:solidFill>
                  <a:srgbClr val="000000"/>
                </a:solidFill>
                <a:latin typeface="Malgun Gothic"/>
                <a:ea typeface="Malgun Gothic"/>
                <a:cs typeface="Malgun Gothic"/>
                <a:sym typeface="Malgun Gothic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lnSpc>
                <a:spcPct val="110000"/>
              </a:lnSpc>
              <a:buClr>
                <a:schemeClr val="lt1"/>
              </a:buClr>
              <a:buSzPts val="5000"/>
              <a:buFont typeface="Arial"/>
              <a:buNone/>
            </a:pP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AI </a:t>
            </a:r>
            <a:r>
              <a:rPr lang="ko-KR" altLang="en-US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시대</a:t>
            </a: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, </a:t>
            </a:r>
            <a:r>
              <a:rPr lang="ko-KR" altLang="en-US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수학을 어떻게 바라봐야 할까</a:t>
            </a:r>
            <a:r>
              <a:rPr lang="en-US" altLang="ko-KR" sz="3200" dirty="0">
                <a:solidFill>
                  <a:schemeClr val="lt1"/>
                </a:solidFill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  <a:sym typeface="Nanum Gothic"/>
              </a:rPr>
              <a:t>?</a:t>
            </a:r>
            <a:endParaRPr lang="ko-KR" altLang="en-US" sz="3200" dirty="0">
              <a:solidFill>
                <a:schemeClr val="lt1"/>
              </a:solidFill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  <a:sym typeface="Nanum Gothic"/>
            </a:endParaRPr>
          </a:p>
        </p:txBody>
      </p:sp>
    </p:spTree>
    <p:extLst>
      <p:ext uri="{BB962C8B-B14F-4D97-AF65-F5344CB8AC3E}">
        <p14:creationId xmlns:p14="http://schemas.microsoft.com/office/powerpoint/2010/main" val="3316015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482BD8FA-6A10-9E77-C5E5-515A589305D7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359554"/>
            <a:ext cx="12192000" cy="5892300"/>
            <a:chOff x="0" y="359554"/>
            <a:chExt cx="12192000" cy="5892300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A5CF002A-BBE9-7F2D-C7A5-2798C38331C8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064502"/>
              <a:ext cx="12192000" cy="5187352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D1345945-56EA-B566-A042-5674544D1A2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42996" y="359554"/>
              <a:ext cx="4706007" cy="70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9313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3256C9B-2138-8D81-3CA1-65CBA433D1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3478"/>
            <a:ext cx="12192000" cy="5891044"/>
          </a:xfrm>
          <a:prstGeom prst="rect">
            <a:avLst/>
          </a:prstGeom>
        </p:spPr>
      </p:pic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1877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47E9FA5F-0632-1420-61A8-A2862993C303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237172"/>
            <a:ext cx="12192000" cy="6061661"/>
            <a:chOff x="0" y="237172"/>
            <a:chExt cx="12192000" cy="6061661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3268107D-5D31-5751-9698-AC019125D45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189805"/>
              <a:ext cx="12192000" cy="5109028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99C50325-1D20-4126-023D-8F616607C559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23706" y="237172"/>
              <a:ext cx="6544588" cy="9526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4396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C2876D62-3137-BE7E-CCCC-C57CE3582BD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-1" y="440223"/>
            <a:ext cx="12170709" cy="5744267"/>
            <a:chOff x="-1" y="440223"/>
            <a:chExt cx="12170709" cy="5744267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C1B7349C-9DD6-576A-FE70-30D123844FA4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1202329"/>
              <a:ext cx="12170709" cy="4982161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A9C000B0-E12D-1CB5-939D-CD88A4B15CB7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2978" y="440223"/>
              <a:ext cx="5515745" cy="7621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40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 descr="폰트, 그래픽, 로고, 타이포그래피이(가) 표시된 사진&#10;&#10;AI 생성 콘텐츠는 정확하지 않을 수 있습니다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268467" y="6248249"/>
            <a:ext cx="1376401" cy="2617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9D372485-D134-A138-1842-86797F9C6AD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532252"/>
            <a:ext cx="12192000" cy="5611909"/>
            <a:chOff x="0" y="532252"/>
            <a:chExt cx="12192000" cy="5611909"/>
          </a:xfrm>
        </p:grpSpPr>
        <p:pic>
          <p:nvPicPr>
            <p:cNvPr id="3" name="그림 2">
              <a:extLst>
                <a:ext uri="{FF2B5EF4-FFF2-40B4-BE49-F238E27FC236}">
                  <a16:creationId xmlns:a16="http://schemas.microsoft.com/office/drawing/2014/main" id="{6922CACD-8976-9D8B-8363-F30A9A2934CC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237200"/>
              <a:ext cx="12192000" cy="4906961"/>
            </a:xfrm>
            <a:prstGeom prst="rect">
              <a:avLst/>
            </a:prstGeom>
          </p:spPr>
        </p:pic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8BA0F965-7D62-0C45-1CD2-DE0FE67EB36B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4465" y="532252"/>
              <a:ext cx="5801535" cy="7049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25226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21</Words>
  <Application>Microsoft Office PowerPoint</Application>
  <PresentationFormat>와이드스크린</PresentationFormat>
  <Paragraphs>3</Paragraphs>
  <Slides>20</Slides>
  <Notes>20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20</vt:i4>
      </vt:variant>
    </vt:vector>
  </HeadingPairs>
  <TitlesOfParts>
    <vt:vector size="25" baseType="lpstr">
      <vt:lpstr>Pretendard</vt:lpstr>
      <vt:lpstr>Arial</vt:lpstr>
      <vt:lpstr>Malgun Gothic</vt:lpstr>
      <vt:lpstr>Calibri</vt:lpstr>
      <vt:lpstr>Office 테마</vt:lpstr>
      <vt:lpstr>PowerPoint 프레젠테이션</vt:lpstr>
      <vt:lpstr>인공지능에 활용되는 수학과 관련된 주제 탐구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PC</cp:lastModifiedBy>
  <cp:revision>8</cp:revision>
  <dcterms:modified xsi:type="dcterms:W3CDTF">2026-04-29T10:14:33Z</dcterms:modified>
</cp:coreProperties>
</file>