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07" r:id="rId3"/>
    <p:sldId id="259" r:id="rId4"/>
    <p:sldId id="260" r:id="rId5"/>
    <p:sldId id="308" r:id="rId6"/>
    <p:sldId id="261" r:id="rId7"/>
    <p:sldId id="300" r:id="rId8"/>
    <p:sldId id="263" r:id="rId9"/>
    <p:sldId id="264" r:id="rId10"/>
    <p:sldId id="279" r:id="rId11"/>
    <p:sldId id="310" r:id="rId12"/>
    <p:sldId id="282" r:id="rId13"/>
    <p:sldId id="314" r:id="rId14"/>
    <p:sldId id="268" r:id="rId15"/>
    <p:sldId id="269" r:id="rId16"/>
    <p:sldId id="311" r:id="rId17"/>
    <p:sldId id="293" r:id="rId18"/>
    <p:sldId id="315" r:id="rId19"/>
    <p:sldId id="313" r:id="rId20"/>
    <p:sldId id="306" r:id="rId21"/>
    <p:sldId id="277" r:id="rId22"/>
  </p:sldIdLst>
  <p:sldSz cx="18288000" cy="10287000"/>
  <p:notesSz cx="6858000" cy="9144000"/>
  <p:embeddedFontLst>
    <p:embeddedFont>
      <p:font typeface="맑은 고딕" panose="020B0503020000020004" pitchFamily="34" charset="-127"/>
      <p:regular r:id="rId23"/>
      <p:bold r:id="rId24"/>
    </p:embeddedFont>
    <p:embeddedFont>
      <p:font typeface="Arial Bold" panose="020B0704020202020204" pitchFamily="34" charset="0"/>
      <p:regular r:id="rId25"/>
      <p:bold r:id="rId26"/>
    </p:embeddedFont>
    <p:embeddedFont>
      <p:font typeface="Pretendard" panose="02000503000000020004" pitchFamily="2" charset="-127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472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10.png"/><Relationship Id="rId7" Type="http://schemas.openxmlformats.org/officeDocument/2006/relationships/image" Target="../media/image2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10.png"/><Relationship Id="rId7" Type="http://schemas.openxmlformats.org/officeDocument/2006/relationships/image" Target="../media/image3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6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815940" y="8791365"/>
            <a:ext cx="16656129" cy="9525"/>
            <a:chOff x="0" y="0"/>
            <a:chExt cx="22208172" cy="12700"/>
          </a:xfrm>
        </p:grpSpPr>
        <p:sp>
          <p:nvSpPr>
            <p:cNvPr id="4" name="Freeform 4"/>
            <p:cNvSpPr/>
            <p:nvPr/>
          </p:nvSpPr>
          <p:spPr>
            <a:xfrm>
              <a:off x="6350" y="0"/>
              <a:ext cx="22195410" cy="12700"/>
            </a:xfrm>
            <a:custGeom>
              <a:avLst/>
              <a:gdLst/>
              <a:ahLst/>
              <a:cxnLst/>
              <a:rect l="l" t="t" r="r" b="b"/>
              <a:pathLst>
                <a:path w="22195410" h="12700">
                  <a:moveTo>
                    <a:pt x="0" y="0"/>
                  </a:moveTo>
                  <a:lnTo>
                    <a:pt x="22195410" y="0"/>
                  </a:lnTo>
                  <a:lnTo>
                    <a:pt x="22195410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6" name="Freeform 6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53233" y="1762351"/>
            <a:ext cx="16781497" cy="2455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altLang="ko-KR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 AI </a:t>
            </a:r>
            <a:r>
              <a:rPr lang="ko-KR" altLang="en-US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래퍼와 함께 만드는</a:t>
            </a:r>
            <a:endParaRPr lang="en-US" altLang="ko-KR" sz="7500" b="1" dirty="0">
              <a:solidFill>
                <a:schemeClr val="bg1"/>
              </a:solidFill>
              <a:latin typeface="+mn-ea"/>
              <a:cs typeface="Arial Bold" panose="020B0704020202020204" pitchFamily="34" charset="0"/>
            </a:endParaRPr>
          </a:p>
          <a:p>
            <a:pPr algn="ctr">
              <a:lnSpc>
                <a:spcPts val="9900"/>
              </a:lnSpc>
            </a:pPr>
            <a:r>
              <a:rPr lang="en-US" altLang="ko-KR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</a:t>
            </a:r>
            <a:r>
              <a:rPr lang="ko-KR" altLang="en-US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우리들의 졸업 이야기</a:t>
            </a:r>
            <a:r>
              <a:rPr lang="en-US" altLang="ko-KR" sz="75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</a:t>
            </a:r>
          </a:p>
        </p:txBody>
      </p:sp>
      <p:sp>
        <p:nvSpPr>
          <p:cNvPr id="10" name="Freeform 7"/>
          <p:cNvSpPr/>
          <p:nvPr/>
        </p:nvSpPr>
        <p:spPr>
          <a:xfrm>
            <a:off x="12268200" y="4128263"/>
            <a:ext cx="4825412" cy="5143271"/>
          </a:xfrm>
          <a:custGeom>
            <a:avLst/>
            <a:gdLst/>
            <a:ahLst/>
            <a:cxnLst/>
            <a:rect l="l" t="t" r="r" b="b"/>
            <a:pathLst>
              <a:path w="7612380" h="8229600">
                <a:moveTo>
                  <a:pt x="0" y="0"/>
                </a:moveTo>
                <a:lnTo>
                  <a:pt x="7612380" y="0"/>
                </a:lnTo>
                <a:lnTo>
                  <a:pt x="76123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2" name="Freeform 9"/>
          <p:cNvSpPr/>
          <p:nvPr/>
        </p:nvSpPr>
        <p:spPr>
          <a:xfrm>
            <a:off x="10668000" y="6031868"/>
            <a:ext cx="2755443" cy="2546774"/>
          </a:xfrm>
          <a:custGeom>
            <a:avLst/>
            <a:gdLst/>
            <a:ahLst/>
            <a:cxnLst/>
            <a:rect l="l" t="t" r="r" b="b"/>
            <a:pathLst>
              <a:path w="4242062" h="4114800">
                <a:moveTo>
                  <a:pt x="0" y="0"/>
                </a:moveTo>
                <a:lnTo>
                  <a:pt x="4242062" y="0"/>
                </a:lnTo>
                <a:lnTo>
                  <a:pt x="42420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8"/>
          <p:cNvSpPr txBox="1"/>
          <p:nvPr/>
        </p:nvSpPr>
        <p:spPr>
          <a:xfrm>
            <a:off x="753481" y="514964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개념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라임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(Rhyme)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이 뭐길래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? (5)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32794"/>
            <a:ext cx="7010400" cy="7905592"/>
          </a:xfrm>
          <a:prstGeom prst="rect">
            <a:avLst/>
          </a:prstGeom>
        </p:spPr>
      </p:pic>
      <p:sp>
        <p:nvSpPr>
          <p:cNvPr id="30" name="Freeform 7"/>
          <p:cNvSpPr/>
          <p:nvPr/>
        </p:nvSpPr>
        <p:spPr>
          <a:xfrm>
            <a:off x="9143895" y="2705100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3" name="TextBox 8"/>
          <p:cNvSpPr txBox="1"/>
          <p:nvPr/>
        </p:nvSpPr>
        <p:spPr>
          <a:xfrm>
            <a:off x="10418628" y="3073955"/>
            <a:ext cx="832652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라임</a:t>
            </a:r>
            <a:r>
              <a:rPr lang="en-US" altLang="ko-KR" sz="4400" b="1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(Rhyme)</a:t>
            </a:r>
            <a:r>
              <a:rPr lang="ko-KR" altLang="en-US" sz="4400" b="1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의 개념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747252" y="4476759"/>
            <a:ext cx="9023096" cy="456150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035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시의 운율처럼 랩에서도 끝 글자를 </a:t>
            </a:r>
            <a:endParaRPr lang="en-US" altLang="ko-KR" sz="40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2035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맞추는 재미</a:t>
            </a:r>
          </a:p>
          <a:p>
            <a:pPr lvl="0">
              <a:lnSpc>
                <a:spcPct val="12035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반복되는 소리로 리듬감 형성</a:t>
            </a:r>
          </a:p>
          <a:p>
            <a:pPr lvl="0">
              <a:lnSpc>
                <a:spcPct val="12035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듣는 사람의 귀를 즐겁게 함</a:t>
            </a:r>
            <a:endParaRPr lang="en-US" altLang="ko-KR" sz="40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2035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끝 글자를 맞춰 운율 만들기</a:t>
            </a:r>
          </a:p>
          <a:p>
            <a:pPr lvl="0">
              <a:lnSpc>
                <a:spcPct val="12035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초등학생도 쉽게 따라할 수 있음</a:t>
            </a:r>
          </a:p>
          <a:p>
            <a:pPr marL="571500" lvl="0" indent="-571500">
              <a:lnSpc>
                <a:spcPct val="120350"/>
              </a:lnSpc>
              <a:buFontTx/>
              <a:buChar char="-"/>
            </a:pPr>
            <a:endParaRPr lang="ko-KR" altLang="en-US" sz="40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334345272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8"/>
          <p:cNvSpPr txBox="1"/>
          <p:nvPr/>
        </p:nvSpPr>
        <p:spPr>
          <a:xfrm>
            <a:off x="753481" y="514964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개념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라임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(Rhyme)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이 뭐길래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? (5)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30" name="Freeform 7"/>
          <p:cNvSpPr/>
          <p:nvPr/>
        </p:nvSpPr>
        <p:spPr>
          <a:xfrm>
            <a:off x="8084675" y="2414431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3" name="TextBox 8"/>
          <p:cNvSpPr txBox="1"/>
          <p:nvPr/>
        </p:nvSpPr>
        <p:spPr>
          <a:xfrm>
            <a:off x="9339888" y="2696295"/>
            <a:ext cx="832652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랩의 매력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53400" y="3705751"/>
            <a:ext cx="10134600" cy="456150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035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말로 하긴 쑥스러운 감정도 랩으로 </a:t>
            </a:r>
            <a:endParaRPr lang="en-US" altLang="ko-KR" sz="40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2035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표현하면 </a:t>
            </a:r>
            <a:r>
              <a:rPr lang="ko-KR" altLang="en-US" sz="4000" b="1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멋있어짐</a:t>
            </a:r>
            <a:endParaRPr lang="ko-KR" altLang="en-US" sz="40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2035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리듬과 운율로 자신감 있게 표현</a:t>
            </a:r>
          </a:p>
          <a:p>
            <a:pPr lvl="0">
              <a:lnSpc>
                <a:spcPct val="12035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음악으로 마음을 전달하는 마법</a:t>
            </a:r>
            <a:endParaRPr lang="en-US" altLang="ko-KR" sz="40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2035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욕설이나 비속어가 없는 건전한 랩 지향</a:t>
            </a:r>
          </a:p>
          <a:p>
            <a:pPr lvl="0">
              <a:lnSpc>
                <a:spcPct val="12035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긍정적인 메시지 전달</a:t>
            </a:r>
          </a:p>
          <a:p>
            <a:pPr lvl="0">
              <a:lnSpc>
                <a:spcPct val="12035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서로 존중하는 힙합 문화 만들기</a:t>
            </a:r>
          </a:p>
          <a:p>
            <a:pPr marL="571500" lvl="0" indent="-571500">
              <a:lnSpc>
                <a:spcPct val="120350"/>
              </a:lnSpc>
              <a:buFontTx/>
              <a:buChar char="-"/>
            </a:pPr>
            <a:endParaRPr lang="ko-KR" altLang="en-US" sz="40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69115" y="2618465"/>
            <a:ext cx="3806190" cy="4114800"/>
          </a:xfrm>
          <a:custGeom>
            <a:avLst/>
            <a:gdLst/>
            <a:ahLst/>
            <a:cxnLst/>
            <a:rect l="l" t="t" r="r" b="b"/>
            <a:pathLst>
              <a:path w="3806190" h="4114800">
                <a:moveTo>
                  <a:pt x="0" y="0"/>
                </a:moveTo>
                <a:lnTo>
                  <a:pt x="3806190" y="0"/>
                </a:lnTo>
                <a:lnTo>
                  <a:pt x="38061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2" name="Freeform 11"/>
          <p:cNvSpPr/>
          <p:nvPr/>
        </p:nvSpPr>
        <p:spPr>
          <a:xfrm>
            <a:off x="3886200" y="4685206"/>
            <a:ext cx="3802761" cy="4114800"/>
          </a:xfrm>
          <a:custGeom>
            <a:avLst/>
            <a:gdLst/>
            <a:ahLst/>
            <a:cxnLst/>
            <a:rect l="l" t="t" r="r" b="b"/>
            <a:pathLst>
              <a:path w="3802761" h="4114800">
                <a:moveTo>
                  <a:pt x="0" y="0"/>
                </a:moveTo>
                <a:lnTo>
                  <a:pt x="3802761" y="0"/>
                </a:lnTo>
                <a:lnTo>
                  <a:pt x="38027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634646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76868" y="2628900"/>
            <a:ext cx="5346762" cy="6523137"/>
          </a:xfrm>
          <a:custGeom>
            <a:avLst/>
            <a:gdLst/>
            <a:ahLst/>
            <a:cxnLst/>
            <a:rect l="l" t="t" r="r" b="b"/>
            <a:pathLst>
              <a:path w="4869423" h="5560247">
                <a:moveTo>
                  <a:pt x="0" y="0"/>
                </a:moveTo>
                <a:lnTo>
                  <a:pt x="4869423" y="0"/>
                </a:lnTo>
                <a:lnTo>
                  <a:pt x="4869423" y="5560247"/>
                </a:lnTo>
                <a:lnTo>
                  <a:pt x="0" y="5560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dirty="0"/>
          </a:p>
        </p:txBody>
      </p:sp>
      <p:sp>
        <p:nvSpPr>
          <p:cNvPr id="9" name="Freeform 9"/>
          <p:cNvSpPr/>
          <p:nvPr/>
        </p:nvSpPr>
        <p:spPr>
          <a:xfrm>
            <a:off x="6572785" y="2628900"/>
            <a:ext cx="5248249" cy="6582807"/>
          </a:xfrm>
          <a:custGeom>
            <a:avLst/>
            <a:gdLst/>
            <a:ahLst/>
            <a:cxnLst/>
            <a:rect l="l" t="t" r="r" b="b"/>
            <a:pathLst>
              <a:path w="4919999" h="5617999">
                <a:moveTo>
                  <a:pt x="0" y="0"/>
                </a:moveTo>
                <a:lnTo>
                  <a:pt x="4920000" y="0"/>
                </a:lnTo>
                <a:lnTo>
                  <a:pt x="4920000" y="5617999"/>
                </a:lnTo>
                <a:lnTo>
                  <a:pt x="0" y="5617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12228829" y="2569230"/>
            <a:ext cx="5238507" cy="6582807"/>
          </a:xfrm>
          <a:custGeom>
            <a:avLst/>
            <a:gdLst/>
            <a:ahLst/>
            <a:cxnLst/>
            <a:rect l="l" t="t" r="r" b="b"/>
            <a:pathLst>
              <a:path w="4973936" h="5679587">
                <a:moveTo>
                  <a:pt x="0" y="0"/>
                </a:moveTo>
                <a:lnTo>
                  <a:pt x="4973936" y="0"/>
                </a:lnTo>
                <a:lnTo>
                  <a:pt x="4973936" y="5679587"/>
                </a:lnTo>
                <a:lnTo>
                  <a:pt x="0" y="5679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929513" y="3009900"/>
            <a:ext cx="3070071" cy="960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역할 부여</a:t>
            </a:r>
            <a:endParaRPr lang="en-US" altLang="ko-KR" sz="5400" b="1" spc="-200" dirty="0">
              <a:latin typeface="+mn-ea"/>
              <a:cs typeface="Noto Sans CJK KR Bold"/>
            </a:endParaRPr>
          </a:p>
        </p:txBody>
      </p: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TextBox 13"/>
          <p:cNvSpPr txBox="1"/>
          <p:nvPr/>
        </p:nvSpPr>
        <p:spPr>
          <a:xfrm>
            <a:off x="1127365" y="4480732"/>
            <a:ext cx="4801376" cy="392811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6990"/>
              </a:lnSpc>
            </a:pPr>
            <a:endParaRPr lang="en-US" sz="4000" b="0" i="0" u="none" strike="noStrike" spc="-100" dirty="0">
              <a:latin typeface="+mn-ea"/>
              <a:cs typeface="Noto Sans CJK KR Regular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184910" y="3009900"/>
            <a:ext cx="3954929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>
                <a:latin typeface="+mn-ea"/>
                <a:cs typeface="Noto Sans CJK KR Bold"/>
              </a:rPr>
              <a:t>주제 및 조건</a:t>
            </a:r>
            <a:endParaRPr lang="en-US" altLang="ko-KR" sz="5400" b="1" spc="-200" dirty="0">
              <a:latin typeface="+mn-ea"/>
              <a:cs typeface="Noto Sans CJK KR Bold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2755201" y="3009900"/>
            <a:ext cx="4185761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>
                <a:latin typeface="+mn-ea"/>
                <a:cs typeface="Noto Sans CJK KR Bold"/>
              </a:rPr>
              <a:t>필수단어포함</a:t>
            </a:r>
            <a:endParaRPr lang="en-US" altLang="ko-KR" sz="5400" b="1" spc="-200" dirty="0">
              <a:latin typeface="+mn-ea"/>
              <a:cs typeface="Noto Sans CJK KR Bold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930471" y="4410375"/>
            <a:ext cx="5195163" cy="485139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'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너는 </a:t>
            </a:r>
            <a:r>
              <a:rPr lang="ko-KR" altLang="en-US" sz="3600" spc="-100" dirty="0" err="1">
                <a:latin typeface="Arial Bold" panose="020B0704020202020204" pitchFamily="34" charset="0"/>
                <a:cs typeface="Arial Bold" panose="020B0704020202020204" pitchFamily="34" charset="0"/>
              </a:rPr>
              <a:t>쇼미더머니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우승자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출신 래퍼야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.'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AI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에게 전문 래퍼의 역할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부여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창의적이고 멋진 가사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작성 유도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프로페셔널한 작사 능력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활용</a:t>
            </a:r>
          </a:p>
        </p:txBody>
      </p:sp>
      <p:sp>
        <p:nvSpPr>
          <p:cNvPr id="25" name="TextBox 15"/>
          <p:cNvSpPr txBox="1"/>
          <p:nvPr/>
        </p:nvSpPr>
        <p:spPr>
          <a:xfrm>
            <a:off x="12374084" y="4205540"/>
            <a:ext cx="5284697" cy="507259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'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학교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', '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친구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', '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미래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'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라는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단어를 꼭 넣어줘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.</a:t>
            </a:r>
          </a:p>
          <a:p>
            <a:pPr lvl="0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핵심 키워드 명확히 지정</a:t>
            </a:r>
          </a:p>
          <a:p>
            <a:pPr lvl="0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졸업과 관련된 중요 단어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포함</a:t>
            </a:r>
          </a:p>
          <a:p>
            <a:pPr lvl="0">
              <a:lnSpc>
                <a:spcPct val="12699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주제에 맞는 가사 완성도 </a:t>
            </a:r>
          </a:p>
          <a:p>
            <a:pPr lvl="0">
              <a:lnSpc>
                <a:spcPct val="126990"/>
              </a:lnSpc>
            </a:pP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높이기</a:t>
            </a:r>
          </a:p>
          <a:p>
            <a:pPr lvl="0">
              <a:lnSpc>
                <a:spcPct val="126990"/>
              </a:lnSpc>
            </a:pPr>
            <a:endParaRPr lang="en-US" sz="3600" b="0" i="0" u="none" strike="noStrike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26" name="TextBox 11"/>
          <p:cNvSpPr txBox="1"/>
          <p:nvPr/>
        </p:nvSpPr>
        <p:spPr>
          <a:xfrm>
            <a:off x="6731022" y="4402435"/>
            <a:ext cx="4959687" cy="446471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'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초등학교 졸업을 앞둔 </a:t>
            </a:r>
          </a:p>
          <a:p>
            <a:pPr lvl="0"/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아쉬움과 설렘을 주제로 </a:t>
            </a:r>
          </a:p>
          <a:p>
            <a:pPr lvl="0"/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가사를 쓰고 싶어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.'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구체적인 주제와 감정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명시</a:t>
            </a: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졸업이라는 특별한 순간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표현하며 복합적인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감정을 담아내기</a:t>
            </a:r>
          </a:p>
        </p:txBody>
      </p:sp>
      <p:sp>
        <p:nvSpPr>
          <p:cNvPr id="18" name="TextBox 8"/>
          <p:cNvSpPr txBox="1"/>
          <p:nvPr/>
        </p:nvSpPr>
        <p:spPr>
          <a:xfrm>
            <a:off x="866404" y="337728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플랫폼 활동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AI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멘토와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1:1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심층 인터뷰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2667000" y="2466327"/>
            <a:ext cx="1625017" cy="631269"/>
            <a:chOff x="4445000" y="3683000"/>
            <a:chExt cx="1828800" cy="838200"/>
          </a:xfrm>
        </p:grpSpPr>
        <p:pic>
          <p:nvPicPr>
            <p:cNvPr id="20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21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01</a:t>
              </a: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332017" y="2466326"/>
            <a:ext cx="1625017" cy="631269"/>
            <a:chOff x="4445000" y="3683000"/>
            <a:chExt cx="1828800" cy="838200"/>
          </a:xfrm>
        </p:grpSpPr>
        <p:pic>
          <p:nvPicPr>
            <p:cNvPr id="2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29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02</a:t>
              </a: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14035572" y="2427730"/>
            <a:ext cx="1625017" cy="631269"/>
            <a:chOff x="4445000" y="3683000"/>
            <a:chExt cx="1828800" cy="838200"/>
          </a:xfrm>
        </p:grpSpPr>
        <p:pic>
          <p:nvPicPr>
            <p:cNvPr id="31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32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860370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76868" y="2628900"/>
            <a:ext cx="5346762" cy="6523137"/>
          </a:xfrm>
          <a:custGeom>
            <a:avLst/>
            <a:gdLst/>
            <a:ahLst/>
            <a:cxnLst/>
            <a:rect l="l" t="t" r="r" b="b"/>
            <a:pathLst>
              <a:path w="4869423" h="5560247">
                <a:moveTo>
                  <a:pt x="0" y="0"/>
                </a:moveTo>
                <a:lnTo>
                  <a:pt x="4869423" y="0"/>
                </a:lnTo>
                <a:lnTo>
                  <a:pt x="4869423" y="5560247"/>
                </a:lnTo>
                <a:lnTo>
                  <a:pt x="0" y="5560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 dirty="0"/>
          </a:p>
        </p:txBody>
      </p:sp>
      <p:sp>
        <p:nvSpPr>
          <p:cNvPr id="9" name="Freeform 9"/>
          <p:cNvSpPr/>
          <p:nvPr/>
        </p:nvSpPr>
        <p:spPr>
          <a:xfrm>
            <a:off x="6572785" y="2628900"/>
            <a:ext cx="5248249" cy="6582807"/>
          </a:xfrm>
          <a:custGeom>
            <a:avLst/>
            <a:gdLst/>
            <a:ahLst/>
            <a:cxnLst/>
            <a:rect l="l" t="t" r="r" b="b"/>
            <a:pathLst>
              <a:path w="4919999" h="5617999">
                <a:moveTo>
                  <a:pt x="0" y="0"/>
                </a:moveTo>
                <a:lnTo>
                  <a:pt x="4920000" y="0"/>
                </a:lnTo>
                <a:lnTo>
                  <a:pt x="4920000" y="5617999"/>
                </a:lnTo>
                <a:lnTo>
                  <a:pt x="0" y="5617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12228829" y="2569230"/>
            <a:ext cx="5238507" cy="6582807"/>
          </a:xfrm>
          <a:custGeom>
            <a:avLst/>
            <a:gdLst/>
            <a:ahLst/>
            <a:cxnLst/>
            <a:rect l="l" t="t" r="r" b="b"/>
            <a:pathLst>
              <a:path w="4973936" h="5679587">
                <a:moveTo>
                  <a:pt x="0" y="0"/>
                </a:moveTo>
                <a:lnTo>
                  <a:pt x="4973936" y="0"/>
                </a:lnTo>
                <a:lnTo>
                  <a:pt x="4973936" y="5679587"/>
                </a:lnTo>
                <a:lnTo>
                  <a:pt x="0" y="5679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1929513" y="3009900"/>
            <a:ext cx="3070071" cy="960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형식 요청</a:t>
            </a:r>
            <a:endParaRPr lang="en-US" altLang="ko-KR" sz="5400" b="1" spc="-200" dirty="0">
              <a:latin typeface="+mn-ea"/>
              <a:cs typeface="Noto Sans CJK KR Bold"/>
            </a:endParaRPr>
          </a:p>
        </p:txBody>
      </p: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7" name="TextBox 13"/>
          <p:cNvSpPr txBox="1"/>
          <p:nvPr/>
        </p:nvSpPr>
        <p:spPr>
          <a:xfrm>
            <a:off x="1127365" y="4480732"/>
            <a:ext cx="4801376" cy="392811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26990"/>
              </a:lnSpc>
            </a:pPr>
            <a:endParaRPr lang="en-US" sz="4000" b="0" i="0" u="none" strike="noStrike" spc="-100" dirty="0">
              <a:latin typeface="+mn-ea"/>
              <a:cs typeface="Noto Sans CJK KR Regular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184910" y="3009900"/>
            <a:ext cx="4185761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감성표현요청</a:t>
            </a:r>
            <a:endParaRPr lang="en-US" altLang="ko-KR" sz="5400" b="1" spc="-200" dirty="0">
              <a:latin typeface="+mn-ea"/>
              <a:cs typeface="Noto Sans CJK KR Bold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2979621" y="3064858"/>
            <a:ext cx="3736920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369"/>
              </a:lnSpc>
            </a:pPr>
            <a:r>
              <a:rPr lang="ko-KR" altLang="en-US" sz="5400" b="1" spc="-200" dirty="0">
                <a:latin typeface="+mn-ea"/>
                <a:cs typeface="Noto Sans CJK KR Bold"/>
              </a:rPr>
              <a:t>난이도 조절</a:t>
            </a:r>
            <a:endParaRPr lang="en-US" altLang="ko-KR" sz="5400" b="1" spc="-200" dirty="0">
              <a:latin typeface="+mn-ea"/>
              <a:cs typeface="Noto Sans CJK KR Bold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928467" y="4173174"/>
            <a:ext cx="5195163" cy="485139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5000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'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초등학생이 따라 하기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쉽게 라임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(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운율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)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을 맞춰서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8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줄 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(8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마디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)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로 써줘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.'</a:t>
            </a:r>
          </a:p>
          <a:p>
            <a:pPr lvl="0">
              <a:lnSpc>
                <a:spcPct val="15000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구체적인 형식과 분량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지정</a:t>
            </a:r>
          </a:p>
        </p:txBody>
      </p:sp>
      <p:sp>
        <p:nvSpPr>
          <p:cNvPr id="25" name="TextBox 15"/>
          <p:cNvSpPr txBox="1"/>
          <p:nvPr/>
        </p:nvSpPr>
        <p:spPr>
          <a:xfrm>
            <a:off x="12374084" y="4205540"/>
            <a:ext cx="5284697" cy="5072598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3280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</a:t>
            </a:r>
            <a:r>
              <a:rPr lang="en-US" altLang="ko-KR" sz="3600" spc="-100" dirty="0">
                <a:latin typeface="+mj-ea"/>
                <a:ea typeface="+mj-ea"/>
                <a:cs typeface="Arial Bold" panose="020B0704020202020204" pitchFamily="34" charset="0"/>
              </a:rPr>
              <a:t> </a:t>
            </a:r>
            <a:r>
              <a:rPr lang="en-US" altLang="ko-KR" sz="3600" spc="-200" dirty="0" err="1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너무</a:t>
            </a:r>
            <a:r>
              <a:rPr lang="en-US" altLang="ko-KR" sz="3600" spc="-200" dirty="0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 </a:t>
            </a:r>
            <a:r>
              <a:rPr lang="en-US" altLang="ko-KR" sz="3600" spc="-200" dirty="0" err="1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어려운</a:t>
            </a:r>
            <a:r>
              <a:rPr lang="en-US" altLang="ko-KR" sz="3600" spc="-200" dirty="0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 </a:t>
            </a:r>
            <a:r>
              <a:rPr lang="en-US" altLang="ko-KR" sz="3600" spc="-200" dirty="0" err="1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단어를</a:t>
            </a:r>
            <a:r>
              <a:rPr lang="en-US" altLang="ko-KR" sz="3600" spc="-200" dirty="0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 </a:t>
            </a:r>
            <a:r>
              <a:rPr lang="en-US" altLang="ko-KR" sz="3600" spc="-200" dirty="0" err="1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쓰면</a:t>
            </a:r>
            <a:endParaRPr lang="en-US" altLang="ko-KR" sz="3600" spc="-200" dirty="0">
              <a:solidFill>
                <a:srgbClr val="2F2F2F"/>
              </a:solidFill>
              <a:latin typeface="+mj-ea"/>
              <a:ea typeface="+mj-ea"/>
              <a:cs typeface="210 Gulim 050"/>
            </a:endParaRPr>
          </a:p>
          <a:p>
            <a:pPr lvl="0">
              <a:lnSpc>
                <a:spcPct val="132800"/>
              </a:lnSpc>
            </a:pPr>
            <a:r>
              <a:rPr lang="en-US" altLang="ko-KR" sz="3600" spc="-200" dirty="0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  </a:t>
            </a:r>
            <a:r>
              <a:rPr lang="en-US" altLang="ko-KR" sz="3600" spc="-200" dirty="0" err="1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초등학생</a:t>
            </a:r>
            <a:r>
              <a:rPr lang="en-US" altLang="ko-KR" sz="3600" spc="-200" dirty="0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 </a:t>
            </a:r>
            <a:r>
              <a:rPr lang="en-US" altLang="ko-KR" sz="3600" spc="-200" dirty="0" err="1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수준으로</a:t>
            </a:r>
            <a:r>
              <a:rPr lang="en-US" altLang="ko-KR" sz="3600" spc="-200" dirty="0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 </a:t>
            </a:r>
            <a:r>
              <a:rPr lang="en-US" altLang="ko-KR" sz="3600" spc="-200" dirty="0" err="1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쉽게</a:t>
            </a:r>
            <a:r>
              <a:rPr lang="en-US" altLang="ko-KR" sz="3600" spc="-200" dirty="0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 </a:t>
            </a:r>
          </a:p>
          <a:p>
            <a:pPr lvl="0">
              <a:lnSpc>
                <a:spcPct val="132800"/>
              </a:lnSpc>
            </a:pPr>
            <a:r>
              <a:rPr lang="en-US" altLang="ko-KR" sz="3600" spc="-200" dirty="0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  </a:t>
            </a:r>
            <a:r>
              <a:rPr lang="en-US" altLang="ko-KR" sz="3600" spc="-200" dirty="0" err="1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바꿔줘라고</a:t>
            </a:r>
            <a:r>
              <a:rPr lang="en-US" altLang="ko-KR" sz="3600" spc="-200" dirty="0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 </a:t>
            </a:r>
            <a:r>
              <a:rPr lang="en-US" altLang="ko-KR" sz="3600" spc="-200" dirty="0" err="1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요청</a:t>
            </a:r>
            <a:r>
              <a:rPr lang="en-US" altLang="ko-KR" sz="3600" spc="-200" dirty="0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'</a:t>
            </a:r>
          </a:p>
          <a:p>
            <a:pPr lvl="0">
              <a:lnSpc>
                <a:spcPct val="132800"/>
              </a:lnSpc>
            </a:pPr>
            <a:r>
              <a:rPr lang="en-US" altLang="ko-KR" sz="3600" spc="-200" dirty="0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- </a:t>
            </a:r>
            <a:r>
              <a:rPr lang="en-US" altLang="ko-KR" sz="3600" spc="-200" dirty="0" err="1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추가</a:t>
            </a:r>
            <a:r>
              <a:rPr lang="en-US" altLang="ko-KR" sz="3600" spc="-200" dirty="0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 </a:t>
            </a:r>
            <a:r>
              <a:rPr lang="en-US" altLang="ko-KR" sz="3600" spc="-200" dirty="0" err="1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수정</a:t>
            </a:r>
            <a:r>
              <a:rPr lang="en-US" altLang="ko-KR" sz="3600" spc="-200" dirty="0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 </a:t>
            </a:r>
            <a:r>
              <a:rPr lang="en-US" altLang="ko-KR" sz="3600" spc="-200" dirty="0" err="1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요청으로</a:t>
            </a:r>
            <a:r>
              <a:rPr lang="en-US" altLang="ko-KR" sz="3600" spc="-200" dirty="0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 </a:t>
            </a:r>
          </a:p>
          <a:p>
            <a:pPr lvl="0">
              <a:lnSpc>
                <a:spcPct val="132800"/>
              </a:lnSpc>
            </a:pPr>
            <a:r>
              <a:rPr lang="en-US" altLang="ko-KR" sz="3600" spc="-200" dirty="0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  </a:t>
            </a:r>
            <a:r>
              <a:rPr lang="en-US" altLang="ko-KR" sz="3600" spc="-200" dirty="0" err="1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완성도</a:t>
            </a:r>
            <a:r>
              <a:rPr lang="en-US" altLang="ko-KR" sz="3600" spc="-200" dirty="0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 </a:t>
            </a:r>
            <a:r>
              <a:rPr lang="en-US" altLang="ko-KR" sz="3600" spc="-200" dirty="0" err="1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높이기</a:t>
            </a:r>
            <a:endParaRPr lang="en-US" altLang="ko-KR" sz="3600" spc="-200" dirty="0">
              <a:solidFill>
                <a:srgbClr val="2F2F2F"/>
              </a:solidFill>
              <a:latin typeface="+mj-ea"/>
              <a:ea typeface="+mj-ea"/>
              <a:cs typeface="210 Gulim 050"/>
            </a:endParaRPr>
          </a:p>
          <a:p>
            <a:pPr lvl="0">
              <a:lnSpc>
                <a:spcPct val="132800"/>
              </a:lnSpc>
            </a:pPr>
            <a:r>
              <a:rPr lang="en-US" altLang="ko-KR" sz="3600" spc="-200" dirty="0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- </a:t>
            </a:r>
            <a:r>
              <a:rPr lang="en-US" altLang="ko-KR" sz="3600" spc="-200" dirty="0" err="1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학생</a:t>
            </a:r>
            <a:r>
              <a:rPr lang="en-US" altLang="ko-KR" sz="3600" spc="-200" dirty="0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 </a:t>
            </a:r>
            <a:r>
              <a:rPr lang="en-US" altLang="ko-KR" sz="3600" spc="-200" dirty="0" err="1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눈높이에</a:t>
            </a:r>
            <a:r>
              <a:rPr lang="en-US" altLang="ko-KR" sz="3600" spc="-200" dirty="0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 </a:t>
            </a:r>
            <a:r>
              <a:rPr lang="en-US" altLang="ko-KR" sz="3600" spc="-200" dirty="0" err="1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맞춘</a:t>
            </a:r>
            <a:r>
              <a:rPr lang="en-US" altLang="ko-KR" sz="3600" spc="-200" dirty="0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 </a:t>
            </a:r>
            <a:r>
              <a:rPr lang="en-US" altLang="ko-KR" sz="3600" spc="-200" dirty="0" err="1">
                <a:solidFill>
                  <a:srgbClr val="2F2F2F"/>
                </a:solidFill>
                <a:latin typeface="+mj-ea"/>
                <a:ea typeface="+mj-ea"/>
                <a:cs typeface="210 Gulim 050"/>
              </a:rPr>
              <a:t>표현</a:t>
            </a:r>
            <a:endParaRPr lang="en-US" altLang="ko-KR" sz="3600" spc="-200" dirty="0">
              <a:solidFill>
                <a:srgbClr val="2F2F2F"/>
              </a:solidFill>
              <a:latin typeface="+mj-ea"/>
              <a:ea typeface="+mj-ea"/>
              <a:cs typeface="210 Gulim 050"/>
            </a:endParaRPr>
          </a:p>
          <a:p>
            <a:pPr lvl="0">
              <a:lnSpc>
                <a:spcPct val="126990"/>
              </a:lnSpc>
            </a:pPr>
            <a:endParaRPr lang="en-US" sz="3600" b="0" i="0" u="none" strike="noStrike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26" name="TextBox 11"/>
          <p:cNvSpPr txBox="1"/>
          <p:nvPr/>
        </p:nvSpPr>
        <p:spPr>
          <a:xfrm>
            <a:off x="6797946" y="4043018"/>
            <a:ext cx="4959687" cy="446471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5000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'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감동적이면서도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 err="1">
                <a:latin typeface="Arial Bold" panose="020B0704020202020204" pitchFamily="34" charset="0"/>
                <a:cs typeface="Arial Bold" panose="020B0704020202020204" pitchFamily="34" charset="0"/>
              </a:rPr>
              <a:t>유머있게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작성해줘</a:t>
            </a: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.'</a:t>
            </a:r>
          </a:p>
          <a:p>
            <a:pPr lvl="0">
              <a:lnSpc>
                <a:spcPct val="15000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감정의 균형 요청</a:t>
            </a:r>
          </a:p>
          <a:p>
            <a:pPr lvl="0">
              <a:lnSpc>
                <a:spcPct val="15000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졸업의 감동과 즐거움 </a:t>
            </a:r>
            <a:endParaRPr lang="en-US" altLang="ko-KR" sz="3600" spc="-100" dirty="0"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 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동시 표현</a:t>
            </a:r>
          </a:p>
          <a:p>
            <a:pPr lvl="0">
              <a:lnSpc>
                <a:spcPct val="150000"/>
              </a:lnSpc>
            </a:pPr>
            <a:r>
              <a:rPr lang="en-US" altLang="ko-KR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- </a:t>
            </a:r>
            <a:r>
              <a:rPr lang="ko-KR" altLang="en-US" sz="3600" spc="-100" dirty="0">
                <a:latin typeface="Arial Bold" panose="020B0704020202020204" pitchFamily="34" charset="0"/>
                <a:cs typeface="Arial Bold" panose="020B0704020202020204" pitchFamily="34" charset="0"/>
              </a:rPr>
              <a:t>듣는 사람의 공감 유도</a:t>
            </a:r>
          </a:p>
        </p:txBody>
      </p:sp>
      <p:sp>
        <p:nvSpPr>
          <p:cNvPr id="18" name="TextBox 8"/>
          <p:cNvSpPr txBox="1"/>
          <p:nvPr/>
        </p:nvSpPr>
        <p:spPr>
          <a:xfrm>
            <a:off x="866404" y="337728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플랫폼 활동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AI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멘토와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1:1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심층 인터뷰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2667000" y="2466327"/>
            <a:ext cx="1625017" cy="631269"/>
            <a:chOff x="4445000" y="3683000"/>
            <a:chExt cx="1828800" cy="838200"/>
          </a:xfrm>
        </p:grpSpPr>
        <p:pic>
          <p:nvPicPr>
            <p:cNvPr id="20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21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04</a:t>
              </a: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8332017" y="2466326"/>
            <a:ext cx="1625017" cy="631269"/>
            <a:chOff x="4445000" y="3683000"/>
            <a:chExt cx="1828800" cy="838200"/>
          </a:xfrm>
        </p:grpSpPr>
        <p:pic>
          <p:nvPicPr>
            <p:cNvPr id="2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29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05</a:t>
              </a: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14035573" y="2430534"/>
            <a:ext cx="1625017" cy="631269"/>
            <a:chOff x="4445000" y="3683000"/>
            <a:chExt cx="1828800" cy="838200"/>
          </a:xfrm>
        </p:grpSpPr>
        <p:pic>
          <p:nvPicPr>
            <p:cNvPr id="31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5000" y="3683000"/>
              <a:ext cx="1828800" cy="838200"/>
            </a:xfrm>
            <a:prstGeom prst="rect">
              <a:avLst/>
            </a:prstGeom>
          </p:spPr>
        </p:pic>
        <p:sp>
          <p:nvSpPr>
            <p:cNvPr id="32" name="TextBox 9"/>
            <p:cNvSpPr txBox="1"/>
            <p:nvPr/>
          </p:nvSpPr>
          <p:spPr>
            <a:xfrm>
              <a:off x="4851400" y="3721100"/>
              <a:ext cx="990600" cy="635000"/>
            </a:xfrm>
            <a:prstGeom prst="rect">
              <a:avLst/>
            </a:prstGeom>
          </p:spPr>
          <p:txBody>
            <a:bodyPr lIns="0" tIns="22860" rIns="0" bIns="22860" rtlCol="0" anchor="ctr"/>
            <a:lstStyle/>
            <a:p>
              <a:pPr lvl="0" algn="ctr">
                <a:lnSpc>
                  <a:spcPct val="107899"/>
                </a:lnSpc>
              </a:pPr>
              <a:r>
                <a:rPr lang="en-US" sz="3600" b="0" i="0" u="none" strike="noStrike" dirty="0">
                  <a:solidFill>
                    <a:srgbClr val="FFFFFF"/>
                  </a:solidFill>
                  <a:latin typeface="+mj-ea"/>
                  <a:ea typeface="+mj-ea"/>
                  <a:cs typeface="210 Gulim 090"/>
                </a:rPr>
                <a:t>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975413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1" name="Freeform 11"/>
          <p:cNvSpPr/>
          <p:nvPr/>
        </p:nvSpPr>
        <p:spPr>
          <a:xfrm>
            <a:off x="13483607" y="6123600"/>
            <a:ext cx="4631075" cy="3022829"/>
          </a:xfrm>
          <a:custGeom>
            <a:avLst/>
            <a:gdLst/>
            <a:ahLst/>
            <a:cxnLst/>
            <a:rect l="l" t="t" r="r" b="b"/>
            <a:pathLst>
              <a:path w="4631075" h="3022829">
                <a:moveTo>
                  <a:pt x="0" y="0"/>
                </a:moveTo>
                <a:lnTo>
                  <a:pt x="4631074" y="0"/>
                </a:lnTo>
                <a:lnTo>
                  <a:pt x="4631074" y="3022829"/>
                </a:lnTo>
                <a:lnTo>
                  <a:pt x="0" y="3022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2" name="Freeform 12"/>
          <p:cNvSpPr/>
          <p:nvPr/>
        </p:nvSpPr>
        <p:spPr>
          <a:xfrm>
            <a:off x="13759524" y="3014226"/>
            <a:ext cx="4079241" cy="2921756"/>
          </a:xfrm>
          <a:custGeom>
            <a:avLst/>
            <a:gdLst/>
            <a:ahLst/>
            <a:cxnLst/>
            <a:rect l="l" t="t" r="r" b="b"/>
            <a:pathLst>
              <a:path w="4079241" h="2921756">
                <a:moveTo>
                  <a:pt x="0" y="0"/>
                </a:moveTo>
                <a:lnTo>
                  <a:pt x="4079241" y="0"/>
                </a:lnTo>
                <a:lnTo>
                  <a:pt x="4079241" y="2921756"/>
                </a:lnTo>
                <a:lnTo>
                  <a:pt x="0" y="2921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3" name="TextBox 13"/>
          <p:cNvSpPr txBox="1"/>
          <p:nvPr/>
        </p:nvSpPr>
        <p:spPr>
          <a:xfrm>
            <a:off x="14703746" y="3396837"/>
            <a:ext cx="3108665" cy="1584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80"/>
              </a:lnSpc>
            </a:pPr>
            <a:r>
              <a:rPr lang="en-US" sz="4028" b="1" dirty="0" err="1">
                <a:solidFill>
                  <a:srgbClr val="16122C"/>
                </a:solidFill>
                <a:latin typeface="+mj-ea"/>
                <a:ea typeface="+mj-ea"/>
                <a:cs typeface="Arial Bold"/>
                <a:sym typeface="Arial Bold"/>
              </a:rPr>
              <a:t>샌드박스</a:t>
            </a:r>
            <a:r>
              <a:rPr lang="en-US" sz="4028" b="1" dirty="0">
                <a:solidFill>
                  <a:srgbClr val="16122C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</a:p>
          <a:p>
            <a:pPr algn="l">
              <a:lnSpc>
                <a:spcPts val="6380"/>
              </a:lnSpc>
            </a:pPr>
            <a:r>
              <a:rPr lang="en-US" sz="4028" b="1" dirty="0" err="1">
                <a:solidFill>
                  <a:srgbClr val="16122C"/>
                </a:solidFill>
                <a:latin typeface="+mj-ea"/>
                <a:ea typeface="+mj-ea"/>
                <a:cs typeface="Arial Bold"/>
                <a:sym typeface="Arial Bold"/>
              </a:rPr>
              <a:t>접속</a:t>
            </a:r>
            <a:r>
              <a:rPr lang="en-US" sz="4028" b="1" dirty="0">
                <a:solidFill>
                  <a:srgbClr val="16122C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sz="4028" b="1" dirty="0" err="1">
                <a:solidFill>
                  <a:srgbClr val="16122C"/>
                </a:solidFill>
                <a:latin typeface="+mj-ea"/>
                <a:ea typeface="+mj-ea"/>
                <a:cs typeface="Arial Bold"/>
                <a:sym typeface="Arial Bold"/>
              </a:rPr>
              <a:t>하기</a:t>
            </a:r>
            <a:endParaRPr lang="en-US" sz="4028" b="1" dirty="0">
              <a:solidFill>
                <a:srgbClr val="16122C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753481" y="514964"/>
            <a:ext cx="16792377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플랫폼 활동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] AI </a:t>
            </a:r>
            <a:r>
              <a:rPr lang="ko-KR" altLang="en-US" sz="5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작사가와 가사 쓰기 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(15') </a:t>
            </a:r>
            <a:endParaRPr lang="en-US" sz="5400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17" y="1971017"/>
            <a:ext cx="12248108" cy="8004221"/>
          </a:xfrm>
          <a:prstGeom prst="rect">
            <a:avLst/>
          </a:prstGeom>
        </p:spPr>
      </p:pic>
      <p:sp>
        <p:nvSpPr>
          <p:cNvPr id="15" name="Freeform 10"/>
          <p:cNvSpPr/>
          <p:nvPr/>
        </p:nvSpPr>
        <p:spPr>
          <a:xfrm>
            <a:off x="3581400" y="1986888"/>
            <a:ext cx="1143000" cy="693852"/>
          </a:xfrm>
          <a:custGeom>
            <a:avLst/>
            <a:gdLst/>
            <a:ahLst/>
            <a:cxnLst/>
            <a:rect l="l" t="t" r="r" b="b"/>
            <a:pathLst>
              <a:path w="3897319" h="1432265">
                <a:moveTo>
                  <a:pt x="0" y="0"/>
                </a:moveTo>
                <a:lnTo>
                  <a:pt x="3897319" y="0"/>
                </a:lnTo>
                <a:lnTo>
                  <a:pt x="3897319" y="1432265"/>
                </a:lnTo>
                <a:lnTo>
                  <a:pt x="0" y="14322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w="161925" cap="sq">
            <a:solidFill>
              <a:srgbClr val="C70001"/>
            </a:solidFill>
            <a:prstDash val="solid"/>
            <a:miter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3124200" y="9095438"/>
            <a:ext cx="3897319" cy="879800"/>
          </a:xfrm>
          <a:custGeom>
            <a:avLst/>
            <a:gdLst/>
            <a:ahLst/>
            <a:cxnLst/>
            <a:rect l="l" t="t" r="r" b="b"/>
            <a:pathLst>
              <a:path w="3897319" h="1432265">
                <a:moveTo>
                  <a:pt x="0" y="0"/>
                </a:moveTo>
                <a:lnTo>
                  <a:pt x="3897319" y="0"/>
                </a:lnTo>
                <a:lnTo>
                  <a:pt x="3897319" y="1432265"/>
                </a:lnTo>
                <a:lnTo>
                  <a:pt x="0" y="14322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w="161925" cap="sq">
            <a:solidFill>
              <a:srgbClr val="C70001"/>
            </a:solidFill>
            <a:prstDash val="solid"/>
            <a:miter/>
          </a:ln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" name="Freeform 9"/>
          <p:cNvSpPr/>
          <p:nvPr/>
        </p:nvSpPr>
        <p:spPr>
          <a:xfrm>
            <a:off x="14971895" y="6074511"/>
            <a:ext cx="2852318" cy="2910529"/>
          </a:xfrm>
          <a:custGeom>
            <a:avLst/>
            <a:gdLst/>
            <a:ahLst/>
            <a:cxnLst/>
            <a:rect l="l" t="t" r="r" b="b"/>
            <a:pathLst>
              <a:path w="2852318" h="2910529">
                <a:moveTo>
                  <a:pt x="0" y="0"/>
                </a:moveTo>
                <a:lnTo>
                  <a:pt x="2852318" y="0"/>
                </a:lnTo>
                <a:lnTo>
                  <a:pt x="2852318" y="2910529"/>
                </a:lnTo>
                <a:lnTo>
                  <a:pt x="0" y="2910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14089222" y="2988245"/>
            <a:ext cx="4198778" cy="3694924"/>
          </a:xfrm>
          <a:custGeom>
            <a:avLst/>
            <a:gdLst/>
            <a:ahLst/>
            <a:cxnLst/>
            <a:rect l="l" t="t" r="r" b="b"/>
            <a:pathLst>
              <a:path w="4198778" h="3694924">
                <a:moveTo>
                  <a:pt x="0" y="0"/>
                </a:moveTo>
                <a:lnTo>
                  <a:pt x="4198778" y="0"/>
                </a:lnTo>
                <a:lnTo>
                  <a:pt x="4198778" y="3694924"/>
                </a:lnTo>
                <a:lnTo>
                  <a:pt x="0" y="3694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1" name="TextBox 11"/>
          <p:cNvSpPr txBox="1"/>
          <p:nvPr/>
        </p:nvSpPr>
        <p:spPr>
          <a:xfrm>
            <a:off x="14227261" y="3633329"/>
            <a:ext cx="4060739" cy="1641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80"/>
              </a:lnSpc>
            </a:pPr>
            <a:r>
              <a:rPr lang="en-US" sz="4028" b="1" dirty="0" err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젤로와의</a:t>
            </a:r>
            <a:r>
              <a:rPr lang="en-US" sz="4028" b="1" dirty="0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028" b="1" dirty="0" err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대화</a:t>
            </a:r>
            <a:r>
              <a:rPr lang="en-US" sz="4028" b="1" dirty="0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 후 </a:t>
            </a:r>
          </a:p>
          <a:p>
            <a:pPr algn="l">
              <a:lnSpc>
                <a:spcPts val="6380"/>
              </a:lnSpc>
            </a:pPr>
            <a:r>
              <a:rPr lang="en-US" sz="4028" b="1" dirty="0" err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선생님께</a:t>
            </a:r>
            <a:r>
              <a:rPr lang="en-US" sz="4028" b="1" dirty="0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4028" b="1" dirty="0" err="1">
                <a:solidFill>
                  <a:srgbClr val="16122C"/>
                </a:solidFill>
                <a:latin typeface="Arial Bold"/>
                <a:ea typeface="Arial Bold"/>
                <a:cs typeface="Arial Bold"/>
                <a:sym typeface="Arial Bold"/>
              </a:rPr>
              <a:t>보내기</a:t>
            </a:r>
            <a:endParaRPr lang="en-US" sz="4028" b="1" dirty="0">
              <a:solidFill>
                <a:srgbClr val="16122C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674959" y="438483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플랫폼 활동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AI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작사가와 가사 쓰기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(15') 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82" y="2173191"/>
            <a:ext cx="13270640" cy="759180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Box 8"/>
          <p:cNvSpPr txBox="1"/>
          <p:nvPr/>
        </p:nvSpPr>
        <p:spPr>
          <a:xfrm>
            <a:off x="753481" y="514964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플랫폼 활동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AI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작사가와 가사 쓰기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(15') 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1905000" y="2931193"/>
            <a:ext cx="12039600" cy="48006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endParaRPr lang="en-US" sz="4800" b="0" i="0" u="none" strike="noStrike" spc="-200" dirty="0">
              <a:solidFill>
                <a:srgbClr val="FFFFFF"/>
              </a:solidFill>
              <a:latin typeface="+mj-ea"/>
              <a:ea typeface="+mj-ea"/>
              <a:cs typeface="Noto Sans CJK KR Regular"/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35" y="2381452"/>
            <a:ext cx="7850781" cy="7001747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2935" y="2370623"/>
            <a:ext cx="7850781" cy="7012576"/>
          </a:xfrm>
          <a:prstGeom prst="rect">
            <a:avLst/>
          </a:prstGeom>
        </p:spPr>
      </p:pic>
      <p:sp>
        <p:nvSpPr>
          <p:cNvPr id="22" name="TextBox 8"/>
          <p:cNvSpPr txBox="1"/>
          <p:nvPr/>
        </p:nvSpPr>
        <p:spPr>
          <a:xfrm>
            <a:off x="1307853" y="3886624"/>
            <a:ext cx="7607300" cy="152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0350"/>
              </a:lnSpc>
            </a:pPr>
            <a:r>
              <a:rPr lang="en-US" sz="3600" b="1" i="0" u="none" strike="noStrike" spc="-100" dirty="0">
                <a:latin typeface="+mj-ea"/>
                <a:ea typeface="+mj-ea"/>
                <a:cs typeface="SB AggroOTF Light"/>
              </a:rPr>
              <a:t>-  A</a:t>
            </a:r>
            <a:r>
              <a:rPr lang="en-US" altLang="ko-KR" sz="3600" b="1" spc="-100" dirty="0">
                <a:latin typeface="+mj-ea"/>
                <a:ea typeface="+mj-ea"/>
                <a:cs typeface="SB AggroOTF Light"/>
              </a:rPr>
              <a:t>I</a:t>
            </a:r>
            <a:r>
              <a:rPr lang="ko-KR" altLang="en-US" sz="3600" b="1" spc="-100" dirty="0">
                <a:latin typeface="+mj-ea"/>
                <a:ea typeface="+mj-ea"/>
                <a:cs typeface="SB AggroOTF Light"/>
              </a:rPr>
              <a:t>가 생성한 가사를 큰 소리로 </a:t>
            </a:r>
            <a:endParaRPr lang="en-US" altLang="ko-KR" sz="3600" b="1" spc="-100" dirty="0"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20350"/>
              </a:lnSpc>
            </a:pPr>
            <a:r>
              <a:rPr lang="en-US" altLang="ko-KR" sz="3600" b="1" spc="-100" dirty="0"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3600" b="1" spc="-100" dirty="0">
                <a:latin typeface="+mj-ea"/>
                <a:ea typeface="+mj-ea"/>
                <a:cs typeface="SB AggroOTF Light"/>
              </a:rPr>
              <a:t>읽어봅니다</a:t>
            </a:r>
          </a:p>
          <a:p>
            <a:pPr lvl="0">
              <a:lnSpc>
                <a:spcPct val="120350"/>
              </a:lnSpc>
            </a:pPr>
            <a:r>
              <a:rPr lang="en-US" altLang="ko-KR" sz="3600" b="1" spc="-100" dirty="0"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3600" b="1" spc="-100" dirty="0">
                <a:latin typeface="+mj-ea"/>
                <a:ea typeface="+mj-ea"/>
                <a:cs typeface="SB AggroOTF Light"/>
              </a:rPr>
              <a:t>리듬감과 발음이 </a:t>
            </a:r>
            <a:r>
              <a:rPr lang="ko-KR" altLang="en-US" sz="3600" b="1" spc="-100" dirty="0" err="1">
                <a:latin typeface="+mj-ea"/>
                <a:ea typeface="+mj-ea"/>
                <a:cs typeface="SB AggroOTF Light"/>
              </a:rPr>
              <a:t>자연스러운지</a:t>
            </a:r>
            <a:r>
              <a:rPr lang="ko-KR" altLang="en-US" sz="3600" b="1" spc="-100" dirty="0">
                <a:latin typeface="+mj-ea"/>
                <a:ea typeface="+mj-ea"/>
                <a:cs typeface="SB AggroOTF Light"/>
              </a:rPr>
              <a:t> </a:t>
            </a:r>
            <a:endParaRPr lang="en-US" altLang="ko-KR" sz="3600" b="1" spc="-100" dirty="0"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20350"/>
              </a:lnSpc>
            </a:pPr>
            <a:r>
              <a:rPr lang="en-US" altLang="ko-KR" sz="3600" b="1" spc="-100" dirty="0"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3600" b="1" spc="-100" dirty="0">
                <a:latin typeface="+mj-ea"/>
                <a:ea typeface="+mj-ea"/>
                <a:cs typeface="SB AggroOTF Light"/>
              </a:rPr>
              <a:t>확인합니다</a:t>
            </a:r>
          </a:p>
          <a:p>
            <a:pPr lvl="0">
              <a:lnSpc>
                <a:spcPct val="120350"/>
              </a:lnSpc>
            </a:pPr>
            <a:r>
              <a:rPr lang="en-US" altLang="ko-KR" sz="3600" b="1" spc="-100" dirty="0"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3600" b="1" spc="-100" dirty="0">
                <a:latin typeface="+mj-ea"/>
                <a:ea typeface="+mj-ea"/>
                <a:cs typeface="SB AggroOTF Light"/>
              </a:rPr>
              <a:t>어색하거나 이상한 부분을 </a:t>
            </a:r>
            <a:endParaRPr lang="en-US" altLang="ko-KR" sz="3600" b="1" spc="-100" dirty="0"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20350"/>
              </a:lnSpc>
            </a:pPr>
            <a:r>
              <a:rPr lang="en-US" altLang="ko-KR" sz="3600" b="1" spc="-100" dirty="0"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3600" b="1" spc="-100" dirty="0">
                <a:latin typeface="+mj-ea"/>
                <a:ea typeface="+mj-ea"/>
                <a:cs typeface="SB AggroOTF Light"/>
              </a:rPr>
              <a:t>찾아냅니다</a:t>
            </a:r>
          </a:p>
          <a:p>
            <a:pPr lvl="0">
              <a:lnSpc>
                <a:spcPct val="120350"/>
              </a:lnSpc>
            </a:pPr>
            <a:r>
              <a:rPr lang="en-US" altLang="ko-KR" sz="3600" b="1" spc="-100" dirty="0"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3600" b="1" spc="-100" dirty="0">
                <a:latin typeface="+mj-ea"/>
                <a:ea typeface="+mj-ea"/>
                <a:cs typeface="SB AggroOTF Light"/>
              </a:rPr>
              <a:t>친구들과 함께 들어보며 의견을 </a:t>
            </a:r>
            <a:endParaRPr lang="en-US" altLang="ko-KR" sz="3600" b="1" spc="-100" dirty="0"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20350"/>
              </a:lnSpc>
            </a:pPr>
            <a:r>
              <a:rPr lang="en-US" altLang="ko-KR" sz="3600" b="1" spc="-100" dirty="0"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3600" b="1" spc="-100" dirty="0">
                <a:latin typeface="+mj-ea"/>
                <a:ea typeface="+mj-ea"/>
                <a:cs typeface="SB AggroOTF Light"/>
              </a:rPr>
              <a:t>나눕니다</a:t>
            </a:r>
          </a:p>
          <a:p>
            <a:pPr lvl="0">
              <a:lnSpc>
                <a:spcPct val="120350"/>
              </a:lnSpc>
            </a:pPr>
            <a:endParaRPr lang="en-US" sz="3600" b="1" i="0" u="none" strike="noStrike" spc="-100" dirty="0">
              <a:latin typeface="+mj-ea"/>
              <a:ea typeface="+mj-ea"/>
              <a:cs typeface="SB AggroOTF Light"/>
            </a:endParaRPr>
          </a:p>
        </p:txBody>
      </p:sp>
      <p:sp>
        <p:nvSpPr>
          <p:cNvPr id="23" name="TextBox 9"/>
          <p:cNvSpPr txBox="1"/>
          <p:nvPr/>
        </p:nvSpPr>
        <p:spPr>
          <a:xfrm>
            <a:off x="50425" y="3103829"/>
            <a:ext cx="9448800" cy="571500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ko-KR" altLang="en-US" sz="4800" b="1" spc="-100" dirty="0">
                <a:solidFill>
                  <a:srgbClr val="492F19"/>
                </a:solidFill>
                <a:latin typeface="+mj-ea"/>
                <a:ea typeface="+mj-ea"/>
                <a:cs typeface="SB AggroOTF Medium"/>
              </a:rPr>
              <a:t>가사 소리 내어 읽기</a:t>
            </a:r>
          </a:p>
        </p:txBody>
      </p:sp>
      <p:sp>
        <p:nvSpPr>
          <p:cNvPr id="24" name="TextBox 9"/>
          <p:cNvSpPr txBox="1"/>
          <p:nvPr/>
        </p:nvSpPr>
        <p:spPr>
          <a:xfrm>
            <a:off x="8665580" y="2993619"/>
            <a:ext cx="9448800" cy="571500"/>
          </a:xfrm>
          <a:prstGeom prst="rect">
            <a:avLst/>
          </a:prstGeom>
        </p:spPr>
        <p:txBody>
          <a:bodyPr lIns="0" tIns="0" rIns="0" bIns="20320" rtlCol="0" anchor="b"/>
          <a:lstStyle/>
          <a:p>
            <a:pPr lvl="0" algn="ctr">
              <a:lnSpc>
                <a:spcPct val="107899"/>
              </a:lnSpc>
            </a:pPr>
            <a:r>
              <a:rPr lang="ko-KR" altLang="en-US" sz="4800" b="1" spc="-100" dirty="0">
                <a:solidFill>
                  <a:srgbClr val="492F19"/>
                </a:solidFill>
                <a:latin typeface="+mn-ea"/>
                <a:cs typeface="SB AggroOTF Medium"/>
              </a:rPr>
              <a:t>내 입에 맞게 수정하기</a:t>
            </a:r>
          </a:p>
        </p:txBody>
      </p:sp>
      <p:sp>
        <p:nvSpPr>
          <p:cNvPr id="27" name="TextBox 8"/>
          <p:cNvSpPr txBox="1"/>
          <p:nvPr/>
        </p:nvSpPr>
        <p:spPr>
          <a:xfrm>
            <a:off x="9755781" y="3997513"/>
            <a:ext cx="7607300" cy="15240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0350"/>
              </a:lnSpc>
            </a:pPr>
            <a:r>
              <a:rPr lang="en-US" sz="3600" b="1" i="0" u="none" strike="noStrike" spc="-100" dirty="0">
                <a:latin typeface="+mj-ea"/>
                <a:ea typeface="+mj-ea"/>
                <a:cs typeface="SB AggroOTF Light"/>
              </a:rPr>
              <a:t>- </a:t>
            </a:r>
            <a:r>
              <a:rPr lang="en-US" altLang="ko-KR" sz="3600" b="1" spc="-100" dirty="0">
                <a:latin typeface="+mj-ea"/>
                <a:ea typeface="+mj-ea"/>
                <a:cs typeface="SB AggroOTF Light"/>
              </a:rPr>
              <a:t>'</a:t>
            </a:r>
            <a:r>
              <a:rPr lang="ko-KR" altLang="en-US" sz="3600" b="1" spc="-100" dirty="0">
                <a:latin typeface="+mj-ea"/>
                <a:ea typeface="+mj-ea"/>
                <a:cs typeface="SB AggroOTF Light"/>
              </a:rPr>
              <a:t>이 부분은 좀 더 신나게 </a:t>
            </a:r>
            <a:endParaRPr lang="en-US" altLang="ko-KR" sz="3600" b="1" spc="-100" dirty="0"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20350"/>
              </a:lnSpc>
            </a:pPr>
            <a:r>
              <a:rPr lang="en-US" altLang="ko-KR" sz="3600" b="1" spc="-100" dirty="0"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3600" b="1" spc="-100" dirty="0">
                <a:latin typeface="+mj-ea"/>
                <a:ea typeface="+mj-ea"/>
                <a:cs typeface="SB AggroOTF Light"/>
              </a:rPr>
              <a:t>바꿔줘</a:t>
            </a:r>
            <a:r>
              <a:rPr lang="en-US" altLang="ko-KR" sz="3600" b="1" spc="-100" dirty="0">
                <a:latin typeface="+mj-ea"/>
                <a:ea typeface="+mj-ea"/>
                <a:cs typeface="SB AggroOTF Light"/>
              </a:rPr>
              <a:t>'</a:t>
            </a:r>
            <a:r>
              <a:rPr lang="ko-KR" altLang="en-US" sz="3600" b="1" spc="-100" dirty="0">
                <a:latin typeface="+mj-ea"/>
                <a:ea typeface="+mj-ea"/>
                <a:cs typeface="SB AggroOTF Light"/>
              </a:rPr>
              <a:t>라고 </a:t>
            </a:r>
            <a:r>
              <a:rPr lang="en-US" altLang="ko-KR" sz="3600" b="1" spc="-100" dirty="0">
                <a:latin typeface="+mj-ea"/>
                <a:ea typeface="+mj-ea"/>
                <a:cs typeface="SB AggroOTF Light"/>
              </a:rPr>
              <a:t>AI</a:t>
            </a:r>
            <a:r>
              <a:rPr lang="ko-KR" altLang="en-US" sz="3600" b="1" spc="-100" dirty="0">
                <a:latin typeface="+mj-ea"/>
                <a:ea typeface="+mj-ea"/>
                <a:cs typeface="SB AggroOTF Light"/>
              </a:rPr>
              <a:t>에게 추가 요청하기</a:t>
            </a:r>
          </a:p>
          <a:p>
            <a:pPr lvl="0">
              <a:lnSpc>
                <a:spcPct val="120350"/>
              </a:lnSpc>
            </a:pPr>
            <a:r>
              <a:rPr lang="en-US" altLang="ko-KR" sz="3600" b="1" spc="-100" dirty="0"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3600" b="1" spc="-100" dirty="0">
                <a:latin typeface="+mj-ea"/>
                <a:ea typeface="+mj-ea"/>
                <a:cs typeface="SB AggroOTF Light"/>
              </a:rPr>
              <a:t>어려운 단어는 쉬운 표현으로 </a:t>
            </a:r>
            <a:endParaRPr lang="en-US" altLang="ko-KR" sz="3600" b="1" spc="-100" dirty="0"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20350"/>
              </a:lnSpc>
            </a:pPr>
            <a:r>
              <a:rPr lang="en-US" altLang="ko-KR" sz="3600" b="1" spc="-100" dirty="0"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3600" b="1" spc="-100" dirty="0">
                <a:latin typeface="+mj-ea"/>
                <a:ea typeface="+mj-ea"/>
                <a:cs typeface="SB AggroOTF Light"/>
              </a:rPr>
              <a:t>바꿉니다</a:t>
            </a:r>
          </a:p>
          <a:p>
            <a:pPr lvl="0">
              <a:lnSpc>
                <a:spcPct val="120350"/>
              </a:lnSpc>
            </a:pPr>
            <a:r>
              <a:rPr lang="en-US" altLang="ko-KR" sz="3600" b="1" spc="-100" dirty="0"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3600" b="1" spc="-100" dirty="0">
                <a:latin typeface="+mj-ea"/>
                <a:ea typeface="+mj-ea"/>
                <a:cs typeface="SB AggroOTF Light"/>
              </a:rPr>
              <a:t>내가 자주 쓰는 말투로 수정합니다</a:t>
            </a:r>
          </a:p>
          <a:p>
            <a:pPr lvl="0">
              <a:lnSpc>
                <a:spcPct val="120350"/>
              </a:lnSpc>
            </a:pPr>
            <a:r>
              <a:rPr lang="en-US" altLang="ko-KR" sz="3600" b="1" spc="-100" dirty="0"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3600" b="1" spc="-100" dirty="0">
                <a:latin typeface="+mj-ea"/>
                <a:ea typeface="+mj-ea"/>
                <a:cs typeface="SB AggroOTF Light"/>
              </a:rPr>
              <a:t>라임이 더 잘 맞도록 끝 글자를 </a:t>
            </a:r>
            <a:endParaRPr lang="en-US" altLang="ko-KR" sz="3600" b="1" spc="-100" dirty="0"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20350"/>
              </a:lnSpc>
            </a:pPr>
            <a:r>
              <a:rPr lang="en-US" altLang="ko-KR" sz="3600" b="1" spc="-100" dirty="0">
                <a:latin typeface="+mj-ea"/>
                <a:ea typeface="+mj-ea"/>
                <a:cs typeface="SB AggroOTF Light"/>
              </a:rPr>
              <a:t>  </a:t>
            </a:r>
            <a:r>
              <a:rPr lang="ko-KR" altLang="en-US" sz="3600" b="1" spc="-100" dirty="0">
                <a:latin typeface="+mj-ea"/>
                <a:ea typeface="+mj-ea"/>
                <a:cs typeface="SB AggroOTF Light"/>
              </a:rPr>
              <a:t>조정합니다</a:t>
            </a:r>
          </a:p>
          <a:p>
            <a:pPr lvl="0">
              <a:lnSpc>
                <a:spcPct val="120350"/>
              </a:lnSpc>
            </a:pPr>
            <a:r>
              <a:rPr lang="en-US" sz="2800" b="1" i="0" u="none" strike="noStrike" spc="-100" dirty="0">
                <a:latin typeface="+mj-ea"/>
                <a:ea typeface="+mj-ea"/>
                <a:cs typeface="SB AggroOTF Light"/>
              </a:rPr>
              <a:t> </a:t>
            </a:r>
            <a:endParaRPr lang="en-US" altLang="ko-KR" sz="2800" b="1" spc="-100" dirty="0">
              <a:latin typeface="+mj-ea"/>
              <a:ea typeface="+mj-ea"/>
              <a:cs typeface="SB Aggro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106636927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9" name="TextBox 8"/>
          <p:cNvSpPr txBox="1"/>
          <p:nvPr/>
        </p:nvSpPr>
        <p:spPr>
          <a:xfrm>
            <a:off x="868191" y="540594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연습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비트 위에 랩 얹기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29" name="Freeform 7"/>
          <p:cNvSpPr/>
          <p:nvPr/>
        </p:nvSpPr>
        <p:spPr>
          <a:xfrm>
            <a:off x="1295400" y="2454628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0" name="TextBox 8"/>
          <p:cNvSpPr txBox="1"/>
          <p:nvPr/>
        </p:nvSpPr>
        <p:spPr>
          <a:xfrm>
            <a:off x="2590800" y="2751152"/>
            <a:ext cx="69088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>
                <a:solidFill>
                  <a:srgbClr val="A973FF"/>
                </a:solidFill>
                <a:latin typeface="+mn-ea"/>
                <a:cs typeface="Noto Sans CJK KR Bold"/>
              </a:rPr>
              <a:t>기본 비트 활용하기</a:t>
            </a:r>
          </a:p>
        </p:txBody>
      </p:sp>
      <p:sp>
        <p:nvSpPr>
          <p:cNvPr id="35" name="Freeform 7"/>
          <p:cNvSpPr/>
          <p:nvPr/>
        </p:nvSpPr>
        <p:spPr>
          <a:xfrm>
            <a:off x="1295400" y="4773014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6" name="Freeform 7"/>
          <p:cNvSpPr/>
          <p:nvPr/>
        </p:nvSpPr>
        <p:spPr>
          <a:xfrm>
            <a:off x="1295400" y="7137068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7" name="TextBox 8"/>
          <p:cNvSpPr txBox="1"/>
          <p:nvPr/>
        </p:nvSpPr>
        <p:spPr>
          <a:xfrm>
            <a:off x="2590800" y="5050830"/>
            <a:ext cx="69088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en-US" altLang="ko-KR" sz="4400" b="1" dirty="0">
                <a:solidFill>
                  <a:srgbClr val="A973FF"/>
                </a:solidFill>
                <a:latin typeface="+mn-ea"/>
                <a:cs typeface="Noto Sans CJK KR Bold"/>
              </a:rPr>
              <a:t>4/4</a:t>
            </a:r>
            <a:r>
              <a:rPr lang="ko-KR" altLang="en-US" sz="4400" b="1" dirty="0">
                <a:solidFill>
                  <a:srgbClr val="A973FF"/>
                </a:solidFill>
                <a:latin typeface="+mn-ea"/>
                <a:cs typeface="Noto Sans CJK KR Bold"/>
              </a:rPr>
              <a:t>박자 연습하기</a:t>
            </a:r>
          </a:p>
        </p:txBody>
      </p:sp>
      <p:sp>
        <p:nvSpPr>
          <p:cNvPr id="38" name="TextBox 8"/>
          <p:cNvSpPr txBox="1"/>
          <p:nvPr/>
        </p:nvSpPr>
        <p:spPr>
          <a:xfrm>
            <a:off x="2590800" y="7505923"/>
            <a:ext cx="69088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 err="1">
                <a:solidFill>
                  <a:srgbClr val="A973FF"/>
                </a:solidFill>
                <a:latin typeface="+mn-ea"/>
                <a:cs typeface="Noto Sans CJK KR Bold"/>
              </a:rPr>
              <a:t>모둠별</a:t>
            </a:r>
            <a:r>
              <a:rPr lang="ko-KR" altLang="en-US" sz="4400" b="1" dirty="0">
                <a:solidFill>
                  <a:srgbClr val="A973FF"/>
                </a:solidFill>
                <a:latin typeface="+mn-ea"/>
                <a:cs typeface="Noto Sans CJK KR Bold"/>
              </a:rPr>
              <a:t> 연습하기</a:t>
            </a:r>
          </a:p>
        </p:txBody>
      </p:sp>
      <p:sp>
        <p:nvSpPr>
          <p:cNvPr id="39" name="직사각형 38"/>
          <p:cNvSpPr/>
          <p:nvPr/>
        </p:nvSpPr>
        <p:spPr>
          <a:xfrm>
            <a:off x="2787072" y="3585371"/>
            <a:ext cx="13425055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선생님이 준비한 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Boom Bap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등 기본 비트를 활용합니다</a:t>
            </a:r>
          </a:p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비트의 리듬을 먼저 몸으로 느껴봅니다</a:t>
            </a:r>
          </a:p>
        </p:txBody>
      </p:sp>
      <p:sp>
        <p:nvSpPr>
          <p:cNvPr id="40" name="직사각형 39"/>
          <p:cNvSpPr/>
          <p:nvPr/>
        </p:nvSpPr>
        <p:spPr>
          <a:xfrm>
            <a:off x="2787072" y="5839572"/>
            <a:ext cx="13425055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- 4/4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박자에 맞춰 가사를 소리 내어 읽어봅니다</a:t>
            </a:r>
          </a:p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박자에 맞춰 손뼉을 치며 연습합니다</a:t>
            </a:r>
          </a:p>
        </p:txBody>
      </p:sp>
      <p:sp>
        <p:nvSpPr>
          <p:cNvPr id="41" name="직사각형 40"/>
          <p:cNvSpPr/>
          <p:nvPr/>
        </p:nvSpPr>
        <p:spPr>
          <a:xfrm>
            <a:off x="2787071" y="8273783"/>
            <a:ext cx="13425055" cy="10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모둠별로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완성한 가사를 박자에 맞춰 연습</a:t>
            </a:r>
          </a:p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서로 </a:t>
            </a:r>
            <a:r>
              <a:rPr lang="ko-KR" altLang="en-US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피드백하며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완성도를 높인다</a:t>
            </a:r>
          </a:p>
        </p:txBody>
      </p:sp>
      <p:sp>
        <p:nvSpPr>
          <p:cNvPr id="42" name="Freeform 13"/>
          <p:cNvSpPr/>
          <p:nvPr/>
        </p:nvSpPr>
        <p:spPr>
          <a:xfrm>
            <a:off x="11734801" y="4152900"/>
            <a:ext cx="5515262" cy="5105400"/>
          </a:xfrm>
          <a:custGeom>
            <a:avLst/>
            <a:gdLst/>
            <a:ahLst/>
            <a:cxnLst/>
            <a:rect l="l" t="t" r="r" b="b"/>
            <a:pathLst>
              <a:path w="4172167" h="4114800">
                <a:moveTo>
                  <a:pt x="0" y="0"/>
                </a:moveTo>
                <a:lnTo>
                  <a:pt x="4172168" y="0"/>
                </a:lnTo>
                <a:lnTo>
                  <a:pt x="41721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023751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9" name="TextBox 8"/>
          <p:cNvSpPr txBox="1"/>
          <p:nvPr/>
        </p:nvSpPr>
        <p:spPr>
          <a:xfrm>
            <a:off x="868191" y="540594"/>
            <a:ext cx="16792377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연습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비트 위에 랩 얹기 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(5')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3" name="[무료비트] 키드밀리 타입 심플하게 랩하기 좋은 빡센 트랩비트 - 'Flow'│빡센 랩 비트│SKI MASK THE SLUMP GOD TYPE BEAT│Prod.WhiteL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191" y="1945388"/>
            <a:ext cx="16610811" cy="822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03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8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59" name="TextBox 8"/>
          <p:cNvSpPr txBox="1"/>
          <p:nvPr/>
        </p:nvSpPr>
        <p:spPr>
          <a:xfrm>
            <a:off x="868191" y="540594"/>
            <a:ext cx="16792377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ko-KR" alt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쇼미더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클래스</a:t>
            </a:r>
            <a:r>
              <a:rPr lang="en-US" altLang="ko-KR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: 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랩 배틀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29" name="Freeform 7"/>
          <p:cNvSpPr/>
          <p:nvPr/>
        </p:nvSpPr>
        <p:spPr>
          <a:xfrm>
            <a:off x="1295400" y="2454628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0" name="TextBox 8"/>
          <p:cNvSpPr txBox="1"/>
          <p:nvPr/>
        </p:nvSpPr>
        <p:spPr>
          <a:xfrm>
            <a:off x="2590800" y="2751152"/>
            <a:ext cx="69088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 err="1">
                <a:solidFill>
                  <a:srgbClr val="A973FF"/>
                </a:solidFill>
                <a:latin typeface="+mn-ea"/>
                <a:cs typeface="Noto Sans CJK KR Bold"/>
              </a:rPr>
              <a:t>모둠별</a:t>
            </a:r>
            <a:r>
              <a:rPr lang="ko-KR" altLang="en-US" sz="4400" b="1" dirty="0">
                <a:solidFill>
                  <a:srgbClr val="A973FF"/>
                </a:solidFill>
                <a:latin typeface="+mn-ea"/>
                <a:cs typeface="Noto Sans CJK KR Bold"/>
              </a:rPr>
              <a:t> 랩 발표</a:t>
            </a:r>
          </a:p>
        </p:txBody>
      </p:sp>
      <p:sp>
        <p:nvSpPr>
          <p:cNvPr id="35" name="Freeform 7"/>
          <p:cNvSpPr/>
          <p:nvPr/>
        </p:nvSpPr>
        <p:spPr>
          <a:xfrm>
            <a:off x="1295400" y="6158613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38" name="TextBox 8"/>
          <p:cNvSpPr txBox="1"/>
          <p:nvPr/>
        </p:nvSpPr>
        <p:spPr>
          <a:xfrm>
            <a:off x="2590797" y="6414746"/>
            <a:ext cx="69088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>
                <a:solidFill>
                  <a:srgbClr val="A973FF"/>
                </a:solidFill>
                <a:latin typeface="+mn-ea"/>
                <a:cs typeface="Noto Sans CJK KR Bold"/>
              </a:rPr>
              <a:t>활동 소감 나누기</a:t>
            </a:r>
          </a:p>
        </p:txBody>
      </p:sp>
      <p:sp>
        <p:nvSpPr>
          <p:cNvPr id="39" name="직사각형 38"/>
          <p:cNvSpPr/>
          <p:nvPr/>
        </p:nvSpPr>
        <p:spPr>
          <a:xfrm>
            <a:off x="2787070" y="3433083"/>
            <a:ext cx="13425055" cy="2109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 err="1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모둠별로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</a:t>
            </a: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1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명씩 대표가 나와서 한 소절씩 랩을 선보입니다</a:t>
            </a:r>
          </a:p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나만의 이야기를 담은 세상에 하나뿐인 랩 가사를 발표합니다</a:t>
            </a:r>
          </a:p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친구들의 발표를 경청하고 박수로 응원합니다</a:t>
            </a:r>
          </a:p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각자의 개성과 창의성을 존중하며 감상합니다</a:t>
            </a:r>
          </a:p>
        </p:txBody>
      </p:sp>
      <p:sp>
        <p:nvSpPr>
          <p:cNvPr id="41" name="직사각형 40"/>
          <p:cNvSpPr/>
          <p:nvPr/>
        </p:nvSpPr>
        <p:spPr>
          <a:xfrm>
            <a:off x="2787069" y="7384206"/>
            <a:ext cx="13425055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음악으로 마음을 표현하니 시원하고 즐거웠음을 나눕니다</a:t>
            </a:r>
          </a:p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졸업에 대한 복잡한 감정을 건강하게 표현한 경험을 이야기합니다</a:t>
            </a:r>
          </a:p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AI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와 협업하며 느낀 점을 공유합니다</a:t>
            </a:r>
          </a:p>
          <a:p>
            <a:pPr lvl="0">
              <a:lnSpc>
                <a:spcPct val="120350"/>
              </a:lnSpc>
            </a:pPr>
            <a:r>
              <a:rPr lang="en-US" altLang="ko-KR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</a:t>
            </a:r>
            <a:r>
              <a:rPr lang="ko-KR" altLang="en-US" sz="2800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친구들의 가사에서 인상 깊었던 부분을 이야기합니다</a:t>
            </a:r>
          </a:p>
        </p:txBody>
      </p:sp>
      <p:sp>
        <p:nvSpPr>
          <p:cNvPr id="15" name="Freeform 12"/>
          <p:cNvSpPr/>
          <p:nvPr/>
        </p:nvSpPr>
        <p:spPr>
          <a:xfrm>
            <a:off x="13792200" y="3987893"/>
            <a:ext cx="4074975" cy="5556904"/>
          </a:xfrm>
          <a:custGeom>
            <a:avLst/>
            <a:gdLst/>
            <a:ahLst/>
            <a:cxnLst/>
            <a:rect l="l" t="t" r="r" b="b"/>
            <a:pathLst>
              <a:path w="2859786" h="4114800">
                <a:moveTo>
                  <a:pt x="0" y="0"/>
                </a:moveTo>
                <a:lnTo>
                  <a:pt x="2859786" y="0"/>
                </a:lnTo>
                <a:lnTo>
                  <a:pt x="2859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407673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4" name="Freeform 4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8" r="1" b="-48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16838" y="1556550"/>
            <a:ext cx="5191125" cy="1562134"/>
            <a:chOff x="0" y="0"/>
            <a:chExt cx="6921500" cy="20828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21500" cy="2082845"/>
            </a:xfrm>
            <a:custGeom>
              <a:avLst/>
              <a:gdLst/>
              <a:ahLst/>
              <a:cxnLst/>
              <a:rect l="l" t="t" r="r" b="b"/>
              <a:pathLst>
                <a:path w="6921500" h="2082845">
                  <a:moveTo>
                    <a:pt x="0" y="0"/>
                  </a:moveTo>
                  <a:lnTo>
                    <a:pt x="6921500" y="0"/>
                  </a:lnTo>
                  <a:lnTo>
                    <a:pt x="6921500" y="2082845"/>
                  </a:lnTo>
                  <a:lnTo>
                    <a:pt x="0" y="20828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6921500" cy="2082845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marL="0" marR="0" lvl="0" indent="0" algn="l" defTabSz="914400" rtl="0" eaLnBrk="1" fontAlgn="auto" latinLnBrk="0" hangingPunct="1">
                <a:lnSpc>
                  <a:spcPts val="597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973FF"/>
                  </a:solidFill>
                  <a:effectLst/>
                  <a:uLnTx/>
                  <a:uFillTx/>
                  <a:latin typeface="+mn-lt"/>
                  <a:ea typeface="+mn-ea"/>
                  <a:cs typeface="Noto Sans Bold"/>
                  <a:sym typeface="Noto Sans Bold"/>
                </a:rPr>
                <a:t>수업</a:t>
              </a:r>
              <a:r>
                <a:rPr kumimoji="0" lang="en-US" sz="4999" b="1" i="0" u="none" strike="noStrike" kern="1200" cap="none" spc="0" normalizeH="0" baseline="0" noProof="0" dirty="0">
                  <a:ln>
                    <a:noFill/>
                  </a:ln>
                  <a:solidFill>
                    <a:srgbClr val="A973FF"/>
                  </a:solidFill>
                  <a:effectLst/>
                  <a:uLnTx/>
                  <a:uFillTx/>
                  <a:latin typeface="+mn-lt"/>
                  <a:ea typeface="+mn-ea"/>
                  <a:cs typeface="Noto Sans Bold"/>
                  <a:sym typeface="Noto Sans Bold"/>
                </a:rPr>
                <a:t> </a:t>
              </a:r>
              <a:r>
                <a:rPr kumimoji="0" lang="ko-KR" altLang="en-US" sz="4999" b="1" i="0" u="none" strike="noStrike" kern="1200" cap="none" spc="0" normalizeH="0" baseline="0" noProof="0" dirty="0">
                  <a:ln>
                    <a:noFill/>
                  </a:ln>
                  <a:solidFill>
                    <a:srgbClr val="A973FF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Noto Sans Bold"/>
                  <a:sym typeface="Noto Sans Bold"/>
                </a:rPr>
                <a:t>개요</a:t>
              </a:r>
              <a:endParaRPr kumimoji="0" lang="en-US" sz="4999" b="1" i="0" u="none" strike="noStrike" kern="1200" cap="none" spc="0" normalizeH="0" baseline="0" noProof="0" dirty="0">
                <a:ln>
                  <a:noFill/>
                </a:ln>
                <a:solidFill>
                  <a:srgbClr val="A973FF"/>
                </a:solidFill>
                <a:effectLst/>
                <a:uLnTx/>
                <a:uFillTx/>
                <a:latin typeface="+mn-lt"/>
                <a:ea typeface="+mn-ea"/>
                <a:cs typeface="Noto Sans Bold"/>
                <a:sym typeface="Noto Sans Bold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811342" y="3591790"/>
            <a:ext cx="4869423" cy="5560247"/>
          </a:xfrm>
          <a:custGeom>
            <a:avLst/>
            <a:gdLst/>
            <a:ahLst/>
            <a:cxnLst/>
            <a:rect l="l" t="t" r="r" b="b"/>
            <a:pathLst>
              <a:path w="4869423" h="5560247">
                <a:moveTo>
                  <a:pt x="0" y="0"/>
                </a:moveTo>
                <a:lnTo>
                  <a:pt x="4869423" y="0"/>
                </a:lnTo>
                <a:lnTo>
                  <a:pt x="4869423" y="5560247"/>
                </a:lnTo>
                <a:lnTo>
                  <a:pt x="0" y="5560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9" name="Freeform 9"/>
          <p:cNvSpPr/>
          <p:nvPr/>
        </p:nvSpPr>
        <p:spPr>
          <a:xfrm>
            <a:off x="6758263" y="3593708"/>
            <a:ext cx="4919999" cy="5617999"/>
          </a:xfrm>
          <a:custGeom>
            <a:avLst/>
            <a:gdLst/>
            <a:ahLst/>
            <a:cxnLst/>
            <a:rect l="l" t="t" r="r" b="b"/>
            <a:pathLst>
              <a:path w="4919999" h="5617999">
                <a:moveTo>
                  <a:pt x="0" y="0"/>
                </a:moveTo>
                <a:lnTo>
                  <a:pt x="4920000" y="0"/>
                </a:lnTo>
                <a:lnTo>
                  <a:pt x="4920000" y="5617999"/>
                </a:lnTo>
                <a:lnTo>
                  <a:pt x="0" y="5617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0" name="Freeform 10"/>
          <p:cNvSpPr/>
          <p:nvPr/>
        </p:nvSpPr>
        <p:spPr>
          <a:xfrm>
            <a:off x="12473664" y="3532120"/>
            <a:ext cx="4973936" cy="5679587"/>
          </a:xfrm>
          <a:custGeom>
            <a:avLst/>
            <a:gdLst/>
            <a:ahLst/>
            <a:cxnLst/>
            <a:rect l="l" t="t" r="r" b="b"/>
            <a:pathLst>
              <a:path w="4973936" h="5679587">
                <a:moveTo>
                  <a:pt x="0" y="0"/>
                </a:moveTo>
                <a:lnTo>
                  <a:pt x="4973936" y="0"/>
                </a:lnTo>
                <a:lnTo>
                  <a:pt x="4973936" y="5679587"/>
                </a:lnTo>
                <a:lnTo>
                  <a:pt x="0" y="5679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3" name="TextBox 13"/>
          <p:cNvSpPr txBox="1"/>
          <p:nvPr/>
        </p:nvSpPr>
        <p:spPr>
          <a:xfrm>
            <a:off x="1279892" y="4124259"/>
            <a:ext cx="4498271" cy="430519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47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99" b="0" i="0" u="none" strike="noStrike" kern="1200" cap="none" spc="-18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47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99" b="0" i="0" u="none" strike="noStrike" kern="1200" cap="none" spc="-18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47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99" b="0" i="0" u="none" strike="noStrike" kern="1200" cap="none" spc="-18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47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-  AI </a:t>
            </a:r>
            <a:r>
              <a:rPr kumimoji="0" lang="en-US" sz="3399" b="0" i="0" u="none" strike="noStrike" kern="1200" cap="none" spc="-18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젤로가</a:t>
            </a:r>
            <a:r>
              <a:rPr kumimoji="0" lang="en-US" sz="3399" b="0" i="0" u="none" strike="noStrike" kern="1200" cap="none" spc="-1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 </a:t>
            </a:r>
            <a:r>
              <a:rPr kumimoji="0" lang="en-US" sz="3399" b="0" i="0" u="none" strike="noStrike" kern="1200" cap="none" spc="-18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탑재된</a:t>
            </a:r>
            <a:r>
              <a:rPr kumimoji="0" lang="en-US" sz="3399" b="0" i="0" u="none" strike="noStrike" kern="1200" cap="none" spc="-1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47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   </a:t>
            </a:r>
            <a:r>
              <a:rPr kumimoji="0" lang="ko-KR" altLang="en-US" sz="3399" b="0" i="0" u="none" strike="noStrike" kern="1200" cap="none" spc="-1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"/>
                <a:sym typeface="Arial"/>
              </a:rPr>
              <a:t>디</a:t>
            </a:r>
            <a:r>
              <a:rPr kumimoji="0" lang="en-US" sz="3399" b="0" i="0" u="none" strike="noStrike" kern="1200" cap="none" spc="-18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지털</a:t>
            </a:r>
            <a:r>
              <a:rPr kumimoji="0" lang="en-US" sz="3399" b="0" i="0" u="none" strike="noStrike" kern="1200" cap="none" spc="-1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  </a:t>
            </a:r>
            <a:r>
              <a:rPr kumimoji="0" lang="en-US" sz="3399" b="0" i="0" u="none" strike="noStrike" kern="1200" cap="none" spc="-18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플랫폼</a:t>
            </a:r>
            <a:endParaRPr kumimoji="0" lang="en-US" sz="3399" b="0" i="0" u="none" strike="noStrike" kern="1200" cap="none" spc="-18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47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- </a:t>
            </a:r>
            <a:r>
              <a:rPr kumimoji="0" lang="en-US" sz="3399" b="0" i="0" u="none" strike="noStrike" kern="1200" cap="none" spc="-18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학생별</a:t>
            </a:r>
            <a:r>
              <a:rPr kumimoji="0" lang="en-US" sz="3399" b="0" i="0" u="none" strike="noStrike" kern="1200" cap="none" spc="-1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 </a:t>
            </a:r>
            <a:r>
              <a:rPr kumimoji="0" lang="en-US" sz="3399" b="0" i="0" u="none" strike="noStrike" kern="1200" cap="none" spc="-18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계정</a:t>
            </a:r>
            <a:r>
              <a:rPr kumimoji="0" lang="en-US" sz="3399" b="0" i="0" u="none" strike="noStrike" kern="1200" cap="none" spc="-1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 </a:t>
            </a:r>
            <a:r>
              <a:rPr kumimoji="0" lang="en-US" sz="3399" b="0" i="0" u="none" strike="noStrike" kern="1200" cap="none" spc="-18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필요</a:t>
            </a:r>
            <a:endParaRPr kumimoji="0" lang="en-US" sz="3399" b="0" i="0" u="none" strike="noStrike" kern="1200" cap="none" spc="-18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47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- </a:t>
            </a:r>
            <a:r>
              <a:rPr kumimoji="0" lang="en-US" sz="3399" b="0" i="0" u="none" strike="noStrike" kern="1200" cap="none" spc="-18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프롬프트</a:t>
            </a:r>
            <a:r>
              <a:rPr kumimoji="0" lang="en-US" sz="3399" b="0" i="0" u="none" strike="noStrike" kern="1200" cap="none" spc="-1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 </a:t>
            </a:r>
            <a:r>
              <a:rPr kumimoji="0" lang="en-US" sz="3399" b="0" i="0" u="none" strike="noStrike" kern="1200" cap="none" spc="-18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입력</a:t>
            </a:r>
            <a:r>
              <a:rPr kumimoji="0" lang="en-US" sz="3399" b="0" i="0" u="none" strike="noStrike" kern="1200" cap="none" spc="-1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 및 AI </a:t>
            </a:r>
          </a:p>
          <a:p>
            <a:pPr marL="0" marR="0" lvl="0" indent="0" algn="l" defTabSz="914400" rtl="0" eaLnBrk="1" fontAlgn="auto" latinLnBrk="0" hangingPunct="1">
              <a:lnSpc>
                <a:spcPts val="47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  </a:t>
            </a:r>
            <a:r>
              <a:rPr kumimoji="0" lang="en-US" sz="3399" b="0" i="0" u="none" strike="noStrike" kern="1200" cap="none" spc="-18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답변</a:t>
            </a:r>
            <a:r>
              <a:rPr kumimoji="0" lang="en-US" sz="3399" b="0" i="0" u="none" strike="noStrike" kern="1200" cap="none" spc="-1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 </a:t>
            </a:r>
            <a:r>
              <a:rPr kumimoji="0" lang="en-US" sz="3399" b="0" i="0" u="none" strike="noStrike" kern="1200" cap="none" spc="-18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확인</a:t>
            </a:r>
            <a:r>
              <a:rPr kumimoji="0" lang="en-US" sz="3399" b="0" i="0" u="none" strike="noStrike" kern="1200" cap="none" spc="-1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 </a:t>
            </a:r>
            <a:r>
              <a:rPr kumimoji="0" lang="en-US" sz="3399" b="0" i="0" u="none" strike="noStrike" kern="1200" cap="none" spc="-18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가능</a:t>
            </a:r>
            <a:endParaRPr kumimoji="0" lang="en-US" sz="3399" b="0" i="0" u="none" strike="noStrike" kern="1200" cap="none" spc="-18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47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- </a:t>
            </a:r>
            <a:r>
              <a:rPr kumimoji="0" lang="en-US" sz="3399" b="0" i="0" u="none" strike="noStrike" kern="1200" cap="none" spc="-18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교사</a:t>
            </a:r>
            <a:r>
              <a:rPr kumimoji="0" lang="en-US" sz="3399" b="0" i="0" u="none" strike="noStrike" kern="1200" cap="none" spc="-1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 </a:t>
            </a:r>
            <a:r>
              <a:rPr kumimoji="0" lang="en-US" sz="3399" b="0" i="0" u="none" strike="noStrike" kern="1200" cap="none" spc="-18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모니터링</a:t>
            </a:r>
            <a:r>
              <a:rPr kumimoji="0" lang="en-US" sz="3399" b="0" i="0" u="none" strike="noStrike" kern="1200" cap="none" spc="-1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 </a:t>
            </a:r>
            <a:r>
              <a:rPr kumimoji="0" lang="en-US" sz="3399" b="0" i="0" u="none" strike="noStrike" kern="1200" cap="none" spc="-18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기능</a:t>
            </a:r>
            <a:r>
              <a:rPr kumimoji="0" lang="en-US" sz="3399" b="0" i="0" u="none" strike="noStrike" kern="1200" cap="none" spc="-1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47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9" b="0" i="0" u="none" strike="noStrike" kern="1200" cap="none" spc="-186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  </a:t>
            </a:r>
            <a:r>
              <a:rPr kumimoji="0" lang="en-US" sz="3399" b="0" i="0" u="none" strike="noStrike" kern="1200" cap="none" spc="-186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제공</a:t>
            </a:r>
            <a:endParaRPr kumimoji="0" lang="en-US" sz="3399" b="0" i="0" u="none" strike="noStrike" kern="1200" cap="none" spc="-18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47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99" b="0" i="0" u="none" strike="noStrike" kern="1200" cap="none" spc="-18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/>
              <a:sym typeface="Arial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00646" y="3775364"/>
            <a:ext cx="3546345" cy="78399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48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-19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 Bold"/>
                <a:sym typeface="Arial Bold"/>
              </a:rPr>
              <a:t>클래스팅</a:t>
            </a:r>
            <a:r>
              <a:rPr kumimoji="0" lang="en-US" sz="3500" b="1" i="0" u="none" strike="noStrike" kern="1200" cap="none" spc="-19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 Bold"/>
                <a:sym typeface="Arial Bold"/>
              </a:rPr>
              <a:t> </a:t>
            </a:r>
            <a:r>
              <a:rPr kumimoji="0" lang="en-US" sz="3500" b="1" i="0" u="none" strike="noStrike" kern="1200" cap="none" spc="-194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Arial Bold"/>
                <a:sym typeface="Arial Bold"/>
              </a:rPr>
              <a:t>샌드박스</a:t>
            </a:r>
            <a:endParaRPr kumimoji="0" lang="en-US" sz="3500" b="1" i="0" u="none" strike="noStrike" kern="1200" cap="none" spc="-194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 Bold"/>
              <a:sym typeface="Ari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391400" y="3775365"/>
            <a:ext cx="4083364" cy="783996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48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499" b="1" i="0" u="none" strike="noStrike" kern="1200" cap="none" spc="-19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 Bold"/>
                <a:sym typeface="Arial Bold"/>
              </a:rPr>
              <a:t>난이도 및 소요시간</a:t>
            </a:r>
            <a:endParaRPr kumimoji="0" lang="en-US" sz="3499" b="0" i="0" u="none" strike="noStrike" kern="1200" cap="none" spc="-194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Arial"/>
              <a:sym typeface="Arial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944600" y="3763733"/>
            <a:ext cx="3390900" cy="783997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ts val="48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500" b="1" i="0" u="none" strike="noStrike" kern="1200" cap="none" spc="-19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Arial Bold"/>
                <a:sym typeface="Arial Bold"/>
              </a:rPr>
              <a:t>수업 특징</a:t>
            </a:r>
            <a:endParaRPr kumimoji="0" lang="en-US" sz="3500" b="1" i="0" u="none" strike="noStrike" kern="1200" cap="none" spc="-194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 Bold"/>
              <a:sym typeface="Arial Bold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4563869" y="1028700"/>
            <a:ext cx="2243738" cy="2229715"/>
          </a:xfrm>
          <a:custGeom>
            <a:avLst/>
            <a:gdLst/>
            <a:ahLst/>
            <a:cxnLst/>
            <a:rect l="l" t="t" r="r" b="b"/>
            <a:pathLst>
              <a:path w="2243738" h="2229715">
                <a:moveTo>
                  <a:pt x="0" y="0"/>
                </a:moveTo>
                <a:lnTo>
                  <a:pt x="2243738" y="0"/>
                </a:lnTo>
                <a:lnTo>
                  <a:pt x="2243738" y="2229715"/>
                </a:lnTo>
                <a:lnTo>
                  <a:pt x="0" y="2229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4" name="TextBox 24"/>
          <p:cNvSpPr txBox="1"/>
          <p:nvPr/>
        </p:nvSpPr>
        <p:spPr>
          <a:xfrm>
            <a:off x="6961759" y="4784932"/>
            <a:ext cx="4513005" cy="359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5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-238" normalizeH="0" baseline="0" noProof="0" dirty="0">
                <a:ln>
                  <a:noFill/>
                </a:ln>
                <a:solidFill>
                  <a:srgbClr val="16122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Noto Sans"/>
                <a:sym typeface="Noto Sans"/>
              </a:rPr>
              <a:t>- </a:t>
            </a:r>
            <a:r>
              <a:rPr kumimoji="0" lang="en-US" altLang="ko-KR" sz="3200" b="0" i="0" u="none" strike="noStrike" kern="1200" cap="none" spc="-238" normalizeH="0" baseline="0" noProof="0" dirty="0" err="1">
                <a:ln>
                  <a:noFill/>
                </a:ln>
                <a:solidFill>
                  <a:srgbClr val="16122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Noto Sans"/>
                <a:sym typeface="Noto Sans"/>
              </a:rPr>
              <a:t>난이도</a:t>
            </a:r>
            <a:r>
              <a:rPr kumimoji="0" lang="en-US" altLang="ko-KR" sz="3200" b="0" i="0" u="none" strike="noStrike" kern="1200" cap="none" spc="-238" normalizeH="0" baseline="0" noProof="0" dirty="0">
                <a:ln>
                  <a:noFill/>
                </a:ln>
                <a:solidFill>
                  <a:srgbClr val="16122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Noto Sans"/>
                <a:sym typeface="Noto Sans"/>
              </a:rPr>
              <a:t>: </a:t>
            </a:r>
            <a:r>
              <a:rPr kumimoji="0" lang="ko-KR" altLang="en-US" sz="3200" b="0" i="0" u="none" strike="noStrike" kern="1200" cap="none" spc="-238" normalizeH="0" baseline="0" noProof="0" dirty="0">
                <a:ln>
                  <a:noFill/>
                </a:ln>
                <a:solidFill>
                  <a:srgbClr val="16122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Noto Sans"/>
                <a:sym typeface="Noto Sans"/>
              </a:rPr>
              <a:t>하</a:t>
            </a:r>
            <a:endParaRPr kumimoji="0" lang="en-US" altLang="ko-KR" sz="3200" b="0" i="0" u="none" strike="noStrike" kern="1200" cap="none" spc="-238" normalizeH="0" baseline="0" noProof="0" dirty="0">
              <a:ln>
                <a:noFill/>
              </a:ln>
              <a:solidFill>
                <a:srgbClr val="16122C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Noto Sans"/>
              <a:sym typeface="Noto Sans"/>
            </a:endParaRPr>
          </a:p>
          <a:p>
            <a:pPr marL="0" marR="0" lvl="0" indent="0" algn="l" defTabSz="914400" rtl="0" eaLnBrk="1" fontAlgn="auto" latinLnBrk="0" hangingPunct="1">
              <a:lnSpc>
                <a:spcPts val="55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-300" normalizeH="0" baseline="0" noProof="0" dirty="0">
                <a:ln>
                  <a:noFill/>
                </a:ln>
                <a:solidFill>
                  <a:srgbClr val="16122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Noto Sans"/>
                <a:sym typeface="Noto Sans"/>
              </a:rPr>
              <a:t>- </a:t>
            </a:r>
            <a:r>
              <a:rPr kumimoji="0" lang="en-US" altLang="ko-KR" sz="3200" b="0" i="0" u="none" strike="noStrike" kern="1200" cap="none" spc="-300" normalizeH="0" baseline="0" noProof="0" dirty="0" err="1">
                <a:ln>
                  <a:noFill/>
                </a:ln>
                <a:solidFill>
                  <a:srgbClr val="16122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Noto Sans"/>
                <a:sym typeface="Noto Sans"/>
              </a:rPr>
              <a:t>소요시간</a:t>
            </a:r>
            <a:r>
              <a:rPr kumimoji="0" lang="en-US" altLang="ko-KR" sz="3200" b="0" i="0" u="none" strike="noStrike" kern="1200" cap="none" spc="-300" normalizeH="0" baseline="0" noProof="0" dirty="0">
                <a:ln>
                  <a:noFill/>
                </a:ln>
                <a:solidFill>
                  <a:srgbClr val="16122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Noto Sans"/>
                <a:sym typeface="Noto Sans"/>
              </a:rPr>
              <a:t>: 40분</a:t>
            </a:r>
          </a:p>
          <a:p>
            <a:pPr marL="0" marR="0" lvl="0" indent="0" algn="l" defTabSz="914400" rtl="0" eaLnBrk="1" fontAlgn="auto" latinLnBrk="0" hangingPunct="1">
              <a:lnSpc>
                <a:spcPts val="55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-238" normalizeH="0" baseline="0" noProof="0" dirty="0">
                <a:ln>
                  <a:noFill/>
                </a:ln>
                <a:solidFill>
                  <a:srgbClr val="16122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Noto Sans"/>
                <a:sym typeface="Noto Sans"/>
              </a:rPr>
              <a:t>- </a:t>
            </a:r>
            <a:r>
              <a:rPr kumimoji="0" lang="en-US" altLang="ko-KR" sz="3200" b="0" i="0" u="none" strike="noStrike" kern="1200" cap="none" spc="-238" normalizeH="0" baseline="0" noProof="0" dirty="0" err="1">
                <a:ln>
                  <a:noFill/>
                </a:ln>
                <a:solidFill>
                  <a:srgbClr val="16122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Noto Sans"/>
                <a:sym typeface="Noto Sans"/>
              </a:rPr>
              <a:t>대상</a:t>
            </a:r>
            <a:r>
              <a:rPr kumimoji="0" lang="en-US" altLang="ko-KR" sz="3200" b="0" i="0" u="none" strike="noStrike" kern="1200" cap="none" spc="-238" normalizeH="0" baseline="0" noProof="0" dirty="0">
                <a:ln>
                  <a:noFill/>
                </a:ln>
                <a:solidFill>
                  <a:srgbClr val="16122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Noto Sans"/>
                <a:sym typeface="Noto Sans"/>
              </a:rPr>
              <a:t>: </a:t>
            </a:r>
            <a:r>
              <a:rPr kumimoji="0" lang="en-US" altLang="ko-KR" sz="3200" b="0" i="0" u="none" strike="noStrike" kern="1200" cap="none" spc="-238" normalizeH="0" baseline="0" noProof="0" dirty="0" err="1">
                <a:ln>
                  <a:noFill/>
                </a:ln>
                <a:solidFill>
                  <a:srgbClr val="16122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Noto Sans"/>
                <a:sym typeface="Noto Sans"/>
              </a:rPr>
              <a:t>초등학교</a:t>
            </a:r>
            <a:r>
              <a:rPr kumimoji="0" lang="en-US" altLang="ko-KR" sz="3200" b="0" i="0" u="none" strike="noStrike" kern="1200" cap="none" spc="-238" normalizeH="0" baseline="0" noProof="0" dirty="0">
                <a:ln>
                  <a:noFill/>
                </a:ln>
                <a:solidFill>
                  <a:srgbClr val="16122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Noto Sans"/>
                <a:sym typeface="Noto Sans"/>
              </a:rPr>
              <a:t> 6학년</a:t>
            </a:r>
          </a:p>
          <a:p>
            <a:pPr lvl="0">
              <a:lnSpc>
                <a:spcPts val="5577"/>
              </a:lnSpc>
            </a:pPr>
            <a:r>
              <a:rPr kumimoji="0" lang="en-US" altLang="ko-KR" sz="3200" b="0" i="0" u="none" strike="noStrike" kern="1200" cap="none" spc="-238" normalizeH="0" baseline="0" noProof="0" dirty="0">
                <a:ln>
                  <a:noFill/>
                </a:ln>
                <a:solidFill>
                  <a:srgbClr val="16122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Noto Sans"/>
                <a:sym typeface="Noto Sans"/>
              </a:rPr>
              <a:t>- </a:t>
            </a:r>
            <a:r>
              <a:rPr kumimoji="0" lang="ko-KR" altLang="en-US" sz="3200" b="0" i="0" u="none" strike="noStrike" kern="1200" cap="none" spc="-238" normalizeH="0" baseline="0" noProof="0" dirty="0">
                <a:ln>
                  <a:noFill/>
                </a:ln>
                <a:solidFill>
                  <a:srgbClr val="16122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Noto Sans"/>
                <a:sym typeface="Noto Sans"/>
              </a:rPr>
              <a:t>관련 키워드</a:t>
            </a:r>
            <a:r>
              <a:rPr kumimoji="0" lang="en-US" altLang="ko-KR" sz="3200" b="0" i="0" u="none" strike="noStrike" kern="1200" cap="none" spc="-238" normalizeH="0" baseline="0" noProof="0" dirty="0">
                <a:ln>
                  <a:noFill/>
                </a:ln>
                <a:solidFill>
                  <a:srgbClr val="16122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Noto Sans"/>
                <a:sym typeface="Noto Sans"/>
              </a:rPr>
              <a:t>: </a:t>
            </a:r>
            <a:r>
              <a:rPr lang="ko-KR" altLang="en-US" sz="3200" spc="-238" dirty="0">
                <a:solidFill>
                  <a:srgbClr val="16122C"/>
                </a:solidFill>
                <a:latin typeface="맑은 고딕" panose="020B0503020000020004" pitchFamily="50" charset="-127"/>
                <a:cs typeface="Noto Sans"/>
                <a:sym typeface="Noto Sans"/>
              </a:rPr>
              <a:t>힙합</a:t>
            </a:r>
            <a:r>
              <a:rPr lang="en-US" altLang="ko-KR" sz="3200" spc="-238" dirty="0">
                <a:solidFill>
                  <a:srgbClr val="16122C"/>
                </a:solidFill>
                <a:latin typeface="맑은 고딕" panose="020B0503020000020004" pitchFamily="50" charset="-127"/>
                <a:cs typeface="Noto Sans"/>
                <a:sym typeface="Noto Sans"/>
              </a:rPr>
              <a:t>, </a:t>
            </a:r>
            <a:r>
              <a:rPr lang="ko-KR" altLang="en-US" sz="3200" spc="-238" dirty="0">
                <a:solidFill>
                  <a:srgbClr val="16122C"/>
                </a:solidFill>
                <a:latin typeface="맑은 고딕" panose="020B0503020000020004" pitchFamily="50" charset="-127"/>
                <a:cs typeface="Noto Sans"/>
                <a:sym typeface="Noto Sans"/>
              </a:rPr>
              <a:t>작사</a:t>
            </a:r>
            <a:r>
              <a:rPr lang="en-US" altLang="ko-KR" sz="3200" spc="-238" dirty="0">
                <a:solidFill>
                  <a:srgbClr val="16122C"/>
                </a:solidFill>
                <a:latin typeface="맑은 고딕" panose="020B0503020000020004" pitchFamily="50" charset="-127"/>
                <a:cs typeface="Noto Sans"/>
                <a:sym typeface="Noto Sans"/>
              </a:rPr>
              <a:t>, </a:t>
            </a:r>
          </a:p>
          <a:p>
            <a:pPr lvl="0">
              <a:lnSpc>
                <a:spcPts val="5577"/>
              </a:lnSpc>
            </a:pPr>
            <a:r>
              <a:rPr lang="en-US" altLang="ko-KR" sz="3200" spc="-238" dirty="0">
                <a:solidFill>
                  <a:srgbClr val="16122C"/>
                </a:solidFill>
                <a:latin typeface="맑은 고딕" panose="020B0503020000020004" pitchFamily="50" charset="-127"/>
                <a:cs typeface="Noto Sans"/>
                <a:sym typeface="Noto Sans"/>
              </a:rPr>
              <a:t>  </a:t>
            </a:r>
            <a:r>
              <a:rPr lang="ko-KR" altLang="en-US" sz="3200" spc="-238" dirty="0">
                <a:solidFill>
                  <a:srgbClr val="16122C"/>
                </a:solidFill>
                <a:latin typeface="맑은 고딕" panose="020B0503020000020004" pitchFamily="50" charset="-127"/>
                <a:cs typeface="Noto Sans"/>
                <a:sym typeface="Noto Sans"/>
              </a:rPr>
              <a:t>라임</a:t>
            </a:r>
            <a:r>
              <a:rPr lang="en-US" altLang="ko-KR" sz="3200" spc="-238" dirty="0">
                <a:solidFill>
                  <a:srgbClr val="16122C"/>
                </a:solidFill>
                <a:latin typeface="맑은 고딕" panose="020B0503020000020004" pitchFamily="50" charset="-127"/>
                <a:cs typeface="Noto Sans"/>
                <a:sym typeface="Noto Sans"/>
              </a:rPr>
              <a:t>, </a:t>
            </a:r>
            <a:r>
              <a:rPr lang="ko-KR" altLang="en-US" sz="3200" spc="-238" dirty="0">
                <a:solidFill>
                  <a:srgbClr val="16122C"/>
                </a:solidFill>
                <a:latin typeface="맑은 고딕" panose="020B0503020000020004" pitchFamily="50" charset="-127"/>
                <a:cs typeface="Noto Sans"/>
                <a:sym typeface="Noto Sans"/>
              </a:rPr>
              <a:t>졸업</a:t>
            </a:r>
            <a:r>
              <a:rPr lang="en-US" altLang="ko-KR" sz="3200" spc="-238" dirty="0">
                <a:solidFill>
                  <a:srgbClr val="16122C"/>
                </a:solidFill>
                <a:latin typeface="맑은 고딕" panose="020B0503020000020004" pitchFamily="50" charset="-127"/>
                <a:cs typeface="Noto Sans"/>
                <a:sym typeface="Noto Sans"/>
              </a:rPr>
              <a:t>, </a:t>
            </a:r>
            <a:r>
              <a:rPr lang="ko-KR" altLang="en-US" sz="3200" spc="-238" dirty="0">
                <a:solidFill>
                  <a:srgbClr val="16122C"/>
                </a:solidFill>
                <a:latin typeface="맑은 고딕" panose="020B0503020000020004" pitchFamily="50" charset="-127"/>
                <a:cs typeface="Noto Sans"/>
                <a:sym typeface="Noto Sans"/>
              </a:rPr>
              <a:t>감정 표현</a:t>
            </a:r>
            <a:endParaRPr kumimoji="0" lang="en-US" altLang="ko-KR" sz="3200" b="0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Noto Sans CJK KR Regular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682847" y="4708394"/>
            <a:ext cx="4750898" cy="4678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3200" spc="-200" dirty="0">
                <a:solidFill>
                  <a:prstClr val="black"/>
                </a:solidFill>
                <a:latin typeface="맑은 고딕" panose="020B0503020000020004" pitchFamily="50" charset="-127"/>
                <a:cs typeface="Noto Sans CJK KR Regular"/>
              </a:rPr>
              <a:t>- </a:t>
            </a:r>
            <a:r>
              <a:rPr lang="ko-KR" altLang="en-US" sz="3200" spc="-200" dirty="0">
                <a:solidFill>
                  <a:prstClr val="black"/>
                </a:solidFill>
                <a:latin typeface="맑은 고딕" panose="020B0503020000020004" pitchFamily="50" charset="-127"/>
                <a:cs typeface="Noto Sans CJK KR Regular"/>
              </a:rPr>
              <a:t>졸업을 주제로 감정을 </a:t>
            </a:r>
            <a:endParaRPr lang="en-US" altLang="ko-KR" sz="3200" spc="-200" dirty="0">
              <a:solidFill>
                <a:prstClr val="black"/>
              </a:solidFill>
              <a:latin typeface="맑은 고딕" panose="020B0503020000020004" pitchFamily="50" charset="-127"/>
              <a:cs typeface="Noto Sans CJK KR Regular"/>
            </a:endParaRPr>
          </a:p>
          <a:p>
            <a:pPr lvl="0">
              <a:lnSpc>
                <a:spcPct val="150000"/>
              </a:lnSpc>
            </a:pPr>
            <a:r>
              <a:rPr lang="en-US" altLang="ko-KR" sz="3200" spc="-200" dirty="0">
                <a:solidFill>
                  <a:prstClr val="black"/>
                </a:solidFill>
                <a:latin typeface="맑은 고딕" panose="020B0503020000020004" pitchFamily="50" charset="-127"/>
                <a:cs typeface="Noto Sans CJK KR Regular"/>
              </a:rPr>
              <a:t>  </a:t>
            </a:r>
            <a:r>
              <a:rPr lang="ko-KR" altLang="en-US" sz="3200" spc="-200" dirty="0">
                <a:solidFill>
                  <a:prstClr val="black"/>
                </a:solidFill>
                <a:latin typeface="맑은 고딕" panose="020B0503020000020004" pitchFamily="50" charset="-127"/>
                <a:cs typeface="Noto Sans CJK KR Regular"/>
              </a:rPr>
              <a:t>표현하고 </a:t>
            </a:r>
            <a:r>
              <a:rPr lang="en-US" altLang="ko-KR" sz="3200" spc="-200" dirty="0">
                <a:solidFill>
                  <a:prstClr val="black"/>
                </a:solidFill>
                <a:latin typeface="맑은 고딕" panose="020B0503020000020004" pitchFamily="50" charset="-127"/>
                <a:cs typeface="Noto Sans CJK KR Regular"/>
              </a:rPr>
              <a:t>AI</a:t>
            </a:r>
            <a:r>
              <a:rPr lang="ko-KR" altLang="en-US" sz="3200" spc="-200" dirty="0">
                <a:solidFill>
                  <a:prstClr val="black"/>
                </a:solidFill>
                <a:latin typeface="맑은 고딕" panose="020B0503020000020004" pitchFamily="50" charset="-127"/>
                <a:cs typeface="Noto Sans CJK KR Regular"/>
              </a:rPr>
              <a:t>와 협업하는</a:t>
            </a:r>
          </a:p>
          <a:p>
            <a:pPr lvl="0">
              <a:lnSpc>
                <a:spcPct val="150000"/>
              </a:lnSpc>
            </a:pPr>
            <a:r>
              <a:rPr lang="en-US" altLang="ko-KR" sz="3200" spc="-200" dirty="0">
                <a:solidFill>
                  <a:prstClr val="black"/>
                </a:solidFill>
                <a:latin typeface="맑은 고딕" panose="020B0503020000020004" pitchFamily="50" charset="-127"/>
                <a:cs typeface="Noto Sans CJK KR Regular"/>
              </a:rPr>
              <a:t>  </a:t>
            </a:r>
            <a:r>
              <a:rPr lang="ko-KR" altLang="en-US" sz="3200" spc="-200" dirty="0">
                <a:solidFill>
                  <a:prstClr val="black"/>
                </a:solidFill>
                <a:latin typeface="맑은 고딕" panose="020B0503020000020004" pitchFamily="50" charset="-127"/>
                <a:cs typeface="Noto Sans CJK KR Regular"/>
              </a:rPr>
              <a:t>창작 활동</a:t>
            </a:r>
            <a:endParaRPr lang="en-US" altLang="ko-KR" sz="3200" spc="-200" dirty="0">
              <a:solidFill>
                <a:prstClr val="black"/>
              </a:solidFill>
              <a:latin typeface="맑은 고딕" panose="020B0503020000020004" pitchFamily="50" charset="-127"/>
              <a:cs typeface="Noto Sans CJK KR Regular"/>
            </a:endParaRPr>
          </a:p>
          <a:p>
            <a:pPr lvl="0">
              <a:lnSpc>
                <a:spcPct val="150000"/>
              </a:lnSpc>
            </a:pPr>
            <a:r>
              <a:rPr lang="en-US" altLang="ko-KR" sz="3200" spc="-200" dirty="0">
                <a:solidFill>
                  <a:prstClr val="black"/>
                </a:solidFill>
                <a:latin typeface="맑은 고딕" panose="020B0503020000020004" pitchFamily="50" charset="-127"/>
                <a:cs typeface="Noto Sans CJK KR Regular"/>
              </a:rPr>
              <a:t>- </a:t>
            </a:r>
            <a:r>
              <a:rPr lang="ko-KR" altLang="en-US" sz="3200" spc="-200" dirty="0" err="1">
                <a:solidFill>
                  <a:prstClr val="black"/>
                </a:solidFill>
                <a:latin typeface="맑은 고딕" panose="020B0503020000020004" pitchFamily="50" charset="-127"/>
                <a:cs typeface="Noto Sans CJK KR Regular"/>
              </a:rPr>
              <a:t>생성형</a:t>
            </a:r>
            <a:r>
              <a:rPr lang="ko-KR" altLang="en-US" sz="3200" spc="-200" dirty="0">
                <a:solidFill>
                  <a:prstClr val="black"/>
                </a:solidFill>
                <a:latin typeface="맑은 고딕" panose="020B0503020000020004" pitchFamily="50" charset="-127"/>
                <a:cs typeface="Noto Sans CJK KR Regular"/>
              </a:rPr>
              <a:t> </a:t>
            </a:r>
            <a:r>
              <a:rPr lang="en-US" altLang="ko-KR" sz="3200" spc="-200" dirty="0">
                <a:solidFill>
                  <a:prstClr val="black"/>
                </a:solidFill>
                <a:latin typeface="맑은 고딕" panose="020B0503020000020004" pitchFamily="50" charset="-127"/>
                <a:cs typeface="Noto Sans CJK KR Regular"/>
              </a:rPr>
              <a:t>AI</a:t>
            </a:r>
            <a:r>
              <a:rPr lang="ko-KR" altLang="en-US" sz="3200" spc="-200" dirty="0">
                <a:solidFill>
                  <a:prstClr val="black"/>
                </a:solidFill>
                <a:latin typeface="맑은 고딕" panose="020B0503020000020004" pitchFamily="50" charset="-127"/>
                <a:cs typeface="Noto Sans CJK KR Regular"/>
              </a:rPr>
              <a:t>를 활용한 </a:t>
            </a:r>
            <a:endParaRPr lang="en-US" altLang="ko-KR" sz="3200" spc="-200" dirty="0">
              <a:solidFill>
                <a:prstClr val="black"/>
              </a:solidFill>
              <a:latin typeface="맑은 고딕" panose="020B0503020000020004" pitchFamily="50" charset="-127"/>
              <a:cs typeface="Noto Sans CJK KR Regular"/>
            </a:endParaRPr>
          </a:p>
          <a:p>
            <a:pPr lvl="0">
              <a:lnSpc>
                <a:spcPct val="150000"/>
              </a:lnSpc>
            </a:pPr>
            <a:r>
              <a:rPr lang="en-US" altLang="ko-KR" sz="3200" spc="-200" dirty="0">
                <a:solidFill>
                  <a:prstClr val="black"/>
                </a:solidFill>
                <a:latin typeface="맑은 고딕" panose="020B0503020000020004" pitchFamily="50" charset="-127"/>
                <a:cs typeface="Noto Sans CJK KR Regular"/>
              </a:rPr>
              <a:t>  </a:t>
            </a:r>
            <a:r>
              <a:rPr lang="ko-KR" altLang="en-US" sz="3200" spc="-200" dirty="0">
                <a:solidFill>
                  <a:prstClr val="black"/>
                </a:solidFill>
                <a:latin typeface="맑은 고딕" panose="020B0503020000020004" pitchFamily="50" charset="-127"/>
                <a:cs typeface="Noto Sans CJK KR Regular"/>
              </a:rPr>
              <a:t>창의적 랩 가사 창작 수업</a:t>
            </a:r>
          </a:p>
          <a:p>
            <a:pPr lvl="0"/>
            <a:endParaRPr lang="ko-KR" altLang="en-US" sz="3200" spc="-200" dirty="0">
              <a:solidFill>
                <a:prstClr val="black"/>
              </a:solidFill>
              <a:latin typeface="맑은 고딕" panose="020B0503020000020004" pitchFamily="50" charset="-127"/>
              <a:cs typeface="Noto Sans CJK KR Regula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200" b="0" i="0" u="none" strike="noStrike" kern="1200" cap="none" spc="-2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Noto Sans CJK KR Regular"/>
            </a:endParaRPr>
          </a:p>
        </p:txBody>
      </p:sp>
    </p:spTree>
    <p:extLst>
      <p:ext uri="{BB962C8B-B14F-4D97-AF65-F5344CB8AC3E}">
        <p14:creationId xmlns:p14="http://schemas.microsoft.com/office/powerpoint/2010/main" val="83552453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14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9" name="TextBox 9"/>
          <p:cNvSpPr txBox="1"/>
          <p:nvPr/>
        </p:nvSpPr>
        <p:spPr>
          <a:xfrm>
            <a:off x="1110474" y="443246"/>
            <a:ext cx="14586726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53"/>
              </a:lnSpc>
            </a:pP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[</a:t>
            </a:r>
            <a:r>
              <a:rPr lang="en-US" altLang="ko-KR" sz="5400" b="1" dirty="0" err="1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정리</a:t>
            </a:r>
            <a:r>
              <a:rPr lang="en-US" altLang="ko-KR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] </a:t>
            </a:r>
            <a:r>
              <a:rPr lang="ko-KR" altLang="en-US" sz="5400" b="1" dirty="0">
                <a:solidFill>
                  <a:srgbClr val="FFFFFF"/>
                </a:solidFill>
                <a:latin typeface="+mj-ea"/>
                <a:cs typeface="Arial Bold"/>
                <a:sym typeface="Arial Bold"/>
              </a:rPr>
              <a:t>활동 정리</a:t>
            </a:r>
            <a:endParaRPr lang="en-US" sz="54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8" name="TextBox 5"/>
          <p:cNvSpPr txBox="1"/>
          <p:nvPr/>
        </p:nvSpPr>
        <p:spPr>
          <a:xfrm>
            <a:off x="8244121" y="4406199"/>
            <a:ext cx="10363200" cy="5664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l">
              <a:lnSpc>
                <a:spcPct val="132800"/>
              </a:lnSpc>
            </a:pPr>
            <a:r>
              <a:rPr lang="en-US" sz="4000" b="0" i="0" u="none" strike="noStrike" spc="-200" dirty="0">
                <a:solidFill>
                  <a:srgbClr val="FFFFFF"/>
                </a:solidFill>
                <a:latin typeface="+mn-ea"/>
                <a:cs typeface="Noto Sans CJK KR Regular"/>
              </a:rPr>
              <a:t> </a:t>
            </a:r>
          </a:p>
        </p:txBody>
      </p:sp>
      <p:sp>
        <p:nvSpPr>
          <p:cNvPr id="13" name="TextBox 8"/>
          <p:cNvSpPr txBox="1"/>
          <p:nvPr/>
        </p:nvSpPr>
        <p:spPr>
          <a:xfrm>
            <a:off x="2362200" y="2747604"/>
            <a:ext cx="690880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>
                <a:solidFill>
                  <a:srgbClr val="A973FF"/>
                </a:solidFill>
                <a:latin typeface="+mn-ea"/>
                <a:cs typeface="Noto Sans CJK KR Bold"/>
              </a:rPr>
              <a:t>음악의 힘</a:t>
            </a:r>
          </a:p>
        </p:txBody>
      </p:sp>
      <p:sp>
        <p:nvSpPr>
          <p:cNvPr id="14" name="Freeform 7"/>
          <p:cNvSpPr/>
          <p:nvPr/>
        </p:nvSpPr>
        <p:spPr>
          <a:xfrm>
            <a:off x="990600" y="2437378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9" name="TextBox 9"/>
          <p:cNvSpPr txBox="1"/>
          <p:nvPr/>
        </p:nvSpPr>
        <p:spPr>
          <a:xfrm>
            <a:off x="2222500" y="4098302"/>
            <a:ext cx="14097000" cy="474957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5000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음악은 나의 마음을 표현하는 가장 훌륭한 친구입니다</a:t>
            </a:r>
          </a:p>
          <a:p>
            <a:pPr lvl="0">
              <a:lnSpc>
                <a:spcPct val="15000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말로 하기 어려운 감정도 음악으로 전달할 수 있습니다</a:t>
            </a:r>
          </a:p>
          <a:p>
            <a:pPr lvl="0">
              <a:lnSpc>
                <a:spcPct val="15000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랩은 나의 이야기를 멋지게 표현하는 도구입니다</a:t>
            </a:r>
          </a:p>
          <a:p>
            <a:pPr lvl="0">
              <a:lnSpc>
                <a:spcPct val="150000"/>
              </a:lnSpc>
            </a:pPr>
            <a:r>
              <a:rPr lang="en-US" altLang="ko-KR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- </a:t>
            </a:r>
            <a:r>
              <a:rPr lang="ko-KR" altLang="en-US" sz="3600" b="1" spc="-100" dirty="0">
                <a:solidFill>
                  <a:srgbClr val="FFFFFF"/>
                </a:solidFill>
                <a:latin typeface="+mj-ea"/>
                <a:ea typeface="+mj-ea"/>
                <a:cs typeface="Noto Sans CJK KR Regular"/>
              </a:rPr>
              <a:t>앞으로도 음악으로 마음을 표현해봅시다</a:t>
            </a:r>
          </a:p>
        </p:txBody>
      </p:sp>
      <p:sp>
        <p:nvSpPr>
          <p:cNvPr id="16" name="Freeform 14"/>
          <p:cNvSpPr/>
          <p:nvPr/>
        </p:nvSpPr>
        <p:spPr>
          <a:xfrm>
            <a:off x="13706665" y="4235316"/>
            <a:ext cx="3981069" cy="4114800"/>
          </a:xfrm>
          <a:custGeom>
            <a:avLst/>
            <a:gdLst/>
            <a:ahLst/>
            <a:cxnLst/>
            <a:rect l="l" t="t" r="r" b="b"/>
            <a:pathLst>
              <a:path w="3981069" h="4114800">
                <a:moveTo>
                  <a:pt x="0" y="0"/>
                </a:moveTo>
                <a:lnTo>
                  <a:pt x="3981069" y="0"/>
                </a:lnTo>
                <a:lnTo>
                  <a:pt x="3981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0725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7" name="Group 7"/>
          <p:cNvGrpSpPr/>
          <p:nvPr/>
        </p:nvGrpSpPr>
        <p:grpSpPr>
          <a:xfrm>
            <a:off x="808789" y="3086101"/>
            <a:ext cx="11374708" cy="5791200"/>
            <a:chOff x="0" y="0"/>
            <a:chExt cx="14743646" cy="86434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743685" cy="8643493"/>
            </a:xfrm>
            <a:custGeom>
              <a:avLst/>
              <a:gdLst/>
              <a:ahLst/>
              <a:cxnLst/>
              <a:rect l="l" t="t" r="r" b="b"/>
              <a:pathLst>
                <a:path w="14743685" h="8643493">
                  <a:moveTo>
                    <a:pt x="0" y="0"/>
                  </a:moveTo>
                  <a:lnTo>
                    <a:pt x="14743685" y="0"/>
                  </a:lnTo>
                  <a:lnTo>
                    <a:pt x="14743685" y="8643493"/>
                  </a:lnTo>
                  <a:lnTo>
                    <a:pt x="0" y="86434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52" b="-52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94116" y="3771900"/>
            <a:ext cx="10288284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50000"/>
              </a:lnSpc>
            </a:pPr>
            <a:r>
              <a:rPr lang="ko-KR" altLang="en-US" sz="4000" b="1" spc="-200" dirty="0">
                <a:latin typeface="+mn-ea"/>
                <a:cs typeface="Noto Sans CJK KR Regular"/>
              </a:rPr>
              <a:t>오늘은 </a:t>
            </a:r>
            <a:r>
              <a:rPr lang="ko-KR" altLang="en-US" sz="4000" b="1" spc="-200" dirty="0" err="1">
                <a:latin typeface="+mn-ea"/>
                <a:cs typeface="Noto Sans CJK KR Regular"/>
              </a:rPr>
              <a:t>생성형</a:t>
            </a:r>
            <a:r>
              <a:rPr lang="ko-KR" altLang="en-US" sz="4000" b="1" spc="-200" dirty="0">
                <a:latin typeface="+mn-ea"/>
                <a:cs typeface="Noto Sans CJK KR Regular"/>
              </a:rPr>
              <a:t> </a:t>
            </a:r>
            <a:r>
              <a:rPr lang="en-US" altLang="ko-KR" sz="4000" b="1" spc="-200" dirty="0">
                <a:latin typeface="+mn-ea"/>
                <a:cs typeface="Noto Sans CJK KR Regular"/>
              </a:rPr>
              <a:t>AI</a:t>
            </a:r>
            <a:r>
              <a:rPr lang="ko-KR" altLang="en-US" sz="4000" b="1" spc="-200" dirty="0">
                <a:latin typeface="+mn-ea"/>
                <a:cs typeface="Noto Sans CJK KR Regular"/>
              </a:rPr>
              <a:t>를 창작의 도구로 활용하는 경험을 했습니다</a:t>
            </a:r>
            <a:r>
              <a:rPr lang="en-US" altLang="ko-KR" sz="4000" b="1" spc="-200" dirty="0">
                <a:latin typeface="+mn-ea"/>
                <a:cs typeface="Noto Sans CJK KR Regular"/>
              </a:rPr>
              <a:t>. </a:t>
            </a:r>
            <a:r>
              <a:rPr lang="ko-KR" altLang="en-US" sz="4000" b="1" spc="-200" dirty="0">
                <a:latin typeface="+mn-ea"/>
                <a:cs typeface="Noto Sans CJK KR Regular"/>
              </a:rPr>
              <a:t> </a:t>
            </a:r>
            <a:r>
              <a:rPr lang="en-US" altLang="ko-KR" sz="4000" b="1" spc="-200" dirty="0">
                <a:latin typeface="+mn-ea"/>
                <a:cs typeface="Noto Sans CJK KR Regular"/>
              </a:rPr>
              <a:t>AI</a:t>
            </a:r>
            <a:r>
              <a:rPr lang="ko-KR" altLang="en-US" sz="4000" b="1" spc="-200" dirty="0">
                <a:latin typeface="+mn-ea"/>
                <a:cs typeface="Noto Sans CJK KR Regular"/>
              </a:rPr>
              <a:t>와 협업하며 창작의 어려움을 극복했습니다</a:t>
            </a:r>
            <a:r>
              <a:rPr lang="en-US" altLang="ko-KR" sz="4000" b="1" spc="-200" dirty="0">
                <a:latin typeface="+mn-ea"/>
                <a:cs typeface="Noto Sans CJK KR Regular"/>
              </a:rPr>
              <a:t>. </a:t>
            </a:r>
          </a:p>
          <a:p>
            <a:pPr lvl="0" algn="ctr">
              <a:lnSpc>
                <a:spcPct val="150000"/>
              </a:lnSpc>
            </a:pPr>
            <a:r>
              <a:rPr lang="en-US" altLang="ko-KR" sz="4000" b="1" spc="-200" dirty="0">
                <a:solidFill>
                  <a:srgbClr val="0070C0"/>
                </a:solidFill>
                <a:latin typeface="+mn-ea"/>
                <a:cs typeface="Noto Sans CJK KR Regular"/>
              </a:rPr>
              <a:t>AI</a:t>
            </a:r>
            <a:r>
              <a:rPr lang="ko-KR" altLang="en-US" sz="4000" b="1" spc="-200" dirty="0">
                <a:solidFill>
                  <a:srgbClr val="0070C0"/>
                </a:solidFill>
                <a:latin typeface="+mn-ea"/>
                <a:cs typeface="Noto Sans CJK KR Regular"/>
              </a:rPr>
              <a:t>는 도구일 뿐</a:t>
            </a:r>
            <a:r>
              <a:rPr lang="en-US" altLang="ko-KR" sz="4000" b="1" spc="-200" dirty="0">
                <a:solidFill>
                  <a:srgbClr val="0070C0"/>
                </a:solidFill>
                <a:latin typeface="+mn-ea"/>
                <a:cs typeface="Noto Sans CJK KR Regular"/>
              </a:rPr>
              <a:t>, </a:t>
            </a:r>
            <a:r>
              <a:rPr lang="ko-KR" altLang="en-US" sz="4000" b="1" spc="-200" dirty="0">
                <a:solidFill>
                  <a:srgbClr val="0070C0"/>
                </a:solidFill>
                <a:latin typeface="+mn-ea"/>
                <a:cs typeface="Noto Sans CJK KR Regular"/>
              </a:rPr>
              <a:t>진짜 창작자는 </a:t>
            </a:r>
            <a:endParaRPr lang="en-US" altLang="ko-KR" sz="4000" b="1" spc="-200" dirty="0">
              <a:solidFill>
                <a:srgbClr val="0070C0"/>
              </a:solidFill>
              <a:latin typeface="+mn-ea"/>
              <a:cs typeface="Noto Sans CJK KR Regular"/>
            </a:endParaRPr>
          </a:p>
          <a:p>
            <a:pPr lvl="0" algn="ctr">
              <a:lnSpc>
                <a:spcPct val="150000"/>
              </a:lnSpc>
            </a:pPr>
            <a:r>
              <a:rPr lang="ko-KR" altLang="en-US" sz="4000" b="1" spc="-200" dirty="0">
                <a:solidFill>
                  <a:srgbClr val="0070C0"/>
                </a:solidFill>
                <a:latin typeface="+mn-ea"/>
                <a:cs typeface="Noto Sans CJK KR Regular"/>
              </a:rPr>
              <a:t>바로 여러분입니다</a:t>
            </a:r>
          </a:p>
          <a:p>
            <a:pPr lvl="0"/>
            <a:endParaRPr lang="en-US" altLang="ko-KR" sz="4000" b="1" spc="-200" dirty="0">
              <a:latin typeface="+mn-ea"/>
              <a:cs typeface="Noto Sans CJK KR Regula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43067" y="1977761"/>
            <a:ext cx="1655500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06"/>
              </a:lnSpc>
            </a:pPr>
            <a:r>
              <a:rPr lang="en-US" sz="444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생각해</a:t>
            </a:r>
            <a:r>
              <a:rPr lang="en-US" sz="444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sz="444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봅시다</a:t>
            </a:r>
            <a:endParaRPr lang="en-US" sz="4449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66404" y="337728"/>
            <a:ext cx="5560504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53"/>
              </a:lnSpc>
            </a:pP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성찰</a:t>
            </a:r>
            <a:r>
              <a:rPr lang="ko-KR" alt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하기</a:t>
            </a: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</a:t>
            </a:r>
          </a:p>
        </p:txBody>
      </p:sp>
      <p:sp>
        <p:nvSpPr>
          <p:cNvPr id="13" name="Freeform 9"/>
          <p:cNvSpPr/>
          <p:nvPr/>
        </p:nvSpPr>
        <p:spPr>
          <a:xfrm>
            <a:off x="13004160" y="5020546"/>
            <a:ext cx="4741542" cy="4237754"/>
          </a:xfrm>
          <a:custGeom>
            <a:avLst/>
            <a:gdLst/>
            <a:ahLst/>
            <a:cxnLst/>
            <a:rect l="l" t="t" r="r" b="b"/>
            <a:pathLst>
              <a:path w="4741542" h="4237754">
                <a:moveTo>
                  <a:pt x="0" y="0"/>
                </a:moveTo>
                <a:lnTo>
                  <a:pt x="4741542" y="0"/>
                </a:lnTo>
                <a:lnTo>
                  <a:pt x="4741542" y="4237754"/>
                </a:lnTo>
                <a:lnTo>
                  <a:pt x="0" y="42377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15" name="TextBox 13"/>
          <p:cNvSpPr txBox="1"/>
          <p:nvPr/>
        </p:nvSpPr>
        <p:spPr>
          <a:xfrm>
            <a:off x="13004160" y="5715528"/>
            <a:ext cx="1900866" cy="803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34"/>
              </a:lnSpc>
              <a:spcBef>
                <a:spcPct val="0"/>
              </a:spcBef>
            </a:pPr>
            <a:r>
              <a:rPr lang="en-US" sz="5299" b="1" dirty="0">
                <a:solidFill>
                  <a:srgbClr val="000000"/>
                </a:solidFill>
                <a:latin typeface="+mj-ea"/>
                <a:ea typeface="+mj-ea"/>
                <a:cs typeface="Noto Sans Bold"/>
                <a:sym typeface="Noto Sans Bold"/>
              </a:rPr>
              <a:t>AI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855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719024" y="390788"/>
            <a:ext cx="17248221" cy="1103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AI </a:t>
            </a:r>
            <a:r>
              <a:rPr lang="ko-KR" altLang="en-US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래퍼와 함께 만드는 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 </a:t>
            </a:r>
            <a:r>
              <a:rPr lang="ko-KR" altLang="en-US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우리들의 졸업 이야기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</a:t>
            </a:r>
          </a:p>
        </p:txBody>
      </p:sp>
      <p:sp>
        <p:nvSpPr>
          <p:cNvPr id="5" name="AutoShape 5"/>
          <p:cNvSpPr/>
          <p:nvPr/>
        </p:nvSpPr>
        <p:spPr>
          <a:xfrm rot="1980">
            <a:off x="808787" y="1794424"/>
            <a:ext cx="16670426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6" name="TextBox 6"/>
          <p:cNvSpPr txBox="1"/>
          <p:nvPr/>
        </p:nvSpPr>
        <p:spPr>
          <a:xfrm>
            <a:off x="626869" y="2143120"/>
            <a:ext cx="2749258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30"/>
              </a:lnSpc>
            </a:pPr>
            <a:r>
              <a:rPr lang="en-US" sz="529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성취기준</a:t>
            </a:r>
            <a:endParaRPr lang="en-US" sz="5299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26869" y="3269274"/>
            <a:ext cx="17340376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58"/>
              </a:lnSpc>
            </a:pPr>
            <a:r>
              <a:rPr lang="en-US" altLang="ko-KR" sz="399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[6</a:t>
            </a:r>
            <a:r>
              <a:rPr lang="ko-KR" altLang="en-US" sz="399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음</a:t>
            </a:r>
            <a:r>
              <a:rPr lang="en-US" altLang="ko-KR" sz="399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03-01] </a:t>
            </a:r>
            <a:r>
              <a:rPr lang="ko-KR" altLang="en-US" sz="399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느낌과 아이디어를 떠올려 여러 매체나 방법으로 자신감 있게 표현한다</a:t>
            </a:r>
            <a:r>
              <a:rPr lang="en-US" altLang="ko-KR" sz="399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.</a:t>
            </a:r>
            <a:endParaRPr lang="en-US" sz="3999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9" name="Freeform 9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26869" y="5417646"/>
            <a:ext cx="2956770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30"/>
              </a:lnSpc>
            </a:pPr>
            <a:r>
              <a:rPr lang="en-US" sz="529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학습</a:t>
            </a:r>
            <a:r>
              <a:rPr lang="en-US" sz="5299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sz="5299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목표</a:t>
            </a:r>
            <a:endParaRPr lang="en-US" sz="5299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37022" y="6448139"/>
            <a:ext cx="17586245" cy="2500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1827" lvl="2">
              <a:lnSpc>
                <a:spcPts val="6539"/>
              </a:lnSpc>
            </a:pP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1. 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랩 음악의 기본 요소인 라임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(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운율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)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의 개념을 이해하고 설명할 수 있다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.</a:t>
            </a:r>
          </a:p>
          <a:p>
            <a:pPr marL="601827" lvl="2">
              <a:lnSpc>
                <a:spcPts val="6539"/>
              </a:lnSpc>
            </a:pP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2. </a:t>
            </a:r>
            <a:r>
              <a:rPr lang="ko-KR" altLang="en-US" sz="3948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생성형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AI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를 보조 작사가로 활용하여 졸업에 대한 감정을 담은 독창적인</a:t>
            </a:r>
            <a:endParaRPr lang="en-US" altLang="ko-KR" sz="3948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  <a:p>
            <a:pPr marL="601827" lvl="2">
              <a:lnSpc>
                <a:spcPts val="6539"/>
              </a:lnSpc>
            </a:pP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 </a:t>
            </a:r>
            <a:r>
              <a:rPr lang="ko-KR" altLang="en-US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 랩 가사를 창작할 수 있다</a:t>
            </a:r>
            <a:r>
              <a:rPr lang="en-US" altLang="ko-KR" sz="394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85800" y="3238500"/>
            <a:ext cx="17726396" cy="2287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72"/>
              </a:lnSpc>
            </a:pPr>
            <a:r>
              <a:rPr lang="en-US" sz="5400" b="1" dirty="0">
                <a:solidFill>
                  <a:srgbClr val="FFFFFF"/>
                </a:solidFill>
                <a:latin typeface="+mn-ea"/>
                <a:cs typeface="Arial Bold"/>
                <a:sym typeface="Arial Bold"/>
              </a:rPr>
              <a:t>[1차시] </a:t>
            </a:r>
          </a:p>
          <a:p>
            <a:pPr>
              <a:lnSpc>
                <a:spcPts val="9900"/>
              </a:lnSpc>
            </a:pP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AI </a:t>
            </a:r>
            <a:r>
              <a:rPr lang="ko-KR" altLang="en-US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래퍼와 함께 만드는 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 '</a:t>
            </a:r>
            <a:r>
              <a:rPr lang="ko-KR" altLang="en-US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우리들의 졸업 이야기</a:t>
            </a:r>
            <a:r>
              <a:rPr lang="en-US" altLang="ko-KR" sz="5400" b="1" dirty="0">
                <a:solidFill>
                  <a:schemeClr val="bg1"/>
                </a:solidFill>
                <a:latin typeface="+mn-ea"/>
                <a:cs typeface="Arial Bold" panose="020B0704020202020204" pitchFamily="34" charset="0"/>
              </a:rPr>
              <a:t>'</a:t>
            </a:r>
          </a:p>
        </p:txBody>
      </p:sp>
      <p:sp>
        <p:nvSpPr>
          <p:cNvPr id="5" name="AutoShape 5"/>
          <p:cNvSpPr/>
          <p:nvPr/>
        </p:nvSpPr>
        <p:spPr>
          <a:xfrm rot="1980">
            <a:off x="808787" y="4444375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7" name="Freeform 7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0" name="Freeform 8"/>
          <p:cNvSpPr/>
          <p:nvPr/>
        </p:nvSpPr>
        <p:spPr>
          <a:xfrm>
            <a:off x="13078337" y="2482196"/>
            <a:ext cx="4382072" cy="5029200"/>
          </a:xfrm>
          <a:custGeom>
            <a:avLst/>
            <a:gdLst/>
            <a:ahLst/>
            <a:cxnLst/>
            <a:rect l="l" t="t" r="r" b="b"/>
            <a:pathLst>
              <a:path w="7087743" h="8229600">
                <a:moveTo>
                  <a:pt x="0" y="0"/>
                </a:moveTo>
                <a:lnTo>
                  <a:pt x="7087743" y="0"/>
                </a:lnTo>
                <a:lnTo>
                  <a:pt x="70877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TextBox 8"/>
          <p:cNvSpPr txBox="1"/>
          <p:nvPr/>
        </p:nvSpPr>
        <p:spPr>
          <a:xfrm>
            <a:off x="808788" y="772003"/>
            <a:ext cx="16392896" cy="83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ko-KR" altLang="en-US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동기유발 </a:t>
            </a:r>
            <a:r>
              <a:rPr lang="en-US" altLang="ko-KR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– ＂</a:t>
            </a:r>
            <a:r>
              <a:rPr lang="en-US" altLang="ko-KR" sz="5408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Yo</a:t>
            </a:r>
            <a:r>
              <a:rPr lang="en-US" altLang="ko-KR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! </a:t>
            </a:r>
            <a:r>
              <a:rPr lang="ko-KR" altLang="en-US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힙합으로 말해요</a:t>
            </a:r>
            <a:r>
              <a:rPr lang="en-US" altLang="ko-KR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＂</a:t>
            </a:r>
            <a:endParaRPr lang="en-US" altLang="ko-KR" sz="5400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pic>
        <p:nvPicPr>
          <p:cNvPr id="7" name="싸이(PSY) - 예술이야 [가사-Lyrics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788" y="1984628"/>
            <a:ext cx="14285637" cy="803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0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TextBox 8"/>
          <p:cNvSpPr txBox="1"/>
          <p:nvPr/>
        </p:nvSpPr>
        <p:spPr>
          <a:xfrm>
            <a:off x="808788" y="772003"/>
            <a:ext cx="16392896" cy="83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ko-KR" altLang="en-US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동기유발 </a:t>
            </a:r>
            <a:r>
              <a:rPr lang="en-US" altLang="ko-KR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– ＂</a:t>
            </a:r>
            <a:r>
              <a:rPr lang="en-US" altLang="ko-KR" sz="5408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Yo</a:t>
            </a:r>
            <a:r>
              <a:rPr lang="en-US" altLang="ko-KR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! </a:t>
            </a:r>
            <a:r>
              <a:rPr lang="ko-KR" altLang="en-US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힙합으로 말해요</a:t>
            </a:r>
            <a:r>
              <a:rPr lang="en-US" altLang="ko-KR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＂</a:t>
            </a:r>
            <a:endParaRPr lang="en-US" altLang="ko-KR" sz="5400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pic>
        <p:nvPicPr>
          <p:cNvPr id="9" name="[ENG] [SMTM10-1회] '쇼미 키즈들이 온다..!' 톡톡튀는 가사, 송민영 @1차 예선 ｜ Mnet 211001 방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006" y="2345049"/>
            <a:ext cx="13918594" cy="7829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143000" y="4152900"/>
            <a:ext cx="9023096" cy="456150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20350"/>
              </a:lnSpc>
            </a:pPr>
            <a:r>
              <a:rPr lang="en-US" sz="4000" b="1" i="0" u="none" strike="noStrike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 </a:t>
            </a: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'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말 끝마다 비슷한 소리가 반복되는 게</a:t>
            </a:r>
          </a:p>
          <a:p>
            <a:pPr lvl="0">
              <a:lnSpc>
                <a:spcPct val="12035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 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들리나요</a:t>
            </a: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?‘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라임을 찾아본다</a:t>
            </a: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.</a:t>
            </a:r>
          </a:p>
          <a:p>
            <a:pPr lvl="0">
              <a:lnSpc>
                <a:spcPct val="120350"/>
              </a:lnSpc>
            </a:pPr>
            <a:endParaRPr lang="en-US" altLang="ko-KR" sz="40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2035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- '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졸업하면 가장 생각날 것 같은</a:t>
            </a:r>
          </a:p>
          <a:p>
            <a:pPr lvl="0">
              <a:lnSpc>
                <a:spcPct val="120350"/>
              </a:lnSpc>
            </a:pP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  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장면은 무엇인가요</a:t>
            </a: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?‘ </a:t>
            </a:r>
            <a:r>
              <a:rPr lang="ko-KR" altLang="en-US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추억을 떠올린다</a:t>
            </a:r>
            <a:r>
              <a:rPr lang="en-US" altLang="ko-KR" sz="4000" b="1" spc="-100" dirty="0">
                <a:solidFill>
                  <a:schemeClr val="bg1"/>
                </a:solidFill>
                <a:latin typeface="+mj-ea"/>
                <a:ea typeface="+mj-ea"/>
                <a:cs typeface="SB AggroOTF Light"/>
              </a:rPr>
              <a:t>.</a:t>
            </a:r>
            <a:endParaRPr lang="ko-KR" altLang="en-US" sz="40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  <a:p>
            <a:pPr lvl="0">
              <a:lnSpc>
                <a:spcPct val="120350"/>
              </a:lnSpc>
            </a:pPr>
            <a:endParaRPr lang="ko-KR" altLang="en-US" sz="4000" b="1" spc="-100" dirty="0">
              <a:solidFill>
                <a:schemeClr val="bg1"/>
              </a:solidFill>
              <a:latin typeface="+mj-ea"/>
              <a:ea typeface="+mj-ea"/>
              <a:cs typeface="SB AggroOTF Light"/>
            </a:endParaRPr>
          </a:p>
        </p:txBody>
      </p:sp>
      <p:sp>
        <p:nvSpPr>
          <p:cNvPr id="20" name="Freeform 7"/>
          <p:cNvSpPr/>
          <p:nvPr/>
        </p:nvSpPr>
        <p:spPr>
          <a:xfrm>
            <a:off x="1143000" y="2705100"/>
            <a:ext cx="1059220" cy="978455"/>
          </a:xfrm>
          <a:custGeom>
            <a:avLst/>
            <a:gdLst/>
            <a:ahLst/>
            <a:cxnLst/>
            <a:rect l="l" t="t" r="r" b="b"/>
            <a:pathLst>
              <a:path w="1059220" h="978455">
                <a:moveTo>
                  <a:pt x="0" y="0"/>
                </a:moveTo>
                <a:lnTo>
                  <a:pt x="1059220" y="0"/>
                </a:lnTo>
                <a:lnTo>
                  <a:pt x="1059220" y="978455"/>
                </a:lnTo>
                <a:lnTo>
                  <a:pt x="0" y="978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21" name="TextBox 8"/>
          <p:cNvSpPr txBox="1"/>
          <p:nvPr/>
        </p:nvSpPr>
        <p:spPr>
          <a:xfrm>
            <a:off x="2459191" y="3060621"/>
            <a:ext cx="8326520" cy="609600"/>
          </a:xfrm>
          <a:prstGeom prst="rect">
            <a:avLst/>
          </a:prstGeom>
        </p:spPr>
        <p:txBody>
          <a:bodyPr lIns="0" tIns="0" rIns="0" bIns="40640" rtlCol="0" anchor="b"/>
          <a:lstStyle/>
          <a:p>
            <a:pPr lvl="0">
              <a:lnSpc>
                <a:spcPct val="99600"/>
              </a:lnSpc>
            </a:pPr>
            <a:r>
              <a:rPr lang="ko-KR" altLang="en-US" sz="4400" b="1" dirty="0">
                <a:solidFill>
                  <a:srgbClr val="A973FF"/>
                </a:solidFill>
                <a:latin typeface="+mj-ea"/>
                <a:ea typeface="+mj-ea"/>
                <a:cs typeface="Noto Sans CJK KR Bold"/>
              </a:rPr>
              <a:t>라임 찾기</a:t>
            </a:r>
          </a:p>
        </p:txBody>
      </p:sp>
      <p:sp>
        <p:nvSpPr>
          <p:cNvPr id="12" name="TextBox 8"/>
          <p:cNvSpPr txBox="1"/>
          <p:nvPr/>
        </p:nvSpPr>
        <p:spPr>
          <a:xfrm>
            <a:off x="808788" y="772003"/>
            <a:ext cx="16392896" cy="83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ko-KR" altLang="en-US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동기유발 </a:t>
            </a:r>
            <a:r>
              <a:rPr lang="en-US" altLang="ko-KR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– ＂</a:t>
            </a:r>
            <a:r>
              <a:rPr lang="en-US" altLang="ko-KR" sz="5408" b="1" dirty="0" err="1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Yo</a:t>
            </a:r>
            <a:r>
              <a:rPr lang="en-US" altLang="ko-KR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! </a:t>
            </a:r>
            <a:r>
              <a:rPr lang="ko-KR" altLang="en-US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힙합으로 말해요</a:t>
            </a:r>
            <a:r>
              <a:rPr lang="en-US" altLang="ko-KR" sz="5408" b="1" dirty="0">
                <a:solidFill>
                  <a:srgbClr val="FFFFFF"/>
                </a:solidFill>
                <a:latin typeface="+mj-ea"/>
                <a:ea typeface="+mj-ea"/>
                <a:cs typeface="Arial Bold"/>
                <a:sym typeface="Arial Bold"/>
              </a:rPr>
              <a:t>＂</a:t>
            </a:r>
            <a:endParaRPr lang="en-US" altLang="ko-KR" sz="5400" b="1" dirty="0">
              <a:solidFill>
                <a:srgbClr val="FFFFFF"/>
              </a:solidFill>
              <a:latin typeface="+mj-ea"/>
              <a:ea typeface="+mj-ea"/>
              <a:cs typeface="Arial Bold"/>
              <a:sym typeface="Arial Bold"/>
            </a:endParaRPr>
          </a:p>
        </p:txBody>
      </p:sp>
      <p:sp>
        <p:nvSpPr>
          <p:cNvPr id="13" name="Freeform 8"/>
          <p:cNvSpPr/>
          <p:nvPr/>
        </p:nvSpPr>
        <p:spPr>
          <a:xfrm>
            <a:off x="11070391" y="2781416"/>
            <a:ext cx="5159005" cy="6086265"/>
          </a:xfrm>
          <a:custGeom>
            <a:avLst/>
            <a:gdLst/>
            <a:ahLst/>
            <a:cxnLst/>
            <a:rect l="l" t="t" r="r" b="b"/>
            <a:pathLst>
              <a:path w="7087743" h="8229600">
                <a:moveTo>
                  <a:pt x="0" y="0"/>
                </a:moveTo>
                <a:lnTo>
                  <a:pt x="7087743" y="0"/>
                </a:lnTo>
                <a:lnTo>
                  <a:pt x="70877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644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66394" y="3263913"/>
            <a:ext cx="12955895" cy="831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8"/>
              </a:lnSpc>
            </a:pP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</a:t>
            </a:r>
            <a:r>
              <a:rPr 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학습</a:t>
            </a: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목표</a:t>
            </a: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확인</a:t>
            </a:r>
            <a:r>
              <a:rPr lang="en-US" sz="54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]</a:t>
            </a:r>
          </a:p>
        </p:txBody>
      </p:sp>
      <p:sp>
        <p:nvSpPr>
          <p:cNvPr id="5" name="AutoShape 5"/>
          <p:cNvSpPr/>
          <p:nvPr/>
        </p:nvSpPr>
        <p:spPr>
          <a:xfrm rot="1980">
            <a:off x="808787" y="4444375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grpSp>
        <p:nvGrpSpPr>
          <p:cNvPr id="6" name="Group 6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7" name="Freeform 7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5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4" b="-14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402697" y="9372371"/>
            <a:ext cx="2064601" cy="392649"/>
            <a:chOff x="0" y="0"/>
            <a:chExt cx="2752801" cy="523532"/>
          </a:xfrm>
        </p:grpSpPr>
        <p:sp>
          <p:nvSpPr>
            <p:cNvPr id="5" name="Freeform 5" descr="폰트, 그래픽, 로고, 타이포그래피이(가) 표시된 사진  AI 생성 콘텐츠는 정확하지 않을 수 있습니다."/>
            <p:cNvSpPr/>
            <p:nvPr/>
          </p:nvSpPr>
          <p:spPr>
            <a:xfrm>
              <a:off x="0" y="0"/>
              <a:ext cx="2752852" cy="523494"/>
            </a:xfrm>
            <a:custGeom>
              <a:avLst/>
              <a:gdLst/>
              <a:ahLst/>
              <a:cxnLst/>
              <a:rect l="l" t="t" r="r" b="b"/>
              <a:pathLst>
                <a:path w="2752852" h="523494">
                  <a:moveTo>
                    <a:pt x="0" y="0"/>
                  </a:moveTo>
                  <a:lnTo>
                    <a:pt x="2752852" y="0"/>
                  </a:lnTo>
                  <a:lnTo>
                    <a:pt x="2752852" y="523494"/>
                  </a:lnTo>
                  <a:lnTo>
                    <a:pt x="0" y="52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1" b="-9"/>
              </a:stretch>
            </a:blipFill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6" name="AutoShape 6"/>
          <p:cNvSpPr/>
          <p:nvPr/>
        </p:nvSpPr>
        <p:spPr>
          <a:xfrm rot="1980">
            <a:off x="808787" y="1794424"/>
            <a:ext cx="16670217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7" name="TextBox 7"/>
          <p:cNvSpPr txBox="1"/>
          <p:nvPr/>
        </p:nvSpPr>
        <p:spPr>
          <a:xfrm>
            <a:off x="533400" y="2933700"/>
            <a:ext cx="16504205" cy="4893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16227" lvl="2" indent="-914400">
              <a:lnSpc>
                <a:spcPct val="150000"/>
              </a:lnSpc>
              <a:buAutoNum type="arabicPeriod"/>
            </a:pP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랩 음악의 기본 요소인 라임</a:t>
            </a: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(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운율</a:t>
            </a: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)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의 개념을 이해하고 설명할 수 있다</a:t>
            </a: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.</a:t>
            </a:r>
          </a:p>
          <a:p>
            <a:pPr marL="1516227" lvl="2" indent="-914400">
              <a:lnSpc>
                <a:spcPct val="150000"/>
              </a:lnSpc>
              <a:buAutoNum type="arabicPeriod" startAt="2"/>
            </a:pPr>
            <a:r>
              <a:rPr lang="ko-KR" altLang="en-US" sz="5300" b="1" dirty="0" err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생성형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AI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를 보조 작사가로 활용하여 졸업에 대한 </a:t>
            </a:r>
            <a:endParaRPr lang="en-US" altLang="ko-KR" sz="5300" b="1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601827" lvl="2">
              <a:lnSpc>
                <a:spcPct val="150000"/>
              </a:lnSpc>
            </a:pP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    </a:t>
            </a:r>
            <a:r>
              <a:rPr lang="ko-KR" altLang="en-US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감정을 담은 독창적인 랩 가사를 창작할 수 있다</a:t>
            </a:r>
            <a:r>
              <a:rPr lang="en-US" altLang="ko-KR" sz="53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6394" y="337737"/>
            <a:ext cx="12955895" cy="1107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53"/>
              </a:lnSpc>
            </a:pPr>
            <a:r>
              <a:rPr lang="en-US" sz="54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[학습 목표 확인]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샌드박스">
      <a:majorFont>
        <a:latin typeface="Pretendard"/>
        <a:ea typeface="Pretendard"/>
        <a:cs typeface=""/>
      </a:majorFont>
      <a:minorFont>
        <a:latin typeface="Pretendard"/>
        <a:ea typeface="Pretendar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</TotalTime>
  <Words>920</Words>
  <Application>Microsoft Macintosh PowerPoint</Application>
  <PresentationFormat>사용자 지정</PresentationFormat>
  <Paragraphs>180</Paragraphs>
  <Slides>21</Slides>
  <Notes>0</Notes>
  <HiddenSlides>0</HiddenSlides>
  <MMClips>3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6" baseType="lpstr">
      <vt:lpstr>Arial</vt:lpstr>
      <vt:lpstr>맑은 고딕</vt:lpstr>
      <vt:lpstr>Pretendard</vt:lpstr>
      <vt:lpstr>Arial Bold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역사 속 그날로 접속하다! AI 타임머신 인터뷰(세종대왕편)</dc:title>
  <dc:creator>User</dc:creator>
  <cp:lastModifiedBy>이 가영</cp:lastModifiedBy>
  <cp:revision>96</cp:revision>
  <dcterms:created xsi:type="dcterms:W3CDTF">2006-08-16T00:00:00Z</dcterms:created>
  <dcterms:modified xsi:type="dcterms:W3CDTF">2026-03-03T06:04:26Z</dcterms:modified>
  <dc:identifier>DAG_20xR7j4</dc:identifier>
</cp:coreProperties>
</file>