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300" r:id="rId6"/>
    <p:sldId id="301" r:id="rId7"/>
    <p:sldId id="263" r:id="rId8"/>
    <p:sldId id="264" r:id="rId9"/>
    <p:sldId id="279" r:id="rId10"/>
    <p:sldId id="282" r:id="rId11"/>
    <p:sldId id="293" r:id="rId12"/>
    <p:sldId id="302" r:id="rId13"/>
    <p:sldId id="268" r:id="rId14"/>
    <p:sldId id="269" r:id="rId15"/>
    <p:sldId id="270" r:id="rId16"/>
    <p:sldId id="294" r:id="rId17"/>
    <p:sldId id="299" r:id="rId18"/>
    <p:sldId id="305" r:id="rId19"/>
    <p:sldId id="306" r:id="rId20"/>
    <p:sldId id="277" r:id="rId21"/>
  </p:sldIdLst>
  <p:sldSz cx="18288000" cy="10287000"/>
  <p:notesSz cx="6858000" cy="9144000"/>
  <p:embeddedFontLst>
    <p:embeddedFont>
      <p:font typeface="SB AggroOTF Bold" panose="020B0600000101010101" pitchFamily="34" charset="-127"/>
      <p:regular r:id="rId22"/>
    </p:embeddedFont>
    <p:embeddedFont>
      <p:font typeface="Arial Bold" panose="020B0704020202020204" pitchFamily="34" charset="0"/>
      <p:regular r:id="rId23"/>
      <p:bold r:id="rId24"/>
    </p:embeddedFont>
    <p:embeddedFont>
      <p:font typeface="Pretendard" panose="02000503000000020004" pitchFamily="2" charset="-127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472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5.png"/><Relationship Id="rId7" Type="http://schemas.openxmlformats.org/officeDocument/2006/relationships/image" Target="../media/image2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5.pn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815940" y="8791365"/>
            <a:ext cx="16656129" cy="9525"/>
            <a:chOff x="0" y="0"/>
            <a:chExt cx="22208172" cy="12700"/>
          </a:xfrm>
        </p:grpSpPr>
        <p:sp>
          <p:nvSpPr>
            <p:cNvPr id="4" name="Freeform 4"/>
            <p:cNvSpPr/>
            <p:nvPr/>
          </p:nvSpPr>
          <p:spPr>
            <a:xfrm>
              <a:off x="6350" y="0"/>
              <a:ext cx="22195410" cy="12700"/>
            </a:xfrm>
            <a:custGeom>
              <a:avLst/>
              <a:gdLst/>
              <a:ahLst/>
              <a:cxnLst/>
              <a:rect l="l" t="t" r="r" b="b"/>
              <a:pathLst>
                <a:path w="22195410" h="12700">
                  <a:moveTo>
                    <a:pt x="0" y="0"/>
                  </a:moveTo>
                  <a:lnTo>
                    <a:pt x="22195410" y="0"/>
                  </a:lnTo>
                  <a:lnTo>
                    <a:pt x="2219541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6" name="Freeform 6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135402" y="2141450"/>
            <a:ext cx="10152097" cy="1185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altLang="ko-KR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 AI </a:t>
            </a:r>
            <a:r>
              <a:rPr lang="ko-KR" altLang="en-US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멘토와 만나는</a:t>
            </a:r>
            <a:r>
              <a:rPr lang="en-US" altLang="ko-KR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 '</a:t>
            </a:r>
            <a:r>
              <a:rPr lang="ko-KR" altLang="en-US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나의 꿈</a:t>
            </a:r>
            <a:r>
              <a:rPr lang="en-US" altLang="ko-KR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</a:t>
            </a:r>
          </a:p>
        </p:txBody>
      </p:sp>
      <p:sp>
        <p:nvSpPr>
          <p:cNvPr id="11" name="Freeform 9"/>
          <p:cNvSpPr/>
          <p:nvPr/>
        </p:nvSpPr>
        <p:spPr>
          <a:xfrm>
            <a:off x="6239651" y="5448300"/>
            <a:ext cx="5943600" cy="4457699"/>
          </a:xfrm>
          <a:custGeom>
            <a:avLst/>
            <a:gdLst/>
            <a:ahLst/>
            <a:cxnLst/>
            <a:rect l="l" t="t" r="r" b="b"/>
            <a:pathLst>
              <a:path w="10223106" h="8229600">
                <a:moveTo>
                  <a:pt x="0" y="0"/>
                </a:moveTo>
                <a:lnTo>
                  <a:pt x="10223106" y="0"/>
                </a:lnTo>
                <a:lnTo>
                  <a:pt x="102231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76868" y="2628900"/>
            <a:ext cx="5346762" cy="6523137"/>
          </a:xfrm>
          <a:custGeom>
            <a:avLst/>
            <a:gdLst/>
            <a:ahLst/>
            <a:cxnLst/>
            <a:rect l="l" t="t" r="r" b="b"/>
            <a:pathLst>
              <a:path w="4869423" h="5560247">
                <a:moveTo>
                  <a:pt x="0" y="0"/>
                </a:moveTo>
                <a:lnTo>
                  <a:pt x="4869423" y="0"/>
                </a:lnTo>
                <a:lnTo>
                  <a:pt x="4869423" y="5560247"/>
                </a:lnTo>
                <a:lnTo>
                  <a:pt x="0" y="5560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dirty="0"/>
          </a:p>
        </p:txBody>
      </p:sp>
      <p:sp>
        <p:nvSpPr>
          <p:cNvPr id="9" name="Freeform 9"/>
          <p:cNvSpPr/>
          <p:nvPr/>
        </p:nvSpPr>
        <p:spPr>
          <a:xfrm>
            <a:off x="6572785" y="2628900"/>
            <a:ext cx="5248249" cy="6582807"/>
          </a:xfrm>
          <a:custGeom>
            <a:avLst/>
            <a:gdLst/>
            <a:ahLst/>
            <a:cxnLst/>
            <a:rect l="l" t="t" r="r" b="b"/>
            <a:pathLst>
              <a:path w="4919999" h="5617999">
                <a:moveTo>
                  <a:pt x="0" y="0"/>
                </a:moveTo>
                <a:lnTo>
                  <a:pt x="4920000" y="0"/>
                </a:lnTo>
                <a:lnTo>
                  <a:pt x="4920000" y="5617999"/>
                </a:lnTo>
                <a:lnTo>
                  <a:pt x="0" y="5617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12228829" y="2569230"/>
            <a:ext cx="5238507" cy="6582807"/>
          </a:xfrm>
          <a:custGeom>
            <a:avLst/>
            <a:gdLst/>
            <a:ahLst/>
            <a:cxnLst/>
            <a:rect l="l" t="t" r="r" b="b"/>
            <a:pathLst>
              <a:path w="4973936" h="5679587">
                <a:moveTo>
                  <a:pt x="0" y="0"/>
                </a:moveTo>
                <a:lnTo>
                  <a:pt x="4973936" y="0"/>
                </a:lnTo>
                <a:lnTo>
                  <a:pt x="4973936" y="5679587"/>
                </a:lnTo>
                <a:lnTo>
                  <a:pt x="0" y="5679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929513" y="3009900"/>
            <a:ext cx="3070071" cy="960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역할 부여</a:t>
            </a:r>
            <a:endParaRPr lang="en-US" altLang="ko-KR" sz="5400" b="1" spc="-200" dirty="0">
              <a:latin typeface="+mn-ea"/>
              <a:cs typeface="Noto Sans CJK KR Bold"/>
            </a:endParaRPr>
          </a:p>
        </p:txBody>
      </p: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TextBox 13"/>
          <p:cNvSpPr txBox="1"/>
          <p:nvPr/>
        </p:nvSpPr>
        <p:spPr>
          <a:xfrm>
            <a:off x="1127365" y="4480732"/>
            <a:ext cx="4801376" cy="392811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6990"/>
              </a:lnSpc>
            </a:pPr>
            <a:endParaRPr lang="en-US" sz="4000" b="0" i="0" u="none" strike="noStrike" spc="-100" dirty="0">
              <a:latin typeface="+mn-ea"/>
              <a:cs typeface="Noto Sans CJK KR Regular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608859" y="3013364"/>
            <a:ext cx="3070071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상황 설정</a:t>
            </a:r>
            <a:endParaRPr lang="en-US" altLang="ko-KR" sz="5400" b="1" spc="-200" dirty="0">
              <a:latin typeface="+mn-ea"/>
              <a:cs typeface="Noto Sans CJK KR Bold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3047209" y="3013364"/>
            <a:ext cx="3736920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구체적 질문</a:t>
            </a:r>
            <a:endParaRPr lang="en-US" altLang="ko-KR" sz="5400" b="1" spc="-200" dirty="0">
              <a:latin typeface="+mn-ea"/>
              <a:cs typeface="Noto Sans CJK KR Bold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1107699" y="4260185"/>
            <a:ext cx="5195163" cy="485139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6990"/>
              </a:lnSpc>
            </a:pPr>
            <a:r>
              <a:rPr lang="en-US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 AI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에게</a:t>
            </a:r>
            <a:r>
              <a:rPr 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역할을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알려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 algn="l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주세요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 algn="l">
              <a:lnSpc>
                <a:spcPct val="126990"/>
              </a:lnSpc>
            </a:pPr>
            <a:r>
              <a:rPr lang="en-US" altLang="ko-KR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“</a:t>
            </a:r>
            <a:r>
              <a:rPr lang="ko-KR" altLang="en-US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너는 </a:t>
            </a:r>
            <a:r>
              <a:rPr lang="en-US" altLang="ko-KR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10</a:t>
            </a:r>
            <a:r>
              <a:rPr lang="ko-KR" altLang="en-US" sz="3600" b="0" i="0" u="none" strike="noStrike" spc="-100" dirty="0" err="1">
                <a:latin typeface="Arial Bold" panose="020B0704020202020204" pitchFamily="34" charset="0"/>
                <a:cs typeface="Arial Bold" panose="020B0704020202020204" pitchFamily="34" charset="0"/>
              </a:rPr>
              <a:t>년차</a:t>
            </a:r>
            <a:r>
              <a:rPr lang="ko-KR" altLang="en-US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endParaRPr lang="en-US" altLang="ko-KR" sz="3600" b="0" i="0" u="none" strike="noStrike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 algn="l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 </a:t>
            </a:r>
            <a:r>
              <a:rPr lang="ko-KR" altLang="en-US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베테랑</a:t>
            </a:r>
            <a:r>
              <a:rPr lang="en-US" altLang="ko-KR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(</a:t>
            </a:r>
            <a:r>
              <a:rPr lang="ko-KR" altLang="en-US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직업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)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이야</a:t>
            </a:r>
            <a:r>
              <a:rPr lang="en-US" altLang="ko-KR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” </a:t>
            </a:r>
          </a:p>
          <a:p>
            <a:pPr lvl="0" algn="l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역할을 주면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 algn="l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전문가처럼 답변해요 </a:t>
            </a:r>
            <a:endParaRPr lang="en-US" sz="3600" b="0" i="0" u="none" strike="noStrike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12554148" y="4299773"/>
            <a:ext cx="5284697" cy="507259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 "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이 직업의 장점과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단점은 뭐야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?" </a:t>
            </a:r>
          </a:p>
          <a:p>
            <a:pPr lvl="0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"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지금부터 어떤 공부나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>
              <a:lnSpc>
                <a:spcPct val="126990"/>
              </a:lnSpc>
            </a:pP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 활동을 하면 도움이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될까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?"</a:t>
            </a:r>
          </a:p>
          <a:p>
            <a:pPr lvl="0">
              <a:lnSpc>
                <a:spcPct val="126990"/>
              </a:lnSpc>
            </a:pPr>
            <a:endParaRPr lang="en-US" sz="3600" b="0" i="0" u="none" strike="noStrike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26" name="TextBox 11"/>
          <p:cNvSpPr txBox="1"/>
          <p:nvPr/>
        </p:nvSpPr>
        <p:spPr>
          <a:xfrm>
            <a:off x="6897633" y="4306613"/>
            <a:ext cx="4959687" cy="446471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'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나는 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[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직업 이름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]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이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꿈인 초등학교 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6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학년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 err="1">
                <a:latin typeface="Arial Bold" panose="020B0704020202020204" pitchFamily="34" charset="0"/>
                <a:cs typeface="Arial Bold" panose="020B0704020202020204" pitchFamily="34" charset="0"/>
              </a:rPr>
              <a:t>학생이야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.'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나의 상황을 명확히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설명합니다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.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'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솔직한 조언을 듣고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싶어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.'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라고 덧붙이면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좋아요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.</a:t>
            </a:r>
          </a:p>
          <a:p>
            <a:pPr lvl="0" algn="l">
              <a:lnSpc>
                <a:spcPct val="126990"/>
              </a:lnSpc>
            </a:pPr>
            <a:endParaRPr lang="en-US" sz="3600" b="0" i="0" u="none" strike="noStrike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866404" y="337728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플랫폼 활동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AI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멘토와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1:1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심층 인터뷰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315860370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TextBox 7"/>
          <p:cNvSpPr txBox="1"/>
          <p:nvPr/>
        </p:nvSpPr>
        <p:spPr>
          <a:xfrm>
            <a:off x="1905000" y="2931193"/>
            <a:ext cx="12039600" cy="4800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endParaRPr lang="en-US" sz="4800" b="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83" y="2309743"/>
            <a:ext cx="3377868" cy="3377868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491" y="2370642"/>
            <a:ext cx="3517573" cy="3517573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1322" y="2452669"/>
            <a:ext cx="3534890" cy="3534890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6451" y="2677730"/>
            <a:ext cx="1042084" cy="1042084"/>
          </a:xfrm>
          <a:prstGeom prst="rect">
            <a:avLst/>
          </a:prstGeom>
        </p:spPr>
      </p:pic>
      <p:sp>
        <p:nvSpPr>
          <p:cNvPr id="21" name="TextBox 8"/>
          <p:cNvSpPr txBox="1"/>
          <p:nvPr/>
        </p:nvSpPr>
        <p:spPr>
          <a:xfrm>
            <a:off x="783823" y="3985554"/>
            <a:ext cx="2886388" cy="504234"/>
          </a:xfrm>
          <a:prstGeom prst="rect">
            <a:avLst/>
          </a:prstGeom>
        </p:spPr>
        <p:txBody>
          <a:bodyPr lIns="0" tIns="20320" rIns="0" bIns="0" rtlCol="0" anchor="t"/>
          <a:lstStyle/>
          <a:p>
            <a:pPr lvl="0" algn="ctr">
              <a:lnSpc>
                <a:spcPct val="107899"/>
              </a:lnSpc>
            </a:pPr>
            <a:r>
              <a:rPr lang="en-US" sz="4000" b="1" i="0" u="none" strike="noStrike" spc="-100" dirty="0" err="1">
                <a:solidFill>
                  <a:srgbClr val="492F19"/>
                </a:solidFill>
                <a:latin typeface="+mn-ea"/>
                <a:cs typeface="SB AggroOTF Medium"/>
              </a:rPr>
              <a:t>구체적</a:t>
            </a:r>
            <a:r>
              <a:rPr lang="en-US" sz="4000" b="1" i="0" u="none" strike="noStrike" spc="-100" dirty="0">
                <a:solidFill>
                  <a:srgbClr val="492F19"/>
                </a:solidFill>
                <a:latin typeface="+mn-ea"/>
                <a:cs typeface="SB AggroOTF Medium"/>
              </a:rPr>
              <a:t> </a:t>
            </a:r>
          </a:p>
          <a:p>
            <a:pPr lvl="0" algn="ctr">
              <a:lnSpc>
                <a:spcPct val="107899"/>
              </a:lnSpc>
            </a:pPr>
            <a:r>
              <a:rPr lang="en-US" sz="4000" b="1" i="0" u="none" strike="noStrike" spc="-100" dirty="0" err="1">
                <a:solidFill>
                  <a:srgbClr val="492F19"/>
                </a:solidFill>
                <a:latin typeface="+mn-ea"/>
                <a:cs typeface="SB AggroOTF Medium"/>
              </a:rPr>
              <a:t>질문</a:t>
            </a:r>
            <a:endParaRPr lang="en-US" sz="4000" b="1" i="0" u="none" strike="noStrike" spc="-100" dirty="0">
              <a:solidFill>
                <a:srgbClr val="492F19"/>
              </a:solidFill>
              <a:latin typeface="+mn-ea"/>
              <a:cs typeface="SB AggroOTF Medium"/>
            </a:endParaRPr>
          </a:p>
        </p:txBody>
      </p:sp>
      <p:sp>
        <p:nvSpPr>
          <p:cNvPr id="22" name="TextBox 9"/>
          <p:cNvSpPr txBox="1"/>
          <p:nvPr/>
        </p:nvSpPr>
        <p:spPr>
          <a:xfrm>
            <a:off x="539340" y="6008813"/>
            <a:ext cx="3458043" cy="3709394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32800"/>
              </a:lnSpc>
            </a:pPr>
            <a:r>
              <a:rPr lang="en-US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- </a:t>
            </a:r>
            <a:r>
              <a:rPr lang="ko-KR" altLang="en-US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이 직업의 장점과 </a:t>
            </a:r>
            <a:endParaRPr lang="en-US" altLang="ko-KR" sz="28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32800"/>
              </a:lnSpc>
            </a:pPr>
            <a:r>
              <a:rPr lang="en-US" altLang="ko-KR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단점은 뭐야</a:t>
            </a:r>
            <a:r>
              <a:rPr lang="en-US" altLang="ko-KR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?</a:t>
            </a:r>
          </a:p>
          <a:p>
            <a:pPr lvl="0">
              <a:lnSpc>
                <a:spcPct val="132800"/>
              </a:lnSpc>
            </a:pPr>
            <a:r>
              <a:rPr lang="en-US" altLang="ko-KR" sz="2800" b="1" i="0" u="none" strike="noStrike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b="1" i="0" u="none" strike="noStrike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힘든점은</a:t>
            </a:r>
            <a:r>
              <a:rPr lang="ko-KR" altLang="en-US" sz="2800" b="1" i="0" u="none" strike="noStrike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무엇인가요</a:t>
            </a:r>
            <a:r>
              <a:rPr lang="en-US" altLang="ko-KR" sz="2800" b="1" i="0" u="none" strike="noStrike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?</a:t>
            </a:r>
          </a:p>
          <a:p>
            <a:pPr lvl="0">
              <a:lnSpc>
                <a:spcPct val="132800"/>
              </a:lnSpc>
            </a:pPr>
            <a:r>
              <a:rPr lang="en-US" altLang="ko-KR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보람 있는 순간은 </a:t>
            </a:r>
            <a:endParaRPr lang="en-US" altLang="ko-KR" sz="28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32800"/>
              </a:lnSpc>
            </a:pPr>
            <a:r>
              <a:rPr lang="en-US" altLang="ko-KR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언제인가요</a:t>
            </a:r>
            <a:r>
              <a:rPr lang="en-US" altLang="ko-KR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?</a:t>
            </a:r>
            <a:endParaRPr lang="en-US" sz="2800" b="1" i="0" u="none" strike="noStrike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</p:txBody>
      </p:sp>
      <p:pic>
        <p:nvPicPr>
          <p:cNvPr id="23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5654" y="2855084"/>
            <a:ext cx="1109316" cy="918827"/>
          </a:xfrm>
          <a:prstGeom prst="rect">
            <a:avLst/>
          </a:prstGeom>
        </p:spPr>
      </p:pic>
      <p:pic>
        <p:nvPicPr>
          <p:cNvPr id="24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84471" y="2799476"/>
            <a:ext cx="1109315" cy="1109315"/>
          </a:xfrm>
          <a:prstGeom prst="rect">
            <a:avLst/>
          </a:prstGeom>
        </p:spPr>
      </p:pic>
      <p:sp>
        <p:nvSpPr>
          <p:cNvPr id="25" name="TextBox 12"/>
          <p:cNvSpPr txBox="1"/>
          <p:nvPr/>
        </p:nvSpPr>
        <p:spPr>
          <a:xfrm>
            <a:off x="4027771" y="3619273"/>
            <a:ext cx="965253" cy="72833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20350"/>
              </a:lnSpc>
            </a:pPr>
            <a:r>
              <a:rPr lang="en-US" sz="7200" b="1" i="0" u="none" strike="noStrike" spc="-100" dirty="0">
                <a:solidFill>
                  <a:srgbClr val="BB4223"/>
                </a:solidFill>
                <a:latin typeface="SB AggroOTF Bold"/>
                <a:ea typeface="SB AggroOTF Bold"/>
                <a:cs typeface="SB AggroOTF Bold"/>
              </a:rPr>
              <a:t>+</a:t>
            </a:r>
          </a:p>
        </p:txBody>
      </p:sp>
      <p:pic>
        <p:nvPicPr>
          <p:cNvPr id="27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63013" y="2468533"/>
            <a:ext cx="3469515" cy="3469515"/>
          </a:xfrm>
          <a:prstGeom prst="rect">
            <a:avLst/>
          </a:prstGeom>
        </p:spPr>
      </p:pic>
      <p:pic>
        <p:nvPicPr>
          <p:cNvPr id="31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74429" y="2670860"/>
            <a:ext cx="1075700" cy="1075700"/>
          </a:xfrm>
          <a:prstGeom prst="rect">
            <a:avLst/>
          </a:prstGeom>
        </p:spPr>
      </p:pic>
      <p:sp>
        <p:nvSpPr>
          <p:cNvPr id="32" name="TextBox 19"/>
          <p:cNvSpPr txBox="1"/>
          <p:nvPr/>
        </p:nvSpPr>
        <p:spPr>
          <a:xfrm>
            <a:off x="5240396" y="4054922"/>
            <a:ext cx="2886388" cy="504234"/>
          </a:xfrm>
          <a:prstGeom prst="rect">
            <a:avLst/>
          </a:prstGeom>
        </p:spPr>
        <p:txBody>
          <a:bodyPr lIns="0" tIns="20320" rIns="0" bIns="0" rtlCol="0" anchor="t"/>
          <a:lstStyle/>
          <a:p>
            <a:pPr lvl="0" algn="ctr">
              <a:lnSpc>
                <a:spcPct val="107899"/>
              </a:lnSpc>
            </a:pPr>
            <a:r>
              <a:rPr lang="en-US" sz="4000" b="1" i="0" u="none" strike="noStrike" spc="-100" dirty="0" err="1">
                <a:solidFill>
                  <a:srgbClr val="492F19"/>
                </a:solidFill>
                <a:latin typeface="+mj-ea"/>
                <a:ea typeface="+mj-ea"/>
                <a:cs typeface="SB AggroOTF Medium"/>
              </a:rPr>
              <a:t>장단점</a:t>
            </a:r>
            <a:r>
              <a:rPr lang="en-US" sz="4000" b="1" i="0" u="none" strike="noStrike" spc="-100" dirty="0">
                <a:solidFill>
                  <a:srgbClr val="492F19"/>
                </a:solidFill>
                <a:latin typeface="+mj-ea"/>
                <a:ea typeface="+mj-ea"/>
                <a:cs typeface="SB AggroOTF Medium"/>
              </a:rPr>
              <a:t> </a:t>
            </a:r>
            <a:r>
              <a:rPr lang="en-US" sz="4000" b="1" i="0" u="none" strike="noStrike" spc="-100" dirty="0" err="1">
                <a:solidFill>
                  <a:srgbClr val="492F19"/>
                </a:solidFill>
                <a:latin typeface="+mj-ea"/>
                <a:ea typeface="+mj-ea"/>
                <a:cs typeface="SB AggroOTF Medium"/>
              </a:rPr>
              <a:t>파악</a:t>
            </a:r>
            <a:endParaRPr lang="en-US" sz="4000" b="1" i="0" u="none" strike="noStrike" spc="-100" dirty="0">
              <a:solidFill>
                <a:srgbClr val="492F19"/>
              </a:solidFill>
              <a:latin typeface="+mj-ea"/>
              <a:ea typeface="+mj-ea"/>
              <a:cs typeface="SB AggroOTF Medium"/>
            </a:endParaRPr>
          </a:p>
        </p:txBody>
      </p:sp>
      <p:sp>
        <p:nvSpPr>
          <p:cNvPr id="33" name="TextBox 20"/>
          <p:cNvSpPr txBox="1"/>
          <p:nvPr/>
        </p:nvSpPr>
        <p:spPr>
          <a:xfrm>
            <a:off x="9884717" y="4101341"/>
            <a:ext cx="2886388" cy="504234"/>
          </a:xfrm>
          <a:prstGeom prst="rect">
            <a:avLst/>
          </a:prstGeom>
        </p:spPr>
        <p:txBody>
          <a:bodyPr lIns="0" tIns="20320" rIns="0" bIns="0" rtlCol="0" anchor="t"/>
          <a:lstStyle/>
          <a:p>
            <a:pPr lvl="0" algn="ctr">
              <a:lnSpc>
                <a:spcPct val="107899"/>
              </a:lnSpc>
            </a:pPr>
            <a:r>
              <a:rPr lang="en-US" sz="4000" b="1" i="0" u="none" strike="noStrike" spc="-100" dirty="0" err="1">
                <a:solidFill>
                  <a:srgbClr val="492F19"/>
                </a:solidFill>
                <a:latin typeface="+mn-ea"/>
                <a:cs typeface="SB AggroOTF Medium"/>
              </a:rPr>
              <a:t>준비</a:t>
            </a:r>
            <a:r>
              <a:rPr lang="en-US" sz="4000" b="1" i="0" u="none" strike="noStrike" spc="-100" dirty="0">
                <a:solidFill>
                  <a:srgbClr val="492F19"/>
                </a:solidFill>
                <a:latin typeface="+mn-ea"/>
                <a:cs typeface="SB AggroOTF Medium"/>
              </a:rPr>
              <a:t> </a:t>
            </a:r>
            <a:r>
              <a:rPr lang="en-US" sz="4000" b="1" i="0" u="none" strike="noStrike" spc="-100" dirty="0" err="1">
                <a:solidFill>
                  <a:srgbClr val="492F19"/>
                </a:solidFill>
                <a:latin typeface="+mn-ea"/>
                <a:cs typeface="SB AggroOTF Medium"/>
              </a:rPr>
              <a:t>활동</a:t>
            </a:r>
            <a:endParaRPr lang="en-US" sz="4000" b="1" i="0" u="none" strike="noStrike" spc="-100" dirty="0">
              <a:solidFill>
                <a:srgbClr val="492F19"/>
              </a:solidFill>
              <a:latin typeface="+mn-ea"/>
              <a:cs typeface="SB AggroOTF Medium"/>
            </a:endParaRPr>
          </a:p>
        </p:txBody>
      </p:sp>
      <p:sp>
        <p:nvSpPr>
          <p:cNvPr id="34" name="TextBox 21"/>
          <p:cNvSpPr txBox="1"/>
          <p:nvPr/>
        </p:nvSpPr>
        <p:spPr>
          <a:xfrm>
            <a:off x="14433901" y="3948887"/>
            <a:ext cx="2886388" cy="504234"/>
          </a:xfrm>
          <a:prstGeom prst="rect">
            <a:avLst/>
          </a:prstGeom>
        </p:spPr>
        <p:txBody>
          <a:bodyPr lIns="0" tIns="20320" rIns="0" bIns="0" rtlCol="0" anchor="t"/>
          <a:lstStyle/>
          <a:p>
            <a:pPr lvl="0" algn="ctr">
              <a:lnSpc>
                <a:spcPct val="107899"/>
              </a:lnSpc>
            </a:pPr>
            <a:r>
              <a:rPr lang="en-US" sz="4000" b="1" i="0" u="none" strike="noStrike" spc="-100" dirty="0" err="1">
                <a:solidFill>
                  <a:srgbClr val="492F19"/>
                </a:solidFill>
                <a:latin typeface="+mn-ea"/>
                <a:cs typeface="SB AggroOTF Medium"/>
              </a:rPr>
              <a:t>대화</a:t>
            </a:r>
            <a:r>
              <a:rPr lang="en-US" sz="4000" b="1" i="0" u="none" strike="noStrike" spc="-100" dirty="0">
                <a:solidFill>
                  <a:srgbClr val="492F19"/>
                </a:solidFill>
                <a:latin typeface="+mn-ea"/>
                <a:cs typeface="SB AggroOTF Medium"/>
              </a:rPr>
              <a:t> </a:t>
            </a:r>
          </a:p>
          <a:p>
            <a:pPr lvl="0" algn="ctr">
              <a:lnSpc>
                <a:spcPct val="107899"/>
              </a:lnSpc>
            </a:pPr>
            <a:r>
              <a:rPr lang="en-US" sz="4000" b="1" i="0" u="none" strike="noStrike" spc="-100" dirty="0" err="1">
                <a:solidFill>
                  <a:srgbClr val="492F19"/>
                </a:solidFill>
                <a:latin typeface="+mn-ea"/>
                <a:cs typeface="SB AggroOTF Medium"/>
              </a:rPr>
              <a:t>이어가기</a:t>
            </a:r>
            <a:endParaRPr lang="en-US" sz="4000" b="1" i="0" u="none" strike="noStrike" spc="-100" dirty="0">
              <a:solidFill>
                <a:srgbClr val="492F19"/>
              </a:solidFill>
              <a:latin typeface="+mn-ea"/>
              <a:cs typeface="SB AggroOTF Medium"/>
            </a:endParaRPr>
          </a:p>
        </p:txBody>
      </p:sp>
      <p:sp>
        <p:nvSpPr>
          <p:cNvPr id="57" name="TextBox 12"/>
          <p:cNvSpPr txBox="1"/>
          <p:nvPr/>
        </p:nvSpPr>
        <p:spPr>
          <a:xfrm>
            <a:off x="8604963" y="3636533"/>
            <a:ext cx="965253" cy="72833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20350"/>
              </a:lnSpc>
            </a:pPr>
            <a:r>
              <a:rPr lang="en-US" sz="7200" b="1" i="0" u="none" strike="noStrike" spc="-100" dirty="0">
                <a:solidFill>
                  <a:srgbClr val="BB4223"/>
                </a:solidFill>
                <a:latin typeface="SB AggroOTF Bold"/>
                <a:ea typeface="SB AggroOTF Bold"/>
                <a:cs typeface="SB AggroOTF Bold"/>
              </a:rPr>
              <a:t>+</a:t>
            </a:r>
          </a:p>
        </p:txBody>
      </p:sp>
      <p:sp>
        <p:nvSpPr>
          <p:cNvPr id="58" name="TextBox 12"/>
          <p:cNvSpPr txBox="1"/>
          <p:nvPr/>
        </p:nvSpPr>
        <p:spPr>
          <a:xfrm>
            <a:off x="13197760" y="3765259"/>
            <a:ext cx="965253" cy="72833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20350"/>
              </a:lnSpc>
            </a:pPr>
            <a:r>
              <a:rPr lang="en-US" sz="7200" b="1" i="0" u="none" strike="noStrike" spc="-100" dirty="0">
                <a:solidFill>
                  <a:srgbClr val="BB4223"/>
                </a:solidFill>
                <a:latin typeface="SB AggroOTF Bold"/>
                <a:ea typeface="SB AggroOTF Bold"/>
                <a:cs typeface="SB AggroOTF Bold"/>
              </a:rPr>
              <a:t>+</a:t>
            </a:r>
          </a:p>
        </p:txBody>
      </p:sp>
      <p:sp>
        <p:nvSpPr>
          <p:cNvPr id="59" name="TextBox 8"/>
          <p:cNvSpPr txBox="1"/>
          <p:nvPr/>
        </p:nvSpPr>
        <p:spPr>
          <a:xfrm>
            <a:off x="868191" y="540594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플랫폼 활동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AI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멘토와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1:1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심층 인터뷰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60" name="TextBox 9"/>
          <p:cNvSpPr txBox="1"/>
          <p:nvPr/>
        </p:nvSpPr>
        <p:spPr>
          <a:xfrm>
            <a:off x="5172784" y="6130559"/>
            <a:ext cx="3458043" cy="3709394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32800"/>
              </a:lnSpc>
            </a:pPr>
            <a:r>
              <a:rPr lang="en-US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- </a:t>
            </a:r>
            <a:r>
              <a:rPr lang="ko-KR" altLang="en-US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직업의 좋은 점과 </a:t>
            </a:r>
            <a:endParaRPr lang="en-US" altLang="ko-KR" sz="28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32800"/>
              </a:lnSpc>
            </a:pPr>
            <a:r>
              <a:rPr lang="en-US" altLang="ko-KR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어려운 점을 </a:t>
            </a:r>
            <a:endParaRPr lang="en-US" altLang="ko-KR" sz="28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32800"/>
              </a:lnSpc>
            </a:pPr>
            <a:r>
              <a:rPr lang="en-US" altLang="ko-KR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솔직하게 물어봅니다</a:t>
            </a:r>
            <a:r>
              <a:rPr lang="en-US" altLang="ko-KR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.</a:t>
            </a:r>
          </a:p>
          <a:p>
            <a:pPr lvl="0">
              <a:lnSpc>
                <a:spcPct val="132800"/>
              </a:lnSpc>
            </a:pPr>
            <a:r>
              <a:rPr lang="en-US" altLang="ko-KR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현실적인 정보를 </a:t>
            </a:r>
            <a:endParaRPr lang="en-US" altLang="ko-KR" sz="28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32800"/>
              </a:lnSpc>
            </a:pPr>
            <a:r>
              <a:rPr lang="en-US" altLang="ko-KR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얻을 수 있습니다</a:t>
            </a:r>
            <a:r>
              <a:rPr lang="en-US" altLang="ko-KR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.</a:t>
            </a:r>
            <a:endParaRPr lang="en-US" sz="2800" b="1" i="0" u="none" strike="noStrike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</p:txBody>
      </p:sp>
      <p:sp>
        <p:nvSpPr>
          <p:cNvPr id="61" name="TextBox 9"/>
          <p:cNvSpPr txBox="1"/>
          <p:nvPr/>
        </p:nvSpPr>
        <p:spPr>
          <a:xfrm>
            <a:off x="9806228" y="6098896"/>
            <a:ext cx="3458043" cy="3709394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32800"/>
              </a:lnSpc>
            </a:pPr>
            <a:r>
              <a:rPr lang="en-US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- </a:t>
            </a:r>
            <a:r>
              <a:rPr lang="ko-KR" altLang="en-US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지금부터 어떤 </a:t>
            </a:r>
            <a:endParaRPr lang="en-US" altLang="ko-KR" sz="28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32800"/>
              </a:lnSpc>
            </a:pPr>
            <a:r>
              <a:rPr lang="en-US" altLang="ko-KR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공부나 활동을 하면 </a:t>
            </a:r>
            <a:endParaRPr lang="en-US" altLang="ko-KR" sz="28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32800"/>
              </a:lnSpc>
            </a:pPr>
            <a:r>
              <a:rPr lang="en-US" altLang="ko-KR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도움이 될까</a:t>
            </a:r>
            <a:r>
              <a:rPr lang="en-US" altLang="ko-KR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?</a:t>
            </a:r>
          </a:p>
          <a:p>
            <a:pPr lvl="0">
              <a:lnSpc>
                <a:spcPct val="132800"/>
              </a:lnSpc>
            </a:pPr>
            <a:r>
              <a:rPr lang="en-US" altLang="ko-KR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어떤 책을 읽으면 </a:t>
            </a:r>
            <a:endParaRPr lang="en-US" altLang="ko-KR" sz="28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32800"/>
              </a:lnSpc>
            </a:pPr>
            <a:r>
              <a:rPr lang="en-US" altLang="ko-KR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좋을까요</a:t>
            </a:r>
            <a:r>
              <a:rPr lang="en-US" altLang="ko-KR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?</a:t>
            </a:r>
          </a:p>
        </p:txBody>
      </p:sp>
      <p:sp>
        <p:nvSpPr>
          <p:cNvPr id="62" name="TextBox 9"/>
          <p:cNvSpPr txBox="1"/>
          <p:nvPr/>
        </p:nvSpPr>
        <p:spPr>
          <a:xfrm>
            <a:off x="14220668" y="6055598"/>
            <a:ext cx="3458043" cy="3709394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32800"/>
              </a:lnSpc>
            </a:pPr>
            <a:r>
              <a:rPr lang="en-US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- </a:t>
            </a:r>
            <a:r>
              <a:rPr lang="en-US" altLang="ko-KR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AI </a:t>
            </a:r>
            <a:r>
              <a:rPr lang="ko-KR" altLang="en-US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멘토의 답변에 </a:t>
            </a:r>
            <a:endParaRPr lang="en-US" altLang="ko-KR" sz="28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32800"/>
              </a:lnSpc>
            </a:pPr>
            <a:r>
              <a:rPr lang="en-US" altLang="ko-KR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꼬리를 무는 질문을 </a:t>
            </a:r>
            <a:endParaRPr lang="en-US" altLang="ko-KR" sz="28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32800"/>
              </a:lnSpc>
            </a:pPr>
            <a:r>
              <a:rPr lang="en-US" altLang="ko-KR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합니다</a:t>
            </a:r>
            <a:r>
              <a:rPr lang="en-US" altLang="ko-KR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.</a:t>
            </a:r>
          </a:p>
          <a:p>
            <a:pPr lvl="0">
              <a:lnSpc>
                <a:spcPct val="132800"/>
              </a:lnSpc>
            </a:pPr>
            <a:r>
              <a:rPr lang="en-US" altLang="ko-KR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더 깊이 있는 대화를 </a:t>
            </a:r>
            <a:endParaRPr lang="en-US" altLang="ko-KR" sz="28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32800"/>
              </a:lnSpc>
            </a:pPr>
            <a:r>
              <a:rPr lang="en-US" altLang="ko-KR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28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이어갑니다</a:t>
            </a:r>
            <a:endParaRPr lang="en-US" altLang="ko-KR" sz="28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405023751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TextBox 7"/>
          <p:cNvSpPr txBox="1"/>
          <p:nvPr/>
        </p:nvSpPr>
        <p:spPr>
          <a:xfrm>
            <a:off x="1905000" y="2931193"/>
            <a:ext cx="12039600" cy="4800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endParaRPr lang="en-US" sz="4800" b="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88" y="2370624"/>
            <a:ext cx="7850781" cy="3215173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02" y="6157198"/>
            <a:ext cx="7850781" cy="3215173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344" y="2359794"/>
            <a:ext cx="7850781" cy="3215173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344" y="6186734"/>
            <a:ext cx="7850781" cy="3215173"/>
          </a:xfrm>
          <a:prstGeom prst="rect">
            <a:avLst/>
          </a:prstGeom>
        </p:spPr>
      </p:pic>
      <p:sp>
        <p:nvSpPr>
          <p:cNvPr id="22" name="TextBox 8"/>
          <p:cNvSpPr txBox="1"/>
          <p:nvPr/>
        </p:nvSpPr>
        <p:spPr>
          <a:xfrm>
            <a:off x="930528" y="3895236"/>
            <a:ext cx="7607300" cy="152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0350"/>
              </a:lnSpc>
            </a:pP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- AI</a:t>
            </a:r>
            <a:r>
              <a:rPr lang="ko-KR" altLang="en-US" sz="2800" b="1" spc="-100" dirty="0">
                <a:latin typeface="+mj-ea"/>
                <a:ea typeface="+mj-ea"/>
                <a:cs typeface="SB AggroOTF Light"/>
              </a:rPr>
              <a:t>에게 </a:t>
            </a: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'</a:t>
            </a:r>
            <a:r>
              <a:rPr lang="ko-KR" altLang="en-US" sz="2800" b="1" spc="-100" dirty="0">
                <a:latin typeface="+mj-ea"/>
                <a:ea typeface="+mj-ea"/>
                <a:cs typeface="SB AggroOTF Light"/>
              </a:rPr>
              <a:t>너는 내 </a:t>
            </a:r>
            <a:r>
              <a:rPr lang="ko-KR" altLang="en-US" sz="2800" b="1" spc="-100" dirty="0" err="1">
                <a:latin typeface="+mj-ea"/>
                <a:ea typeface="+mj-ea"/>
                <a:cs typeface="SB AggroOTF Light"/>
              </a:rPr>
              <a:t>롤모델인</a:t>
            </a:r>
            <a:r>
              <a:rPr lang="ko-KR" altLang="en-US" sz="2800" b="1" spc="-100" dirty="0">
                <a:latin typeface="+mj-ea"/>
                <a:ea typeface="+mj-ea"/>
                <a:cs typeface="SB AggroOTF Light"/>
              </a:rPr>
              <a:t> 손흥민 같은 </a:t>
            </a:r>
            <a:endParaRPr lang="en-US" altLang="ko-KR" sz="2800" b="1" spc="-100" dirty="0"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2800" b="1" spc="-100" dirty="0">
                <a:latin typeface="+mj-ea"/>
                <a:ea typeface="+mj-ea"/>
                <a:cs typeface="SB AggroOTF Light"/>
              </a:rPr>
              <a:t>축구선수야</a:t>
            </a: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'</a:t>
            </a:r>
            <a:r>
              <a:rPr lang="ko-KR" altLang="en-US" sz="2800" b="1" spc="-100" dirty="0">
                <a:latin typeface="+mj-ea"/>
                <a:ea typeface="+mj-ea"/>
                <a:cs typeface="SB AggroOTF Light"/>
              </a:rPr>
              <a:t>라고 역할을 부여합니다</a:t>
            </a: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.</a:t>
            </a:r>
          </a:p>
          <a:p>
            <a:pPr lvl="0">
              <a:lnSpc>
                <a:spcPct val="120350"/>
              </a:lnSpc>
            </a:pP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b="1" spc="-100" dirty="0">
                <a:latin typeface="+mj-ea"/>
                <a:ea typeface="+mj-ea"/>
                <a:cs typeface="SB AggroOTF Light"/>
              </a:rPr>
              <a:t>축구선수의 삶에 대해 이야기를 나눕니다</a:t>
            </a: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.</a:t>
            </a:r>
            <a:endParaRPr lang="en-US" sz="2800" b="1" i="0" u="none" strike="noStrike" spc="-100" dirty="0">
              <a:latin typeface="+mj-ea"/>
              <a:ea typeface="+mj-ea"/>
              <a:cs typeface="SB AggroOTF Light"/>
            </a:endParaRPr>
          </a:p>
        </p:txBody>
      </p:sp>
      <p:sp>
        <p:nvSpPr>
          <p:cNvPr id="23" name="TextBox 9"/>
          <p:cNvSpPr txBox="1"/>
          <p:nvPr/>
        </p:nvSpPr>
        <p:spPr>
          <a:xfrm>
            <a:off x="-25488" y="2478227"/>
            <a:ext cx="9448800" cy="1189386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ko-KR" altLang="en-US" sz="3200" b="1" spc="-100" dirty="0">
                <a:solidFill>
                  <a:srgbClr val="FF0000"/>
                </a:solidFill>
                <a:latin typeface="+mj-ea"/>
                <a:ea typeface="+mj-ea"/>
                <a:cs typeface="SB AggroOTF Medium"/>
              </a:rPr>
              <a:t>프롬프트</a:t>
            </a:r>
            <a:r>
              <a:rPr lang="en-US" altLang="ko-KR" sz="3200" b="1" spc="-100" dirty="0">
                <a:solidFill>
                  <a:srgbClr val="FF0000"/>
                </a:solidFill>
                <a:latin typeface="+mj-ea"/>
                <a:ea typeface="+mj-ea"/>
                <a:cs typeface="SB AggroOTF Medium"/>
              </a:rPr>
              <a:t>: </a:t>
            </a:r>
            <a:r>
              <a:rPr lang="ko-KR" altLang="en-US" sz="3200" b="1" spc="-100" dirty="0">
                <a:solidFill>
                  <a:srgbClr val="FF0000"/>
                </a:solidFill>
                <a:latin typeface="+mj-ea"/>
                <a:ea typeface="+mj-ea"/>
                <a:cs typeface="SB AggroOTF Medium"/>
              </a:rPr>
              <a:t>너는 내 </a:t>
            </a:r>
            <a:r>
              <a:rPr lang="ko-KR" altLang="en-US" sz="3200" b="1" spc="-100" dirty="0" err="1">
                <a:solidFill>
                  <a:srgbClr val="FF0000"/>
                </a:solidFill>
                <a:latin typeface="+mj-ea"/>
                <a:ea typeface="+mj-ea"/>
                <a:cs typeface="SB AggroOTF Medium"/>
              </a:rPr>
              <a:t>롤모델인</a:t>
            </a:r>
            <a:r>
              <a:rPr lang="ko-KR" altLang="en-US" sz="3200" b="1" spc="-100" dirty="0">
                <a:solidFill>
                  <a:srgbClr val="FF0000"/>
                </a:solidFill>
                <a:latin typeface="+mj-ea"/>
                <a:ea typeface="+mj-ea"/>
                <a:cs typeface="SB AggroOTF Medium"/>
              </a:rPr>
              <a:t> </a:t>
            </a:r>
            <a:endParaRPr lang="en-US" altLang="ko-KR" sz="3200" b="1" spc="-100" dirty="0">
              <a:solidFill>
                <a:srgbClr val="FF0000"/>
              </a:solidFill>
              <a:latin typeface="+mj-ea"/>
              <a:ea typeface="+mj-ea"/>
              <a:cs typeface="SB AggroOTF Medium"/>
            </a:endParaRPr>
          </a:p>
          <a:p>
            <a:pPr lvl="0" algn="ctr">
              <a:lnSpc>
                <a:spcPct val="107899"/>
              </a:lnSpc>
            </a:pPr>
            <a:r>
              <a:rPr lang="ko-KR" altLang="en-US" sz="3200" b="1" spc="-100" dirty="0">
                <a:solidFill>
                  <a:srgbClr val="FF0000"/>
                </a:solidFill>
                <a:latin typeface="+mj-ea"/>
                <a:ea typeface="+mj-ea"/>
                <a:cs typeface="SB AggroOTF Medium"/>
              </a:rPr>
              <a:t>손흥민 같은 축구선수야</a:t>
            </a:r>
          </a:p>
        </p:txBody>
      </p:sp>
      <p:sp>
        <p:nvSpPr>
          <p:cNvPr id="24" name="TextBox 9"/>
          <p:cNvSpPr txBox="1"/>
          <p:nvPr/>
        </p:nvSpPr>
        <p:spPr>
          <a:xfrm>
            <a:off x="8355334" y="2732897"/>
            <a:ext cx="9448800" cy="571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ko-KR" altLang="en-US" sz="3200" b="1" spc="-100" dirty="0">
                <a:solidFill>
                  <a:srgbClr val="FF0000"/>
                </a:solidFill>
                <a:latin typeface="+mn-ea"/>
                <a:cs typeface="SB AggroOTF Medium"/>
              </a:rPr>
              <a:t>훈련이 너무 힘들 때 어떻게 </a:t>
            </a:r>
            <a:r>
              <a:rPr lang="ko-KR" altLang="en-US" sz="3200" b="1" spc="-100" dirty="0" err="1">
                <a:solidFill>
                  <a:srgbClr val="FF0000"/>
                </a:solidFill>
                <a:latin typeface="+mn-ea"/>
                <a:cs typeface="SB AggroOTF Medium"/>
              </a:rPr>
              <a:t>이겨냈어</a:t>
            </a:r>
            <a:r>
              <a:rPr lang="en-US" altLang="ko-KR" sz="3200" b="1" spc="-100" dirty="0">
                <a:solidFill>
                  <a:srgbClr val="FF0000"/>
                </a:solidFill>
                <a:latin typeface="+mn-ea"/>
                <a:cs typeface="SB AggroOTF Medium"/>
              </a:rPr>
              <a:t>?</a:t>
            </a:r>
          </a:p>
        </p:txBody>
      </p:sp>
      <p:sp>
        <p:nvSpPr>
          <p:cNvPr id="25" name="TextBox 9"/>
          <p:cNvSpPr txBox="1"/>
          <p:nvPr/>
        </p:nvSpPr>
        <p:spPr>
          <a:xfrm>
            <a:off x="-25488" y="6937356"/>
            <a:ext cx="9448800" cy="571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ko-KR" altLang="en-US" sz="3200" b="1" spc="-100" dirty="0">
                <a:solidFill>
                  <a:srgbClr val="FF0000"/>
                </a:solidFill>
                <a:latin typeface="+mn-ea"/>
                <a:cs typeface="SB AggroOTF Medium"/>
              </a:rPr>
              <a:t>초등학생인 내가 지금부터 </a:t>
            </a:r>
            <a:endParaRPr lang="en-US" altLang="ko-KR" sz="3200" b="1" spc="-100" dirty="0">
              <a:solidFill>
                <a:srgbClr val="FF0000"/>
              </a:solidFill>
              <a:latin typeface="+mn-ea"/>
              <a:cs typeface="SB AggroOTF Medium"/>
            </a:endParaRPr>
          </a:p>
          <a:p>
            <a:pPr lvl="0" algn="ctr">
              <a:lnSpc>
                <a:spcPct val="107899"/>
              </a:lnSpc>
            </a:pPr>
            <a:r>
              <a:rPr lang="ko-KR" altLang="en-US" sz="3200" b="1" spc="-100" dirty="0">
                <a:solidFill>
                  <a:srgbClr val="FF0000"/>
                </a:solidFill>
                <a:latin typeface="+mn-ea"/>
                <a:cs typeface="SB AggroOTF Medium"/>
              </a:rPr>
              <a:t>매일 해야 할 훈련은</a:t>
            </a:r>
            <a:r>
              <a:rPr lang="en-US" altLang="ko-KR" sz="3200" b="1" spc="-100" dirty="0">
                <a:solidFill>
                  <a:srgbClr val="FF0000"/>
                </a:solidFill>
                <a:latin typeface="+mn-ea"/>
                <a:cs typeface="SB AggroOTF Medium"/>
              </a:rPr>
              <a:t>?</a:t>
            </a:r>
          </a:p>
        </p:txBody>
      </p:sp>
      <p:sp>
        <p:nvSpPr>
          <p:cNvPr id="26" name="TextBox 9"/>
          <p:cNvSpPr txBox="1"/>
          <p:nvPr/>
        </p:nvSpPr>
        <p:spPr>
          <a:xfrm>
            <a:off x="8355334" y="6538909"/>
            <a:ext cx="9448800" cy="571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ko-KR" altLang="en-US" sz="3200" b="1" spc="-100" dirty="0">
                <a:solidFill>
                  <a:srgbClr val="FF0000"/>
                </a:solidFill>
                <a:latin typeface="+mn-ea"/>
                <a:cs typeface="SB AggroOTF Medium"/>
              </a:rPr>
              <a:t>슬럼프 극복 방법을 알려줘</a:t>
            </a:r>
          </a:p>
        </p:txBody>
      </p:sp>
      <p:sp>
        <p:nvSpPr>
          <p:cNvPr id="27" name="TextBox 8"/>
          <p:cNvSpPr txBox="1"/>
          <p:nvPr/>
        </p:nvSpPr>
        <p:spPr>
          <a:xfrm>
            <a:off x="9276084" y="3562652"/>
            <a:ext cx="7607300" cy="152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0350"/>
              </a:lnSpc>
            </a:pPr>
            <a:r>
              <a:rPr lang="en-US" sz="2800" b="1" i="0" u="none" strike="noStrike" spc="-100" dirty="0">
                <a:latin typeface="+mj-ea"/>
                <a:ea typeface="+mj-ea"/>
                <a:cs typeface="SB AggroOTF Light"/>
              </a:rPr>
              <a:t>  - </a:t>
            </a:r>
            <a:r>
              <a:rPr lang="ko-KR" altLang="en-US" sz="2800" b="1" spc="-100" dirty="0">
                <a:latin typeface="+mj-ea"/>
                <a:ea typeface="+mj-ea"/>
                <a:cs typeface="SB AggroOTF Light"/>
              </a:rPr>
              <a:t>힘든 순간을 어떻게 극복했는지 물어봅니다</a:t>
            </a: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.</a:t>
            </a:r>
          </a:p>
          <a:p>
            <a:pPr lvl="0">
              <a:lnSpc>
                <a:spcPct val="120350"/>
              </a:lnSpc>
            </a:pP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  - </a:t>
            </a:r>
            <a:r>
              <a:rPr lang="ko-KR" altLang="en-US" sz="2800" b="1" spc="-100" dirty="0">
                <a:latin typeface="+mj-ea"/>
                <a:ea typeface="+mj-ea"/>
                <a:cs typeface="SB AggroOTF Light"/>
              </a:rPr>
              <a:t>포기하고 싶을 때 어떻게 이겨냈는지 </a:t>
            </a:r>
            <a:endParaRPr lang="en-US" altLang="ko-KR" sz="2800" b="1" spc="-100" dirty="0"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    </a:t>
            </a:r>
            <a:r>
              <a:rPr lang="ko-KR" altLang="en-US" sz="2800" b="1" spc="-100" dirty="0">
                <a:latin typeface="+mj-ea"/>
                <a:ea typeface="+mj-ea"/>
                <a:cs typeface="SB AggroOTF Light"/>
              </a:rPr>
              <a:t>질문합니다</a:t>
            </a: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.</a:t>
            </a:r>
          </a:p>
        </p:txBody>
      </p:sp>
      <p:sp>
        <p:nvSpPr>
          <p:cNvPr id="31" name="TextBox 8"/>
          <p:cNvSpPr txBox="1"/>
          <p:nvPr/>
        </p:nvSpPr>
        <p:spPr>
          <a:xfrm>
            <a:off x="985356" y="7842664"/>
            <a:ext cx="7607300" cy="152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0350"/>
              </a:lnSpc>
            </a:pPr>
            <a:r>
              <a:rPr lang="en-US" sz="2800" b="1" i="0" u="none" strike="noStrike" spc="-100" dirty="0">
                <a:latin typeface="+mj-ea"/>
                <a:ea typeface="+mj-ea"/>
                <a:cs typeface="SB AggroOTF Light"/>
              </a:rPr>
              <a:t>-</a:t>
            </a: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 </a:t>
            </a:r>
            <a:r>
              <a:rPr lang="ko-KR" altLang="en-US" sz="2800" b="1" spc="-100" dirty="0">
                <a:latin typeface="+mj-ea"/>
                <a:ea typeface="+mj-ea"/>
                <a:cs typeface="SB AggroOTF Light"/>
              </a:rPr>
              <a:t>초등학생이 지금부터 할 수 있는 훈련을 묻기</a:t>
            </a:r>
            <a:endParaRPr lang="en-US" altLang="ko-KR" sz="2800" b="1" spc="-100" dirty="0"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b="1" spc="-100" dirty="0">
                <a:latin typeface="+mj-ea"/>
                <a:ea typeface="+mj-ea"/>
                <a:cs typeface="SB AggroOTF Light"/>
              </a:rPr>
              <a:t>매일 실천할 수 있는 구체적인 방법을 질문하기</a:t>
            </a:r>
            <a:endParaRPr lang="en-US" altLang="ko-KR" sz="2800" b="1" spc="-100" dirty="0"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endParaRPr lang="en-US" altLang="ko-KR" sz="2800" b="1" spc="-100" dirty="0">
              <a:latin typeface="+mj-ea"/>
              <a:ea typeface="+mj-ea"/>
              <a:cs typeface="SB AggroOTF Light"/>
            </a:endParaRPr>
          </a:p>
        </p:txBody>
      </p:sp>
      <p:sp>
        <p:nvSpPr>
          <p:cNvPr id="32" name="TextBox 8"/>
          <p:cNvSpPr txBox="1"/>
          <p:nvPr/>
        </p:nvSpPr>
        <p:spPr>
          <a:xfrm>
            <a:off x="9425803" y="7721658"/>
            <a:ext cx="7607300" cy="152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0350"/>
              </a:lnSpc>
            </a:pP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b="1" spc="-100" dirty="0">
                <a:latin typeface="+mj-ea"/>
                <a:ea typeface="+mj-ea"/>
                <a:cs typeface="SB AggroOTF Light"/>
              </a:rPr>
              <a:t>슬럼프가 왔을 때 극복하는 방법을 질문합니다</a:t>
            </a: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.</a:t>
            </a:r>
          </a:p>
          <a:p>
            <a:pPr lvl="0">
              <a:lnSpc>
                <a:spcPct val="120350"/>
              </a:lnSpc>
            </a:pP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b="1" spc="-100" dirty="0">
                <a:latin typeface="+mj-ea"/>
                <a:ea typeface="+mj-ea"/>
                <a:cs typeface="SB AggroOTF Light"/>
              </a:rPr>
              <a:t>마음가짐과 실천 방법을 함께 물어봅니다</a:t>
            </a: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.</a:t>
            </a:r>
          </a:p>
          <a:p>
            <a:pPr lvl="0">
              <a:lnSpc>
                <a:spcPct val="120350"/>
              </a:lnSpc>
            </a:pPr>
            <a:endParaRPr lang="en-US" altLang="ko-KR" sz="2800" b="1" spc="-100" dirty="0"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r>
              <a:rPr lang="en-US" sz="2800" b="1" i="0" u="none" strike="noStrike" spc="-100" dirty="0">
                <a:latin typeface="+mj-ea"/>
                <a:ea typeface="+mj-ea"/>
                <a:cs typeface="SB AggroOTF Light"/>
              </a:rPr>
              <a:t> </a:t>
            </a:r>
          </a:p>
        </p:txBody>
      </p:sp>
      <p:sp>
        <p:nvSpPr>
          <p:cNvPr id="30" name="TextBox 8"/>
          <p:cNvSpPr txBox="1"/>
          <p:nvPr/>
        </p:nvSpPr>
        <p:spPr>
          <a:xfrm>
            <a:off x="879895" y="356257"/>
            <a:ext cx="16792377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플랫폼 활동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인터뷰 실습 예시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: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축구선수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133117143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" name="Freeform 11"/>
          <p:cNvSpPr/>
          <p:nvPr/>
        </p:nvSpPr>
        <p:spPr>
          <a:xfrm>
            <a:off x="13483607" y="6123600"/>
            <a:ext cx="4631075" cy="3022829"/>
          </a:xfrm>
          <a:custGeom>
            <a:avLst/>
            <a:gdLst/>
            <a:ahLst/>
            <a:cxnLst/>
            <a:rect l="l" t="t" r="r" b="b"/>
            <a:pathLst>
              <a:path w="4631075" h="3022829">
                <a:moveTo>
                  <a:pt x="0" y="0"/>
                </a:moveTo>
                <a:lnTo>
                  <a:pt x="4631074" y="0"/>
                </a:lnTo>
                <a:lnTo>
                  <a:pt x="4631074" y="3022829"/>
                </a:lnTo>
                <a:lnTo>
                  <a:pt x="0" y="3022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2" name="Freeform 12"/>
          <p:cNvSpPr/>
          <p:nvPr/>
        </p:nvSpPr>
        <p:spPr>
          <a:xfrm>
            <a:off x="13759524" y="3014226"/>
            <a:ext cx="4079241" cy="2921756"/>
          </a:xfrm>
          <a:custGeom>
            <a:avLst/>
            <a:gdLst/>
            <a:ahLst/>
            <a:cxnLst/>
            <a:rect l="l" t="t" r="r" b="b"/>
            <a:pathLst>
              <a:path w="4079241" h="2921756">
                <a:moveTo>
                  <a:pt x="0" y="0"/>
                </a:moveTo>
                <a:lnTo>
                  <a:pt x="4079241" y="0"/>
                </a:lnTo>
                <a:lnTo>
                  <a:pt x="4079241" y="2921756"/>
                </a:lnTo>
                <a:lnTo>
                  <a:pt x="0" y="2921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3" name="TextBox 13"/>
          <p:cNvSpPr txBox="1"/>
          <p:nvPr/>
        </p:nvSpPr>
        <p:spPr>
          <a:xfrm>
            <a:off x="14703746" y="3396837"/>
            <a:ext cx="3108665" cy="1584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80"/>
              </a:lnSpc>
            </a:pPr>
            <a:r>
              <a:rPr lang="en-US" sz="4028" b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샌드박스 </a:t>
            </a:r>
          </a:p>
          <a:p>
            <a:pPr algn="l">
              <a:lnSpc>
                <a:spcPts val="6380"/>
              </a:lnSpc>
            </a:pPr>
            <a:r>
              <a:rPr lang="en-US" sz="4028" b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접속 하기</a:t>
            </a:r>
          </a:p>
        </p:txBody>
      </p:sp>
      <p:sp>
        <p:nvSpPr>
          <p:cNvPr id="14" name="TextBox 8"/>
          <p:cNvSpPr txBox="1"/>
          <p:nvPr/>
        </p:nvSpPr>
        <p:spPr>
          <a:xfrm>
            <a:off x="829570" y="561586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플랫폼 활동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AI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멘토와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1:1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심층 인터뷰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67" y="2011716"/>
            <a:ext cx="12732821" cy="8084783"/>
          </a:xfrm>
          <a:prstGeom prst="rect">
            <a:avLst/>
          </a:prstGeom>
        </p:spPr>
      </p:pic>
      <p:sp>
        <p:nvSpPr>
          <p:cNvPr id="15" name="Freeform 10"/>
          <p:cNvSpPr/>
          <p:nvPr/>
        </p:nvSpPr>
        <p:spPr>
          <a:xfrm>
            <a:off x="3505200" y="2011716"/>
            <a:ext cx="1143000" cy="693852"/>
          </a:xfrm>
          <a:custGeom>
            <a:avLst/>
            <a:gdLst/>
            <a:ahLst/>
            <a:cxnLst/>
            <a:rect l="l" t="t" r="r" b="b"/>
            <a:pathLst>
              <a:path w="3897319" h="1432265">
                <a:moveTo>
                  <a:pt x="0" y="0"/>
                </a:moveTo>
                <a:lnTo>
                  <a:pt x="3897319" y="0"/>
                </a:lnTo>
                <a:lnTo>
                  <a:pt x="3897319" y="1432265"/>
                </a:lnTo>
                <a:lnTo>
                  <a:pt x="0" y="14322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w="161925" cap="sq">
            <a:solidFill>
              <a:srgbClr val="C70001"/>
            </a:solidFill>
            <a:prstDash val="solid"/>
            <a:miter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3124200" y="9095438"/>
            <a:ext cx="3897319" cy="879800"/>
          </a:xfrm>
          <a:custGeom>
            <a:avLst/>
            <a:gdLst/>
            <a:ahLst/>
            <a:cxnLst/>
            <a:rect l="l" t="t" r="r" b="b"/>
            <a:pathLst>
              <a:path w="3897319" h="1432265">
                <a:moveTo>
                  <a:pt x="0" y="0"/>
                </a:moveTo>
                <a:lnTo>
                  <a:pt x="3897319" y="0"/>
                </a:lnTo>
                <a:lnTo>
                  <a:pt x="3897319" y="1432265"/>
                </a:lnTo>
                <a:lnTo>
                  <a:pt x="0" y="14322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w="161925" cap="sq">
            <a:solidFill>
              <a:srgbClr val="C70001"/>
            </a:solidFill>
            <a:prstDash val="solid"/>
            <a:miter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" name="Freeform 9"/>
          <p:cNvSpPr/>
          <p:nvPr/>
        </p:nvSpPr>
        <p:spPr>
          <a:xfrm>
            <a:off x="14971895" y="6074511"/>
            <a:ext cx="2852318" cy="2910529"/>
          </a:xfrm>
          <a:custGeom>
            <a:avLst/>
            <a:gdLst/>
            <a:ahLst/>
            <a:cxnLst/>
            <a:rect l="l" t="t" r="r" b="b"/>
            <a:pathLst>
              <a:path w="2852318" h="2910529">
                <a:moveTo>
                  <a:pt x="0" y="0"/>
                </a:moveTo>
                <a:lnTo>
                  <a:pt x="2852318" y="0"/>
                </a:lnTo>
                <a:lnTo>
                  <a:pt x="2852318" y="2910529"/>
                </a:lnTo>
                <a:lnTo>
                  <a:pt x="0" y="2910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14089222" y="2988245"/>
            <a:ext cx="4198778" cy="3694924"/>
          </a:xfrm>
          <a:custGeom>
            <a:avLst/>
            <a:gdLst/>
            <a:ahLst/>
            <a:cxnLst/>
            <a:rect l="l" t="t" r="r" b="b"/>
            <a:pathLst>
              <a:path w="4198778" h="3694924">
                <a:moveTo>
                  <a:pt x="0" y="0"/>
                </a:moveTo>
                <a:lnTo>
                  <a:pt x="4198778" y="0"/>
                </a:lnTo>
                <a:lnTo>
                  <a:pt x="4198778" y="3694924"/>
                </a:lnTo>
                <a:lnTo>
                  <a:pt x="0" y="3694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1" name="TextBox 11"/>
          <p:cNvSpPr txBox="1"/>
          <p:nvPr/>
        </p:nvSpPr>
        <p:spPr>
          <a:xfrm>
            <a:off x="14227261" y="3633329"/>
            <a:ext cx="4060739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80"/>
              </a:lnSpc>
            </a:pPr>
            <a:r>
              <a:rPr lang="en-US" sz="4028" b="1" dirty="0" err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젤로와의</a:t>
            </a:r>
            <a:r>
              <a:rPr lang="en-US" sz="4028" b="1" dirty="0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028" b="1" dirty="0" err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대화</a:t>
            </a:r>
            <a:r>
              <a:rPr lang="en-US" sz="4028" b="1" dirty="0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 후 </a:t>
            </a:r>
          </a:p>
          <a:p>
            <a:pPr algn="l">
              <a:lnSpc>
                <a:spcPts val="6380"/>
              </a:lnSpc>
            </a:pPr>
            <a:r>
              <a:rPr lang="en-US" sz="4028" b="1" dirty="0" err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선생님께</a:t>
            </a:r>
            <a:r>
              <a:rPr lang="en-US" sz="4028" b="1" dirty="0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028" b="1" dirty="0" err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보내기</a:t>
            </a:r>
            <a:endParaRPr lang="en-US" sz="4028" b="1" dirty="0">
              <a:solidFill>
                <a:srgbClr val="16122C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69" y="2165823"/>
            <a:ext cx="13280434" cy="7609560"/>
          </a:xfrm>
          <a:prstGeom prst="rect">
            <a:avLst/>
          </a:prstGeom>
        </p:spPr>
      </p:pic>
      <p:sp>
        <p:nvSpPr>
          <p:cNvPr id="14" name="TextBox 8"/>
          <p:cNvSpPr txBox="1"/>
          <p:nvPr/>
        </p:nvSpPr>
        <p:spPr>
          <a:xfrm>
            <a:off x="829570" y="561586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플랫폼 활동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AI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멘토와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1:1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심층 인터뷰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2" name="TextBox 8"/>
          <p:cNvSpPr txBox="1"/>
          <p:nvPr/>
        </p:nvSpPr>
        <p:spPr>
          <a:xfrm>
            <a:off x="843424" y="488499"/>
            <a:ext cx="16792377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종합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나만의 커리어 </a:t>
            </a:r>
            <a:r>
              <a:rPr lang="ko-KR" alt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로드맵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그리기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(10')</a:t>
            </a:r>
          </a:p>
        </p:txBody>
      </p:sp>
      <p:sp>
        <p:nvSpPr>
          <p:cNvPr id="11" name="Freeform 7"/>
          <p:cNvSpPr/>
          <p:nvPr/>
        </p:nvSpPr>
        <p:spPr>
          <a:xfrm>
            <a:off x="871133" y="2440669"/>
            <a:ext cx="6324600" cy="6599003"/>
          </a:xfrm>
          <a:custGeom>
            <a:avLst/>
            <a:gdLst/>
            <a:ahLst/>
            <a:cxnLst/>
            <a:rect l="l" t="t" r="r" b="b"/>
            <a:pathLst>
              <a:path w="5541346" h="5810062">
                <a:moveTo>
                  <a:pt x="0" y="0"/>
                </a:moveTo>
                <a:lnTo>
                  <a:pt x="5541346" y="0"/>
                </a:lnTo>
                <a:lnTo>
                  <a:pt x="5541346" y="5810061"/>
                </a:lnTo>
                <a:lnTo>
                  <a:pt x="0" y="58100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00" y="1998637"/>
            <a:ext cx="11081933" cy="789500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443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2" name="TextBox 8"/>
          <p:cNvSpPr txBox="1"/>
          <p:nvPr/>
        </p:nvSpPr>
        <p:spPr>
          <a:xfrm>
            <a:off x="843424" y="488499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정리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미래의 나에게 보내는 편지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60" name="Freeform 7"/>
          <p:cNvSpPr/>
          <p:nvPr/>
        </p:nvSpPr>
        <p:spPr>
          <a:xfrm>
            <a:off x="1676400" y="2781300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61" name="TextBox 8"/>
          <p:cNvSpPr txBox="1"/>
          <p:nvPr/>
        </p:nvSpPr>
        <p:spPr>
          <a:xfrm>
            <a:off x="2971800" y="3111561"/>
            <a:ext cx="69088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n-ea"/>
                <a:cs typeface="Noto Sans CJK KR Bold"/>
              </a:rPr>
              <a:t>멘토의 조언 기억하기</a:t>
            </a:r>
          </a:p>
        </p:txBody>
      </p:sp>
      <p:sp>
        <p:nvSpPr>
          <p:cNvPr id="62" name="Freeform 7"/>
          <p:cNvSpPr/>
          <p:nvPr/>
        </p:nvSpPr>
        <p:spPr>
          <a:xfrm>
            <a:off x="1676400" y="3994959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63" name="Freeform 7"/>
          <p:cNvSpPr/>
          <p:nvPr/>
        </p:nvSpPr>
        <p:spPr>
          <a:xfrm>
            <a:off x="1676400" y="6896100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66" name="TextBox 8"/>
          <p:cNvSpPr txBox="1"/>
          <p:nvPr/>
        </p:nvSpPr>
        <p:spPr>
          <a:xfrm>
            <a:off x="2971800" y="4267406"/>
            <a:ext cx="69088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n-ea"/>
                <a:cs typeface="Noto Sans CJK KR Bold"/>
              </a:rPr>
              <a:t>응원 편지 쓰기</a:t>
            </a:r>
          </a:p>
        </p:txBody>
      </p:sp>
      <p:sp>
        <p:nvSpPr>
          <p:cNvPr id="67" name="TextBox 8"/>
          <p:cNvSpPr txBox="1"/>
          <p:nvPr/>
        </p:nvSpPr>
        <p:spPr>
          <a:xfrm>
            <a:off x="2957945" y="7264955"/>
            <a:ext cx="69088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n-ea"/>
                <a:cs typeface="Noto Sans CJK KR Bold"/>
              </a:rPr>
              <a:t>나의 다짐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978727" y="7999600"/>
            <a:ext cx="9144000" cy="164352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꿈을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향한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나의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다짐을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담습니다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.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힘들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때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다시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읽을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수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있도록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합니다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.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포기하지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않겠다는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약속을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적습니다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.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2978727" y="5041698"/>
            <a:ext cx="9144000" cy="15925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- 20년 뒤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꿈을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이룬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나에게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편지를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씁니다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.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지금의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마음을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솔직하게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담습니다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.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미래의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나를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응원하는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내용을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altLang="ko-KR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적습니다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8052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14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" name="TextBox 9"/>
          <p:cNvSpPr txBox="1"/>
          <p:nvPr/>
        </p:nvSpPr>
        <p:spPr>
          <a:xfrm>
            <a:off x="1110474" y="443246"/>
            <a:ext cx="14586726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[</a:t>
            </a:r>
            <a:r>
              <a:rPr lang="en-US" altLang="ko-KR" sz="5400" b="1" dirty="0" err="1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정리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오늘 당장 실천할 수 있는 약속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8" name="TextBox 5"/>
          <p:cNvSpPr txBox="1"/>
          <p:nvPr/>
        </p:nvSpPr>
        <p:spPr>
          <a:xfrm>
            <a:off x="8244121" y="4406199"/>
            <a:ext cx="10363200" cy="5664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en-US" sz="40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</a:t>
            </a:r>
          </a:p>
        </p:txBody>
      </p:sp>
      <p:sp>
        <p:nvSpPr>
          <p:cNvPr id="13" name="TextBox 8"/>
          <p:cNvSpPr txBox="1"/>
          <p:nvPr/>
        </p:nvSpPr>
        <p:spPr>
          <a:xfrm>
            <a:off x="9123113" y="3391588"/>
            <a:ext cx="69088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n-ea"/>
                <a:cs typeface="Noto Sans CJK KR Bold"/>
              </a:rPr>
              <a:t>작은 약속 정하기</a:t>
            </a:r>
          </a:p>
        </p:txBody>
      </p:sp>
      <p:sp>
        <p:nvSpPr>
          <p:cNvPr id="14" name="Freeform 7"/>
          <p:cNvSpPr/>
          <p:nvPr/>
        </p:nvSpPr>
        <p:spPr>
          <a:xfrm>
            <a:off x="7848600" y="3099620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9" name="TextBox 9"/>
          <p:cNvSpPr txBox="1"/>
          <p:nvPr/>
        </p:nvSpPr>
        <p:spPr>
          <a:xfrm>
            <a:off x="8061264" y="4406199"/>
            <a:ext cx="9032497" cy="279233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699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꿈을 이루기 위한 작은 약속 하나를 </a:t>
            </a:r>
            <a:endParaRPr lang="en-US" altLang="ko-KR" sz="36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정합니다</a:t>
            </a: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.</a:t>
            </a:r>
          </a:p>
          <a:p>
            <a:pPr lvl="0">
              <a:lnSpc>
                <a:spcPct val="12699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오늘부터 바로 시작할 수 있는 것을 </a:t>
            </a:r>
            <a:endParaRPr lang="en-US" altLang="ko-KR" sz="36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선택합니다</a:t>
            </a: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.</a:t>
            </a:r>
          </a:p>
          <a:p>
            <a:pPr lvl="0">
              <a:lnSpc>
                <a:spcPct val="12699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실천 가능한 약속이 중요합니다</a:t>
            </a: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.</a:t>
            </a:r>
          </a:p>
        </p:txBody>
      </p:sp>
      <p:pic>
        <p:nvPicPr>
          <p:cNvPr id="15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497" y="3099620"/>
            <a:ext cx="6400800" cy="547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14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14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" name="TextBox 9"/>
          <p:cNvSpPr txBox="1"/>
          <p:nvPr/>
        </p:nvSpPr>
        <p:spPr>
          <a:xfrm>
            <a:off x="1110474" y="443246"/>
            <a:ext cx="14586726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[</a:t>
            </a:r>
            <a:r>
              <a:rPr lang="en-US" altLang="ko-KR" sz="5400" b="1" dirty="0" err="1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정리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오늘 당장 실천할 수 있는 약속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8" name="TextBox 5"/>
          <p:cNvSpPr txBox="1"/>
          <p:nvPr/>
        </p:nvSpPr>
        <p:spPr>
          <a:xfrm>
            <a:off x="8244121" y="4406199"/>
            <a:ext cx="10363200" cy="5664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en-US" sz="40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</a:t>
            </a:r>
          </a:p>
        </p:txBody>
      </p:sp>
      <p:sp>
        <p:nvSpPr>
          <p:cNvPr id="13" name="TextBox 8"/>
          <p:cNvSpPr txBox="1"/>
          <p:nvPr/>
        </p:nvSpPr>
        <p:spPr>
          <a:xfrm>
            <a:off x="9123113" y="3391588"/>
            <a:ext cx="69088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n-ea"/>
                <a:cs typeface="Noto Sans CJK KR Bold"/>
              </a:rPr>
              <a:t>실천 예시</a:t>
            </a:r>
          </a:p>
        </p:txBody>
      </p:sp>
      <p:sp>
        <p:nvSpPr>
          <p:cNvPr id="14" name="Freeform 7"/>
          <p:cNvSpPr/>
          <p:nvPr/>
        </p:nvSpPr>
        <p:spPr>
          <a:xfrm>
            <a:off x="7848600" y="3099620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9" name="TextBox 9"/>
          <p:cNvSpPr txBox="1"/>
          <p:nvPr/>
        </p:nvSpPr>
        <p:spPr>
          <a:xfrm>
            <a:off x="8061264" y="4406199"/>
            <a:ext cx="9032497" cy="279233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20000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매일 </a:t>
            </a: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30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분씩 관련 책 읽기</a:t>
            </a:r>
          </a:p>
          <a:p>
            <a:pPr lvl="0">
              <a:lnSpc>
                <a:spcPct val="20000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일주일에 </a:t>
            </a: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3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번 관련 활동 연습하기</a:t>
            </a:r>
          </a:p>
          <a:p>
            <a:pPr lvl="0">
              <a:lnSpc>
                <a:spcPct val="20000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매일 일기에 배운 내용 정리하기</a:t>
            </a:r>
          </a:p>
        </p:txBody>
      </p:sp>
      <p:pic>
        <p:nvPicPr>
          <p:cNvPr id="16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554" y="3128572"/>
            <a:ext cx="6400800" cy="48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11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14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" name="TextBox 9"/>
          <p:cNvSpPr txBox="1"/>
          <p:nvPr/>
        </p:nvSpPr>
        <p:spPr>
          <a:xfrm>
            <a:off x="1110474" y="443246"/>
            <a:ext cx="14586726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[</a:t>
            </a:r>
            <a:r>
              <a:rPr lang="en-US" altLang="ko-KR" sz="5400" b="1" dirty="0" err="1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정리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오늘 당장 실천할 수 있는 약속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8" name="TextBox 5"/>
          <p:cNvSpPr txBox="1"/>
          <p:nvPr/>
        </p:nvSpPr>
        <p:spPr>
          <a:xfrm>
            <a:off x="8244121" y="4406199"/>
            <a:ext cx="10363200" cy="5664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en-US" sz="40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</a:t>
            </a:r>
          </a:p>
        </p:txBody>
      </p:sp>
      <p:sp>
        <p:nvSpPr>
          <p:cNvPr id="13" name="TextBox 8"/>
          <p:cNvSpPr txBox="1"/>
          <p:nvPr/>
        </p:nvSpPr>
        <p:spPr>
          <a:xfrm>
            <a:off x="9123113" y="3391588"/>
            <a:ext cx="69088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n-ea"/>
                <a:cs typeface="Noto Sans CJK KR Bold"/>
              </a:rPr>
              <a:t>구체적 목표 세우기</a:t>
            </a:r>
          </a:p>
        </p:txBody>
      </p:sp>
      <p:sp>
        <p:nvSpPr>
          <p:cNvPr id="14" name="Freeform 7"/>
          <p:cNvSpPr/>
          <p:nvPr/>
        </p:nvSpPr>
        <p:spPr>
          <a:xfrm>
            <a:off x="7848600" y="3099620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9" name="TextBox 9"/>
          <p:cNvSpPr txBox="1"/>
          <p:nvPr/>
        </p:nvSpPr>
        <p:spPr>
          <a:xfrm>
            <a:off x="8061264" y="4406198"/>
            <a:ext cx="9032497" cy="474957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5000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언제</a:t>
            </a: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,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어디서</a:t>
            </a: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,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어떻게 할지 구체적으로 </a:t>
            </a:r>
            <a:endParaRPr lang="en-US" altLang="ko-KR" sz="36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5000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정합니다</a:t>
            </a: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달성 가능한 작은 목표부터 시작합니다</a:t>
            </a: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꾸준히 실천하는 것이 가장 중요합니다</a:t>
            </a: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489" y="3099620"/>
            <a:ext cx="6400800" cy="486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2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855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719024" y="390788"/>
            <a:ext cx="17248221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AI </a:t>
            </a:r>
            <a:r>
              <a:rPr lang="ko-KR" altLang="en-US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멘토와 만나는 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</a:t>
            </a:r>
            <a:r>
              <a:rPr lang="ko-KR" altLang="en-US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나의 꿈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</a:t>
            </a:r>
          </a:p>
        </p:txBody>
      </p:sp>
      <p:sp>
        <p:nvSpPr>
          <p:cNvPr id="5" name="AutoShape 5"/>
          <p:cNvSpPr/>
          <p:nvPr/>
        </p:nvSpPr>
        <p:spPr>
          <a:xfrm rot="1980">
            <a:off x="808787" y="1794424"/>
            <a:ext cx="16670426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TextBox 6"/>
          <p:cNvSpPr txBox="1"/>
          <p:nvPr/>
        </p:nvSpPr>
        <p:spPr>
          <a:xfrm>
            <a:off x="626869" y="2143120"/>
            <a:ext cx="2749258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30"/>
              </a:lnSpc>
            </a:pPr>
            <a:r>
              <a:rPr lang="en-US" sz="529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성취기준</a:t>
            </a:r>
            <a:endParaRPr lang="en-US" sz="5299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26869" y="3269274"/>
            <a:ext cx="17340376" cy="1417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8"/>
              </a:lnSpc>
            </a:pPr>
            <a:r>
              <a:rPr lang="ko-KR" altLang="en-US" sz="399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자신에게 적합한 진로를 탐색하고</a:t>
            </a:r>
            <a:r>
              <a:rPr lang="en-US" altLang="ko-KR" sz="399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, </a:t>
            </a:r>
            <a:r>
              <a:rPr lang="ko-KR" altLang="en-US" sz="399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이를 실현하기 위한 구체적인 계획을 세울 수 있다</a:t>
            </a:r>
            <a:r>
              <a:rPr lang="en-US" altLang="ko-KR" sz="399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. </a:t>
            </a:r>
            <a:endParaRPr lang="en-US" sz="3999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9" name="Freeform 9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26869" y="5417646"/>
            <a:ext cx="2956770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30"/>
              </a:lnSpc>
            </a:pPr>
            <a:r>
              <a:rPr lang="en-US" sz="529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학습</a:t>
            </a:r>
            <a:r>
              <a:rPr lang="en-US" sz="529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sz="529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목표</a:t>
            </a:r>
            <a:endParaRPr lang="en-US" sz="5299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37022" y="6448139"/>
            <a:ext cx="17586245" cy="3236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1827" lvl="2">
              <a:lnSpc>
                <a:spcPts val="6539"/>
              </a:lnSpc>
            </a:pP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1. 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관심 있는 직업의 실제 업무와 필요한 역량을 조사할 수 있다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.</a:t>
            </a:r>
          </a:p>
          <a:p>
            <a:pPr marL="601827" lvl="2">
              <a:lnSpc>
                <a:spcPts val="6539"/>
              </a:lnSpc>
            </a:pP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2. </a:t>
            </a:r>
            <a:r>
              <a:rPr lang="ko-KR" altLang="en-US" sz="3948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생성형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AI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의 페르소나 기능을 활용하여 가상의 직업인과 심층 인터뷰를 </a:t>
            </a:r>
            <a:endParaRPr lang="en-US" altLang="ko-KR" sz="3948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  <a:p>
            <a:pPr marL="601827" lvl="2">
              <a:lnSpc>
                <a:spcPts val="6539"/>
              </a:lnSpc>
            </a:pP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  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진행하고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, 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진로 준비 계획을 수립할 수 있다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.</a:t>
            </a:r>
          </a:p>
          <a:p>
            <a:pPr marL="601827" lvl="2">
              <a:lnSpc>
                <a:spcPts val="6539"/>
              </a:lnSpc>
            </a:pPr>
            <a:endParaRPr lang="en-US" altLang="ko-KR" sz="3948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7" name="Group 7"/>
          <p:cNvGrpSpPr/>
          <p:nvPr/>
        </p:nvGrpSpPr>
        <p:grpSpPr>
          <a:xfrm>
            <a:off x="808789" y="3086101"/>
            <a:ext cx="11374708" cy="5791200"/>
            <a:chOff x="0" y="0"/>
            <a:chExt cx="14743646" cy="86434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743685" cy="8643493"/>
            </a:xfrm>
            <a:custGeom>
              <a:avLst/>
              <a:gdLst/>
              <a:ahLst/>
              <a:cxnLst/>
              <a:rect l="l" t="t" r="r" b="b"/>
              <a:pathLst>
                <a:path w="14743685" h="8643493">
                  <a:moveTo>
                    <a:pt x="0" y="0"/>
                  </a:moveTo>
                  <a:lnTo>
                    <a:pt x="14743685" y="0"/>
                  </a:lnTo>
                  <a:lnTo>
                    <a:pt x="14743685" y="8643493"/>
                  </a:lnTo>
                  <a:lnTo>
                    <a:pt x="0" y="8643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52" b="-52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94116" y="4042559"/>
            <a:ext cx="10415928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ko-KR" altLang="en-US" sz="4000" b="1" spc="-200" dirty="0">
                <a:latin typeface="+mn-ea"/>
                <a:cs typeface="Noto Sans CJK KR Regular"/>
              </a:rPr>
              <a:t>꿈은 단순한 직업 이름이 아니라 </a:t>
            </a:r>
            <a:r>
              <a:rPr lang="en-US" altLang="ko-KR" sz="4000" b="1" spc="-200" dirty="0">
                <a:latin typeface="+mn-ea"/>
                <a:cs typeface="Noto Sans CJK KR Regular"/>
              </a:rPr>
              <a:t>'</a:t>
            </a:r>
            <a:r>
              <a:rPr lang="ko-KR" altLang="en-US" sz="4000" b="1" spc="-200" dirty="0">
                <a:latin typeface="+mn-ea"/>
                <a:cs typeface="Noto Sans CJK KR Regular"/>
              </a:rPr>
              <a:t>어떤 일을 하며 살 것인가</a:t>
            </a:r>
            <a:r>
              <a:rPr lang="en-US" altLang="ko-KR" sz="4000" b="1" spc="-200" dirty="0">
                <a:latin typeface="+mn-ea"/>
                <a:cs typeface="Noto Sans CJK KR Regular"/>
              </a:rPr>
              <a:t>'</a:t>
            </a:r>
            <a:r>
              <a:rPr lang="ko-KR" altLang="en-US" sz="4000" b="1" spc="-200" dirty="0">
                <a:latin typeface="+mn-ea"/>
                <a:cs typeface="Noto Sans CJK KR Regular"/>
              </a:rPr>
              <a:t>라는 질문에 대한 답입니다</a:t>
            </a:r>
            <a:r>
              <a:rPr lang="en-US" altLang="ko-KR" sz="4000" b="1" spc="-200" dirty="0">
                <a:latin typeface="+mn-ea"/>
                <a:cs typeface="Noto Sans CJK KR Regular"/>
              </a:rPr>
              <a:t>.</a:t>
            </a:r>
          </a:p>
          <a:p>
            <a:pPr lvl="0"/>
            <a:r>
              <a:rPr lang="ko-KR" altLang="en-US" sz="4000" b="1" spc="-200" dirty="0">
                <a:latin typeface="+mn-ea"/>
                <a:cs typeface="Noto Sans CJK KR Regular"/>
              </a:rPr>
              <a:t>오늘 배운 내용을 바탕으로 작은 실천부터 시작해 보세요</a:t>
            </a:r>
            <a:r>
              <a:rPr lang="en-US" altLang="ko-KR" sz="4000" b="1" spc="-200" dirty="0">
                <a:latin typeface="+mn-ea"/>
                <a:cs typeface="Noto Sans CJK KR Regular"/>
              </a:rPr>
              <a:t>. </a:t>
            </a:r>
            <a:r>
              <a:rPr lang="ko-KR" altLang="en-US" sz="4000" b="1" spc="-200" dirty="0">
                <a:latin typeface="+mn-ea"/>
                <a:cs typeface="Noto Sans CJK KR Regular"/>
              </a:rPr>
              <a:t>매일 조금씩 노력하다 보면 어느새 꿈에 한 걸음 더 가까워진 자신을 발견할 수 있을 것입니다</a:t>
            </a:r>
            <a:r>
              <a:rPr lang="en-US" altLang="ko-KR" sz="4000" b="1" spc="-200" dirty="0">
                <a:latin typeface="+mn-ea"/>
                <a:cs typeface="Noto Sans CJK KR Regular"/>
              </a:rPr>
              <a:t>. </a:t>
            </a:r>
            <a:r>
              <a:rPr lang="ko-KR" altLang="en-US" sz="4000" b="1" spc="-200" dirty="0">
                <a:latin typeface="+mn-ea"/>
                <a:cs typeface="Noto Sans CJK KR Regular"/>
              </a:rPr>
              <a:t>여러분 모두 자신의 꿈을 향해 힘차게 나아가길 응원합니다</a:t>
            </a:r>
            <a:r>
              <a:rPr lang="en-US" altLang="ko-KR" sz="4000" b="1" spc="-200" dirty="0">
                <a:latin typeface="+mn-ea"/>
                <a:cs typeface="Noto Sans CJK KR Regular"/>
              </a:rPr>
              <a:t>!</a:t>
            </a:r>
          </a:p>
          <a:p>
            <a:pPr lvl="0"/>
            <a:endParaRPr lang="en-US" altLang="ko-KR" sz="4000" b="1" spc="-200" dirty="0">
              <a:latin typeface="+mn-ea"/>
              <a:cs typeface="Noto Sans CJK KR Regula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43067" y="1977761"/>
            <a:ext cx="1655500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6"/>
              </a:lnSpc>
            </a:pPr>
            <a:r>
              <a:rPr lang="en-US" sz="444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생각해</a:t>
            </a:r>
            <a:r>
              <a:rPr lang="en-US" sz="444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sz="444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봅시다</a:t>
            </a:r>
            <a:endParaRPr lang="en-US" sz="4449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66404" y="337728"/>
            <a:ext cx="5560504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53"/>
              </a:lnSpc>
            </a:pP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성찰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하기</a:t>
            </a: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</a:t>
            </a:r>
          </a:p>
        </p:txBody>
      </p:sp>
      <p:sp>
        <p:nvSpPr>
          <p:cNvPr id="14" name="Freeform 8"/>
          <p:cNvSpPr/>
          <p:nvPr/>
        </p:nvSpPr>
        <p:spPr>
          <a:xfrm>
            <a:off x="12502390" y="2244232"/>
            <a:ext cx="5466746" cy="7128139"/>
          </a:xfrm>
          <a:custGeom>
            <a:avLst/>
            <a:gdLst/>
            <a:ahLst/>
            <a:cxnLst/>
            <a:rect l="l" t="t" r="r" b="b"/>
            <a:pathLst>
              <a:path w="7170039" h="8229600">
                <a:moveTo>
                  <a:pt x="0" y="0"/>
                </a:moveTo>
                <a:lnTo>
                  <a:pt x="7170039" y="0"/>
                </a:lnTo>
                <a:lnTo>
                  <a:pt x="71700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85800" y="3238500"/>
            <a:ext cx="17726396" cy="3706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72"/>
              </a:lnSpc>
            </a:pPr>
            <a:r>
              <a:rPr lang="en-US" sz="5400" b="1" dirty="0">
                <a:solidFill>
                  <a:srgbClr val="FFFFFF"/>
                </a:solidFill>
                <a:latin typeface="+mn-ea"/>
                <a:cs typeface="Arial Bold"/>
                <a:sym typeface="Arial Bold"/>
              </a:rPr>
              <a:t>[1차시] </a:t>
            </a:r>
          </a:p>
          <a:p>
            <a:pPr>
              <a:lnSpc>
                <a:spcPts val="9900"/>
              </a:lnSpc>
            </a:pP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AI </a:t>
            </a:r>
            <a:r>
              <a:rPr lang="ko-KR" altLang="en-US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멘토와 만나는 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</a:t>
            </a:r>
            <a:r>
              <a:rPr lang="ko-KR" altLang="en-US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나의 꿈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</a:t>
            </a:r>
          </a:p>
          <a:p>
            <a:pPr>
              <a:lnSpc>
                <a:spcPts val="9900"/>
              </a:lnSpc>
            </a:pP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 </a:t>
            </a:r>
          </a:p>
        </p:txBody>
      </p:sp>
      <p:sp>
        <p:nvSpPr>
          <p:cNvPr id="5" name="AutoShape 5"/>
          <p:cNvSpPr/>
          <p:nvPr/>
        </p:nvSpPr>
        <p:spPr>
          <a:xfrm rot="1980">
            <a:off x="808787" y="4444375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7" name="Freeform 7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9" name="Freeform 8"/>
          <p:cNvSpPr/>
          <p:nvPr/>
        </p:nvSpPr>
        <p:spPr>
          <a:xfrm>
            <a:off x="8458200" y="976771"/>
            <a:ext cx="8837154" cy="8229600"/>
          </a:xfrm>
          <a:custGeom>
            <a:avLst/>
            <a:gdLst/>
            <a:ahLst/>
            <a:cxnLst/>
            <a:rect l="l" t="t" r="r" b="b"/>
            <a:pathLst>
              <a:path w="8837154" h="8229600">
                <a:moveTo>
                  <a:pt x="0" y="0"/>
                </a:moveTo>
                <a:lnTo>
                  <a:pt x="8837154" y="0"/>
                </a:lnTo>
                <a:lnTo>
                  <a:pt x="88371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TextBox 8"/>
          <p:cNvSpPr txBox="1"/>
          <p:nvPr/>
        </p:nvSpPr>
        <p:spPr>
          <a:xfrm>
            <a:off x="808788" y="772003"/>
            <a:ext cx="16392896" cy="83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408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생각</a:t>
            </a:r>
            <a:r>
              <a:rPr 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열기</a:t>
            </a:r>
            <a:r>
              <a:rPr lang="en-US" sz="5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-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"10</a:t>
            </a:r>
            <a:r>
              <a:rPr lang="ko-KR" altLang="en-US" sz="5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년 뒤 나의 명함 만들기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"</a:t>
            </a:r>
          </a:p>
        </p:txBody>
      </p:sp>
      <p:pic>
        <p:nvPicPr>
          <p:cNvPr id="7" name="10년후, 20년후 그리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788" y="2095500"/>
            <a:ext cx="14170215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TextBox 8"/>
          <p:cNvSpPr txBox="1"/>
          <p:nvPr/>
        </p:nvSpPr>
        <p:spPr>
          <a:xfrm>
            <a:off x="808788" y="772003"/>
            <a:ext cx="16392896" cy="83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408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생각</a:t>
            </a:r>
            <a:r>
              <a:rPr 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열기</a:t>
            </a:r>
            <a:r>
              <a:rPr lang="en-US" sz="5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-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"10</a:t>
            </a:r>
            <a:r>
              <a:rPr lang="ko-KR" altLang="en-US" sz="5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년 뒤 나의 명함은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?"</a:t>
            </a:r>
          </a:p>
        </p:txBody>
      </p:sp>
      <p:sp>
        <p:nvSpPr>
          <p:cNvPr id="17" name="Freeform 7"/>
          <p:cNvSpPr/>
          <p:nvPr/>
        </p:nvSpPr>
        <p:spPr>
          <a:xfrm>
            <a:off x="10813420" y="2147677"/>
            <a:ext cx="5791200" cy="7449348"/>
          </a:xfrm>
          <a:custGeom>
            <a:avLst/>
            <a:gdLst/>
            <a:ahLst/>
            <a:cxnLst/>
            <a:rect l="l" t="t" r="r" b="b"/>
            <a:pathLst>
              <a:path w="6357366" h="8229600">
                <a:moveTo>
                  <a:pt x="0" y="0"/>
                </a:moveTo>
                <a:lnTo>
                  <a:pt x="6357366" y="0"/>
                </a:lnTo>
                <a:lnTo>
                  <a:pt x="6357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143000" y="4152900"/>
            <a:ext cx="9023096" cy="456150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0350"/>
              </a:lnSpc>
            </a:pPr>
            <a:r>
              <a:rPr lang="en-US" sz="4000" b="1" i="0" u="none" strike="noStrike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 10년, 20년 뒤 </a:t>
            </a:r>
            <a:r>
              <a:rPr lang="en-US" sz="4000" b="1" i="0" u="none" strike="noStrike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나는</a:t>
            </a:r>
            <a:r>
              <a:rPr lang="en-US" sz="4000" b="1" i="0" u="none" strike="noStrike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sz="4000" b="1" i="0" u="none" strike="noStrike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어떤</a:t>
            </a:r>
            <a:r>
              <a:rPr lang="en-US" sz="4000" b="1" i="0" u="none" strike="noStrike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sz="4000" b="1" i="0" u="none" strike="noStrike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일을</a:t>
            </a:r>
            <a:r>
              <a:rPr lang="en-US" sz="4000" b="1" i="0" u="none" strike="noStrike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sz="4000" b="1" i="0" u="none" strike="noStrike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하고</a:t>
            </a:r>
            <a:r>
              <a:rPr lang="en-US" sz="4000" b="1" i="0" u="none" strike="noStrike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</a:p>
          <a:p>
            <a:pPr lvl="0" algn="l">
              <a:lnSpc>
                <a:spcPct val="120350"/>
              </a:lnSpc>
            </a:pPr>
            <a:r>
              <a:rPr 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  </a:t>
            </a:r>
            <a:r>
              <a:rPr lang="en-US" sz="4000" b="1" i="0" u="none" strike="noStrike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있을까요</a:t>
            </a:r>
            <a:r>
              <a:rPr lang="en-US" sz="4000" b="1" i="0" u="none" strike="noStrike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?</a:t>
            </a:r>
          </a:p>
          <a:p>
            <a:pPr lvl="0" algn="l">
              <a:lnSpc>
                <a:spcPct val="120350"/>
              </a:lnSpc>
            </a:pPr>
            <a:r>
              <a:rPr lang="en-US" sz="4000" b="1" i="0" u="none" strike="noStrike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 </a:t>
            </a:r>
            <a:r>
              <a:rPr lang="en-US" sz="4000" b="1" i="0" u="none" strike="noStrike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내가</a:t>
            </a:r>
            <a:r>
              <a:rPr lang="en-US" sz="4000" b="1" i="0" u="none" strike="noStrike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sz="4000" b="1" i="0" u="none" strike="noStrike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꿈꾸는</a:t>
            </a:r>
            <a:r>
              <a:rPr lang="en-US" sz="4000" b="1" i="0" u="none" strike="noStrike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sz="4000" b="1" i="0" u="none" strike="noStrike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직업의</a:t>
            </a:r>
            <a:r>
              <a:rPr lang="en-US" sz="4000" b="1" i="0" u="none" strike="noStrike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sz="4000" b="1" i="0" u="none" strike="noStrike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모습을</a:t>
            </a:r>
            <a:r>
              <a:rPr lang="en-US" sz="4000" b="1" i="0" u="none" strike="noStrike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sz="4000" b="1" i="0" u="none" strike="noStrike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구체적으로</a:t>
            </a:r>
            <a:r>
              <a:rPr lang="en-US" sz="4000" b="1" i="0" u="none" strike="noStrike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</a:p>
          <a:p>
            <a:pPr lvl="0" algn="l">
              <a:lnSpc>
                <a:spcPct val="120350"/>
              </a:lnSpc>
            </a:pPr>
            <a:r>
              <a:rPr 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  </a:t>
            </a:r>
            <a:r>
              <a:rPr lang="en-US" sz="4000" b="1" i="0" u="none" strike="noStrike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그려봅시다</a:t>
            </a:r>
            <a:r>
              <a:rPr lang="en-US" sz="4000" b="1" i="0" u="none" strike="noStrike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.</a:t>
            </a:r>
          </a:p>
          <a:p>
            <a:pPr lvl="0" algn="l">
              <a:lnSpc>
                <a:spcPct val="120350"/>
              </a:lnSpc>
            </a:pPr>
            <a:r>
              <a:rPr lang="en-US" sz="4000" b="1" i="0" u="none" strike="noStrike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 </a:t>
            </a:r>
            <a:r>
              <a:rPr lang="en-US" sz="4000" b="1" i="0" u="none" strike="noStrike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나만의</a:t>
            </a:r>
            <a:r>
              <a:rPr lang="en-US" sz="4000" b="1" i="0" u="none" strike="noStrike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sz="4000" b="1" i="0" u="none" strike="noStrike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명함을</a:t>
            </a:r>
            <a:r>
              <a:rPr lang="en-US" sz="4000" b="1" i="0" u="none" strike="noStrike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sz="4000" b="1" i="0" u="none" strike="noStrike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상상하며</a:t>
            </a:r>
            <a:r>
              <a:rPr lang="en-US" sz="4000" b="1" i="0" u="none" strike="noStrike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sz="4000" b="1" i="0" u="none" strike="noStrike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미래를</a:t>
            </a:r>
            <a:r>
              <a:rPr lang="en-US" sz="4000" b="1" i="0" u="none" strike="noStrike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</a:p>
          <a:p>
            <a:pPr lvl="0" algn="l">
              <a:lnSpc>
                <a:spcPct val="120350"/>
              </a:lnSpc>
            </a:pPr>
            <a:r>
              <a:rPr 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  </a:t>
            </a:r>
            <a:r>
              <a:rPr lang="en-US" sz="4000" b="1" i="0" u="none" strike="noStrike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계획해요</a:t>
            </a:r>
            <a:r>
              <a:rPr lang="en-US" sz="4000" b="1" i="0" u="none" strike="noStrike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.</a:t>
            </a:r>
          </a:p>
        </p:txBody>
      </p:sp>
      <p:sp>
        <p:nvSpPr>
          <p:cNvPr id="20" name="Freeform 7"/>
          <p:cNvSpPr/>
          <p:nvPr/>
        </p:nvSpPr>
        <p:spPr>
          <a:xfrm>
            <a:off x="1143000" y="2705100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1" name="TextBox 8"/>
          <p:cNvSpPr txBox="1"/>
          <p:nvPr/>
        </p:nvSpPr>
        <p:spPr>
          <a:xfrm>
            <a:off x="2459191" y="3060621"/>
            <a:ext cx="832652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 algn="l">
              <a:lnSpc>
                <a:spcPct val="99600"/>
              </a:lnSpc>
            </a:pPr>
            <a:r>
              <a:rPr lang="ko-KR" altLang="en-US" sz="4400" b="1" i="0" u="none" strike="noStrike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미래의 나 상상하기 </a:t>
            </a:r>
            <a:endParaRPr lang="en-US" sz="4400" b="1" i="0" u="none" strike="noStrike" dirty="0">
              <a:solidFill>
                <a:srgbClr val="A973FF"/>
              </a:solidFill>
              <a:latin typeface="+mj-ea"/>
              <a:ea typeface="+mj-ea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110644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TextBox 8"/>
          <p:cNvSpPr txBox="1"/>
          <p:nvPr/>
        </p:nvSpPr>
        <p:spPr>
          <a:xfrm>
            <a:off x="808788" y="772003"/>
            <a:ext cx="16392896" cy="83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408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생각</a:t>
            </a:r>
            <a:r>
              <a:rPr 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열기</a:t>
            </a:r>
            <a:r>
              <a:rPr lang="en-US" sz="5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-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"10</a:t>
            </a:r>
            <a:r>
              <a:rPr lang="ko-KR" altLang="en-US" sz="5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년 뒤 나의 명함은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?"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43000" y="4152900"/>
            <a:ext cx="9023096" cy="456150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035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막연한 직업 이미지가 아닌 실제 모습 </a:t>
            </a:r>
            <a:endParaRPr lang="en-US" altLang="ko-KR" sz="40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탐색하기</a:t>
            </a:r>
          </a:p>
          <a:p>
            <a:pPr lvl="0">
              <a:lnSpc>
                <a:spcPct val="12035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그 직업을 가진 사람들의 하루는 </a:t>
            </a:r>
            <a:endParaRPr lang="en-US" altLang="ko-KR" sz="40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어떨까요</a:t>
            </a: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?</a:t>
            </a:r>
          </a:p>
          <a:p>
            <a:pPr lvl="0">
              <a:lnSpc>
                <a:spcPct val="12035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현실적인 직업 세계를 이해해봅시다</a:t>
            </a: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.</a:t>
            </a:r>
          </a:p>
        </p:txBody>
      </p:sp>
      <p:sp>
        <p:nvSpPr>
          <p:cNvPr id="20" name="Freeform 7"/>
          <p:cNvSpPr/>
          <p:nvPr/>
        </p:nvSpPr>
        <p:spPr>
          <a:xfrm>
            <a:off x="1143000" y="2705100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1" name="TextBox 8"/>
          <p:cNvSpPr txBox="1"/>
          <p:nvPr/>
        </p:nvSpPr>
        <p:spPr>
          <a:xfrm>
            <a:off x="2459191" y="3060621"/>
            <a:ext cx="832652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 algn="l">
              <a:lnSpc>
                <a:spcPct val="99600"/>
              </a:lnSpc>
            </a:pPr>
            <a:r>
              <a:rPr lang="ko-KR" altLang="en-US" sz="4400" b="1" i="0" u="none" strike="noStrike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실제 직업인의 하루</a:t>
            </a:r>
            <a:endParaRPr lang="en-US" sz="4400" b="1" i="0" u="none" strike="noStrike" dirty="0">
              <a:solidFill>
                <a:srgbClr val="A973FF"/>
              </a:solidFill>
              <a:latin typeface="+mj-ea"/>
              <a:ea typeface="+mj-ea"/>
              <a:cs typeface="Noto Sans CJK KR Bold"/>
            </a:endParaRPr>
          </a:p>
        </p:txBody>
      </p:sp>
      <p:pic>
        <p:nvPicPr>
          <p:cNvPr id="12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800" y="2731146"/>
            <a:ext cx="6400800" cy="535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08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66394" y="3263913"/>
            <a:ext cx="12955895" cy="831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8"/>
              </a:lnSpc>
            </a:pP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학습</a:t>
            </a: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목표</a:t>
            </a: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확인</a:t>
            </a: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</a:t>
            </a:r>
          </a:p>
        </p:txBody>
      </p:sp>
      <p:sp>
        <p:nvSpPr>
          <p:cNvPr id="5" name="AutoShape 5"/>
          <p:cNvSpPr/>
          <p:nvPr/>
        </p:nvSpPr>
        <p:spPr>
          <a:xfrm rot="1980">
            <a:off x="808787" y="4444375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7" name="Freeform 7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5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TextBox 7"/>
          <p:cNvSpPr txBox="1"/>
          <p:nvPr/>
        </p:nvSpPr>
        <p:spPr>
          <a:xfrm>
            <a:off x="533400" y="2933700"/>
            <a:ext cx="16504205" cy="6117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16227" lvl="2" indent="-914400">
              <a:lnSpc>
                <a:spcPct val="150000"/>
              </a:lnSpc>
              <a:buAutoNum type="arabicPeriod"/>
            </a:pP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관심 있는 직업의 실제 업무와 필요한 역량을 조사할 수 있다</a:t>
            </a: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.</a:t>
            </a:r>
          </a:p>
          <a:p>
            <a:pPr marL="1516227" lvl="2" indent="-914400">
              <a:lnSpc>
                <a:spcPct val="150000"/>
              </a:lnSpc>
              <a:buAutoNum type="arabicPeriod" startAt="2"/>
            </a:pPr>
            <a:r>
              <a:rPr lang="ko-KR" altLang="en-US" sz="53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생성형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AI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의 페르소나 기능을 활용하여 가상의 </a:t>
            </a:r>
            <a:endParaRPr lang="en-US" altLang="ko-KR" sz="53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601827" lvl="2">
              <a:lnSpc>
                <a:spcPct val="150000"/>
              </a:lnSpc>
            </a:pP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    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직업인과 심층 인터뷰를 진행하고</a:t>
            </a: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, 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진로 준비 </a:t>
            </a:r>
            <a:endParaRPr lang="en-US" altLang="ko-KR" sz="53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601827" lvl="2">
              <a:lnSpc>
                <a:spcPct val="150000"/>
              </a:lnSpc>
            </a:pP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    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계획을 수립할 수 있다</a:t>
            </a: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6394" y="337737"/>
            <a:ext cx="12955895" cy="110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53"/>
              </a:lnSpc>
            </a:pPr>
            <a:r>
              <a:rPr lang="en-US" sz="54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[학습 목표 확인]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선정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나의 </a:t>
            </a:r>
            <a:r>
              <a:rPr lang="ko-KR" alt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워너비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직업 고르기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1905000" y="2931193"/>
            <a:ext cx="12039600" cy="4800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endParaRPr lang="en-US" sz="4800" b="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88" y="2370624"/>
            <a:ext cx="7850781" cy="3215173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02" y="6157198"/>
            <a:ext cx="7850781" cy="3215173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344" y="2359794"/>
            <a:ext cx="7850781" cy="3215173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344" y="6186734"/>
            <a:ext cx="7850781" cy="3215173"/>
          </a:xfrm>
          <a:prstGeom prst="rect">
            <a:avLst/>
          </a:prstGeom>
        </p:spPr>
      </p:pic>
      <p:sp>
        <p:nvSpPr>
          <p:cNvPr id="22" name="TextBox 8"/>
          <p:cNvSpPr txBox="1"/>
          <p:nvPr/>
        </p:nvSpPr>
        <p:spPr>
          <a:xfrm>
            <a:off x="930528" y="3568594"/>
            <a:ext cx="7607300" cy="152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0350"/>
              </a:lnSpc>
            </a:pPr>
            <a:r>
              <a:rPr lang="en-US" sz="2800" b="1" i="0" u="none" strike="noStrike" spc="-100" dirty="0"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b="1" i="0" u="none" strike="noStrike" spc="-100" dirty="0">
                <a:latin typeface="+mj-ea"/>
                <a:ea typeface="+mj-ea"/>
                <a:cs typeface="SB AggroOTF Light"/>
              </a:rPr>
              <a:t>평소 관심있거나 호기심이 생기는 직업 선택</a:t>
            </a:r>
            <a:endParaRPr lang="en-US" sz="2800" b="1" i="0" u="none" strike="noStrike" spc="-100" dirty="0"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r>
              <a:rPr lang="en-US" altLang="ko-KR" sz="2800" b="1" i="0" u="none" strike="noStrike" spc="-100" dirty="0"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b="1" i="0" u="none" strike="noStrike" spc="-100" dirty="0" err="1">
                <a:latin typeface="+mj-ea"/>
                <a:ea typeface="+mj-ea"/>
                <a:cs typeface="SB AggroOTF Light"/>
              </a:rPr>
              <a:t>유튜버</a:t>
            </a:r>
            <a:r>
              <a:rPr lang="en-US" altLang="ko-KR" sz="2800" b="1" i="0" u="none" strike="noStrike" spc="-100" dirty="0">
                <a:latin typeface="+mj-ea"/>
                <a:ea typeface="+mj-ea"/>
                <a:cs typeface="SB AggroOTF Light"/>
              </a:rPr>
              <a:t>, </a:t>
            </a:r>
            <a:r>
              <a:rPr lang="ko-KR" altLang="en-US" sz="2800" b="1" i="0" u="none" strike="noStrike" spc="-100" dirty="0">
                <a:latin typeface="+mj-ea"/>
                <a:ea typeface="+mj-ea"/>
                <a:cs typeface="SB AggroOTF Light"/>
              </a:rPr>
              <a:t>의사</a:t>
            </a:r>
            <a:r>
              <a:rPr lang="en-US" altLang="ko-KR" sz="2800" b="1" i="0" u="none" strike="noStrike" spc="-100" dirty="0">
                <a:latin typeface="+mj-ea"/>
                <a:ea typeface="+mj-ea"/>
                <a:cs typeface="SB AggroOTF Light"/>
              </a:rPr>
              <a:t>, </a:t>
            </a:r>
            <a:r>
              <a:rPr lang="ko-KR" altLang="en-US" sz="2800" b="1" i="0" u="none" strike="noStrike" spc="-100" dirty="0" err="1">
                <a:latin typeface="+mj-ea"/>
                <a:ea typeface="+mj-ea"/>
                <a:cs typeface="SB AggroOTF Light"/>
              </a:rPr>
              <a:t>프로그레이머</a:t>
            </a:r>
            <a:r>
              <a:rPr lang="en-US" altLang="ko-KR" sz="2800" b="1" i="0" u="none" strike="noStrike" spc="-100" dirty="0">
                <a:latin typeface="+mj-ea"/>
                <a:ea typeface="+mj-ea"/>
                <a:cs typeface="SB AggroOTF Light"/>
              </a:rPr>
              <a:t>, </a:t>
            </a:r>
            <a:r>
              <a:rPr lang="ko-KR" altLang="en-US" sz="2800" b="1" i="0" u="none" strike="noStrike" spc="-100" dirty="0">
                <a:latin typeface="+mj-ea"/>
                <a:ea typeface="+mj-ea"/>
                <a:cs typeface="SB AggroOTF Light"/>
              </a:rPr>
              <a:t>제빵사 등 다양한 </a:t>
            </a:r>
            <a:endParaRPr lang="en-US" altLang="ko-KR" sz="2800" b="1" i="0" u="none" strike="noStrike" spc="-100" dirty="0"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2800" b="1" i="0" u="none" strike="noStrike" spc="-100" dirty="0">
                <a:latin typeface="+mj-ea"/>
                <a:ea typeface="+mj-ea"/>
                <a:cs typeface="SB AggroOTF Light"/>
              </a:rPr>
              <a:t>직업 중에서 고르기 </a:t>
            </a:r>
            <a:endParaRPr lang="en-US" sz="2800" b="1" i="0" u="none" strike="noStrike" spc="-100" dirty="0">
              <a:latin typeface="+mj-ea"/>
              <a:ea typeface="+mj-ea"/>
              <a:cs typeface="SB AggroOTF Light"/>
            </a:endParaRPr>
          </a:p>
        </p:txBody>
      </p:sp>
      <p:sp>
        <p:nvSpPr>
          <p:cNvPr id="23" name="TextBox 9"/>
          <p:cNvSpPr txBox="1"/>
          <p:nvPr/>
        </p:nvSpPr>
        <p:spPr>
          <a:xfrm>
            <a:off x="0" y="2712764"/>
            <a:ext cx="9448800" cy="571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ko-KR" altLang="en-US" sz="3200" b="1" i="0" u="none" strike="noStrike" spc="-100" dirty="0">
                <a:solidFill>
                  <a:srgbClr val="492F19"/>
                </a:solidFill>
                <a:latin typeface="+mj-ea"/>
                <a:ea typeface="+mj-ea"/>
                <a:cs typeface="SB AggroOTF Medium"/>
              </a:rPr>
              <a:t>관심 직업 한 가지 정하기 </a:t>
            </a:r>
            <a:endParaRPr lang="en-US" sz="3200" b="1" i="0" u="none" strike="noStrike" spc="-100" dirty="0">
              <a:solidFill>
                <a:srgbClr val="492F19"/>
              </a:solidFill>
              <a:latin typeface="+mj-ea"/>
              <a:ea typeface="+mj-ea"/>
              <a:cs typeface="SB AggroOTF Medium"/>
            </a:endParaRPr>
          </a:p>
        </p:txBody>
      </p:sp>
      <p:sp>
        <p:nvSpPr>
          <p:cNvPr id="24" name="TextBox 9"/>
          <p:cNvSpPr txBox="1"/>
          <p:nvPr/>
        </p:nvSpPr>
        <p:spPr>
          <a:xfrm>
            <a:off x="8355334" y="2732897"/>
            <a:ext cx="9448800" cy="571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ko-KR" altLang="en-US" sz="3200" b="1" spc="-100" dirty="0">
                <a:solidFill>
                  <a:srgbClr val="492F19"/>
                </a:solidFill>
                <a:latin typeface="+mn-ea"/>
                <a:cs typeface="SB AggroOTF Medium"/>
              </a:rPr>
              <a:t>궁금한 질문 리스트 </a:t>
            </a:r>
            <a:r>
              <a:rPr lang="en-US" altLang="ko-KR" sz="3200" b="1" spc="-100" dirty="0">
                <a:solidFill>
                  <a:srgbClr val="492F19"/>
                </a:solidFill>
                <a:latin typeface="+mn-ea"/>
                <a:cs typeface="SB AggroOTF Medium"/>
              </a:rPr>
              <a:t>3</a:t>
            </a:r>
            <a:r>
              <a:rPr lang="ko-KR" altLang="en-US" sz="3200" b="1" spc="-100" dirty="0">
                <a:solidFill>
                  <a:srgbClr val="492F19"/>
                </a:solidFill>
                <a:latin typeface="+mn-ea"/>
                <a:cs typeface="SB AggroOTF Medium"/>
              </a:rPr>
              <a:t>가지 작성하기</a:t>
            </a:r>
          </a:p>
        </p:txBody>
      </p:sp>
      <p:sp>
        <p:nvSpPr>
          <p:cNvPr id="25" name="TextBox 9"/>
          <p:cNvSpPr txBox="1"/>
          <p:nvPr/>
        </p:nvSpPr>
        <p:spPr>
          <a:xfrm>
            <a:off x="0" y="6518776"/>
            <a:ext cx="9448800" cy="571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ko-KR" altLang="en-US" sz="3200" b="1" spc="-100" dirty="0">
                <a:solidFill>
                  <a:srgbClr val="492F19"/>
                </a:solidFill>
                <a:latin typeface="+mn-ea"/>
                <a:cs typeface="SB AggroOTF Medium"/>
              </a:rPr>
              <a:t>질문 예시</a:t>
            </a:r>
          </a:p>
        </p:txBody>
      </p:sp>
      <p:sp>
        <p:nvSpPr>
          <p:cNvPr id="26" name="TextBox 9"/>
          <p:cNvSpPr txBox="1"/>
          <p:nvPr/>
        </p:nvSpPr>
        <p:spPr>
          <a:xfrm>
            <a:off x="8355334" y="6538909"/>
            <a:ext cx="9448800" cy="571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ko-KR" altLang="en-US" sz="3200" b="1" spc="-100" dirty="0">
                <a:solidFill>
                  <a:srgbClr val="492F19"/>
                </a:solidFill>
                <a:latin typeface="+mn-ea"/>
                <a:cs typeface="SB AggroOTF Medium"/>
              </a:rPr>
              <a:t>활동 안내</a:t>
            </a:r>
          </a:p>
        </p:txBody>
      </p:sp>
      <p:sp>
        <p:nvSpPr>
          <p:cNvPr id="27" name="TextBox 8"/>
          <p:cNvSpPr txBox="1"/>
          <p:nvPr/>
        </p:nvSpPr>
        <p:spPr>
          <a:xfrm>
            <a:off x="9276084" y="3562652"/>
            <a:ext cx="7607300" cy="152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0350"/>
              </a:lnSpc>
            </a:pPr>
            <a:r>
              <a:rPr lang="en-US" sz="2800" b="1" i="0" u="none" strike="noStrike" spc="-100" dirty="0">
                <a:latin typeface="+mj-ea"/>
                <a:ea typeface="+mj-ea"/>
                <a:cs typeface="SB AggroOTF Light"/>
              </a:rPr>
              <a:t>  -  </a:t>
            </a:r>
            <a:r>
              <a:rPr lang="ko-KR" altLang="en-US" sz="2800" b="1" spc="-100" dirty="0">
                <a:latin typeface="+mj-ea"/>
                <a:ea typeface="+mj-ea"/>
                <a:cs typeface="SB AggroOTF Light"/>
              </a:rPr>
              <a:t>그 직업에 대해 궁금했던 점을 </a:t>
            </a: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3</a:t>
            </a:r>
            <a:r>
              <a:rPr lang="ko-KR" altLang="en-US" sz="2800" b="1" spc="-100" dirty="0">
                <a:latin typeface="+mj-ea"/>
                <a:ea typeface="+mj-ea"/>
                <a:cs typeface="SB AggroOTF Light"/>
              </a:rPr>
              <a:t>가지 적기</a:t>
            </a:r>
            <a:endParaRPr lang="en-US" altLang="ko-KR" sz="2800" b="1" spc="-100" dirty="0"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 - </a:t>
            </a:r>
            <a:r>
              <a:rPr lang="ko-KR" altLang="en-US" sz="2800" b="1" spc="-100" dirty="0">
                <a:latin typeface="+mj-ea"/>
                <a:ea typeface="+mj-ea"/>
                <a:cs typeface="SB AggroOTF Light"/>
              </a:rPr>
              <a:t>구체적이고 현실적인 질문을 준비하기</a:t>
            </a:r>
            <a:endParaRPr lang="en-US" altLang="ko-KR" sz="2800" b="1" spc="-100" dirty="0">
              <a:latin typeface="+mj-ea"/>
              <a:ea typeface="+mj-ea"/>
              <a:cs typeface="SB AggroOTF Light"/>
            </a:endParaRPr>
          </a:p>
        </p:txBody>
      </p:sp>
      <p:sp>
        <p:nvSpPr>
          <p:cNvPr id="31" name="TextBox 8"/>
          <p:cNvSpPr txBox="1"/>
          <p:nvPr/>
        </p:nvSpPr>
        <p:spPr>
          <a:xfrm>
            <a:off x="1440888" y="7407130"/>
            <a:ext cx="7607300" cy="152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0350"/>
              </a:lnSpc>
            </a:pPr>
            <a:r>
              <a:rPr lang="en-US" sz="2800" b="1" i="0" u="none" strike="noStrike" spc="-100" dirty="0">
                <a:latin typeface="+mj-ea"/>
                <a:ea typeface="+mj-ea"/>
                <a:cs typeface="SB AggroOTF Light"/>
              </a:rPr>
              <a:t>- </a:t>
            </a: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 </a:t>
            </a:r>
            <a:r>
              <a:rPr lang="ko-KR" altLang="en-US" sz="2800" b="1" spc="-100" dirty="0">
                <a:latin typeface="+mj-ea"/>
                <a:ea typeface="+mj-ea"/>
                <a:cs typeface="SB AggroOTF Light"/>
              </a:rPr>
              <a:t>돈은 많이 버나요</a:t>
            </a: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?</a:t>
            </a:r>
          </a:p>
          <a:p>
            <a:pPr lvl="0">
              <a:lnSpc>
                <a:spcPct val="120350"/>
              </a:lnSpc>
            </a:pP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b="1" spc="-100" dirty="0">
                <a:latin typeface="+mj-ea"/>
                <a:ea typeface="+mj-ea"/>
                <a:cs typeface="SB AggroOTF Light"/>
              </a:rPr>
              <a:t>수학 공부가 꼭 필요한가요</a:t>
            </a: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?</a:t>
            </a:r>
          </a:p>
          <a:p>
            <a:pPr lvl="0">
              <a:lnSpc>
                <a:spcPct val="120350"/>
              </a:lnSpc>
            </a:pP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b="1" spc="-100" dirty="0">
                <a:latin typeface="+mj-ea"/>
                <a:ea typeface="+mj-ea"/>
                <a:cs typeface="SB AggroOTF Light"/>
              </a:rPr>
              <a:t>가장 힘든 점은 무엇인가요</a:t>
            </a: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?</a:t>
            </a:r>
          </a:p>
        </p:txBody>
      </p:sp>
      <p:sp>
        <p:nvSpPr>
          <p:cNvPr id="32" name="TextBox 8"/>
          <p:cNvSpPr txBox="1"/>
          <p:nvPr/>
        </p:nvSpPr>
        <p:spPr>
          <a:xfrm>
            <a:off x="9397825" y="7292218"/>
            <a:ext cx="7607300" cy="152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0350"/>
              </a:lnSpc>
            </a:pP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b="1" spc="-100" dirty="0">
                <a:latin typeface="+mj-ea"/>
                <a:ea typeface="+mj-ea"/>
                <a:cs typeface="SB AggroOTF Light"/>
              </a:rPr>
              <a:t>단순히 </a:t>
            </a: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'</a:t>
            </a:r>
            <a:r>
              <a:rPr lang="ko-KR" altLang="en-US" sz="2800" b="1" spc="-100" dirty="0">
                <a:latin typeface="+mj-ea"/>
                <a:ea typeface="+mj-ea"/>
                <a:cs typeface="SB AggroOTF Light"/>
              </a:rPr>
              <a:t>좋은 </a:t>
            </a:r>
            <a:r>
              <a:rPr lang="ko-KR" altLang="en-US" sz="2800" b="1" spc="-100" dirty="0" err="1">
                <a:latin typeface="+mj-ea"/>
                <a:ea typeface="+mj-ea"/>
                <a:cs typeface="SB AggroOTF Light"/>
              </a:rPr>
              <a:t>직업이야</a:t>
            </a: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'</a:t>
            </a:r>
            <a:r>
              <a:rPr lang="ko-KR" altLang="en-US" sz="2800" b="1" spc="-100" dirty="0">
                <a:latin typeface="+mj-ea"/>
                <a:ea typeface="+mj-ea"/>
                <a:cs typeface="SB AggroOTF Light"/>
              </a:rPr>
              <a:t>라는 답변보다 구체적인 </a:t>
            </a:r>
            <a:endParaRPr lang="en-US" altLang="ko-KR" sz="2800" b="1" spc="-100" dirty="0"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2800" b="1" spc="-100" dirty="0">
                <a:latin typeface="+mj-ea"/>
                <a:ea typeface="+mj-ea"/>
                <a:cs typeface="SB AggroOTF Light"/>
              </a:rPr>
              <a:t>준비 과정을 물어보세요</a:t>
            </a: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.</a:t>
            </a:r>
          </a:p>
          <a:p>
            <a:pPr lvl="0">
              <a:lnSpc>
                <a:spcPct val="120350"/>
              </a:lnSpc>
            </a:pP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b="1" spc="-100" dirty="0">
                <a:latin typeface="+mj-ea"/>
                <a:ea typeface="+mj-ea"/>
                <a:cs typeface="SB AggroOTF Light"/>
              </a:rPr>
              <a:t>현실적인 어려움까지 질문하도록 합니다</a:t>
            </a:r>
            <a:r>
              <a:rPr lang="en-US" altLang="ko-KR" sz="2800" b="1" spc="-100" dirty="0">
                <a:latin typeface="+mj-ea"/>
                <a:ea typeface="+mj-ea"/>
                <a:cs typeface="SB AggroOTF Light"/>
              </a:rPr>
              <a:t>.</a:t>
            </a:r>
          </a:p>
          <a:p>
            <a:pPr lvl="0">
              <a:lnSpc>
                <a:spcPct val="120350"/>
              </a:lnSpc>
            </a:pPr>
            <a:r>
              <a:rPr lang="en-US" sz="2800" b="1" i="0" u="none" strike="noStrike" spc="-100" dirty="0">
                <a:latin typeface="+mj-ea"/>
                <a:ea typeface="+mj-ea"/>
                <a:cs typeface="SB AggroOTF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345272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샌드박스">
      <a:majorFont>
        <a:latin typeface="Pretendard"/>
        <a:ea typeface="Pretendard"/>
        <a:cs typeface=""/>
      </a:majorFont>
      <a:minorFont>
        <a:latin typeface="Pretendard"/>
        <a:ea typeface="Pretendar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888</Words>
  <Application>Microsoft Macintosh PowerPoint</Application>
  <PresentationFormat>사용자 지정</PresentationFormat>
  <Paragraphs>164</Paragraphs>
  <Slides>20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5" baseType="lpstr">
      <vt:lpstr>Arial</vt:lpstr>
      <vt:lpstr>SB AggroOTF Bold</vt:lpstr>
      <vt:lpstr>Arial Bold</vt:lpstr>
      <vt:lpstr>Pretendard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역사 속 그날로 접속하다! AI 타임머신 인터뷰(세종대왕편)</dc:title>
  <dc:creator>User</dc:creator>
  <cp:lastModifiedBy>이 가영</cp:lastModifiedBy>
  <cp:revision>76</cp:revision>
  <dcterms:created xsi:type="dcterms:W3CDTF">2006-08-16T00:00:00Z</dcterms:created>
  <dcterms:modified xsi:type="dcterms:W3CDTF">2026-03-03T06:20:38Z</dcterms:modified>
  <dc:identifier>DAG_20xR7j4</dc:identifier>
</cp:coreProperties>
</file>