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79" r:id="rId9"/>
    <p:sldId id="292" r:id="rId10"/>
    <p:sldId id="293" r:id="rId11"/>
    <p:sldId id="268" r:id="rId12"/>
    <p:sldId id="269" r:id="rId13"/>
    <p:sldId id="282" r:id="rId14"/>
    <p:sldId id="281" r:id="rId15"/>
    <p:sldId id="270" r:id="rId16"/>
    <p:sldId id="294" r:id="rId17"/>
    <p:sldId id="295" r:id="rId18"/>
    <p:sldId id="296" r:id="rId19"/>
    <p:sldId id="297" r:id="rId20"/>
    <p:sldId id="283" r:id="rId21"/>
    <p:sldId id="298" r:id="rId22"/>
    <p:sldId id="299" r:id="rId23"/>
    <p:sldId id="277" r:id="rId24"/>
  </p:sldIdLst>
  <p:sldSz cx="18288000" cy="10287000"/>
  <p:notesSz cx="6858000" cy="9144000"/>
  <p:embeddedFontLst>
    <p:embeddedFont>
      <p:font typeface="Arial Bold" panose="020B0704020202020204" pitchFamily="34" charset="0"/>
      <p:regular r:id="rId25"/>
      <p:bold r:id="rId26"/>
    </p:embeddedFont>
    <p:embeddedFont>
      <p:font typeface="Pretendard" panose="02000503000000020004" pitchFamily="2" charset="-127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 autoAdjust="0"/>
    <p:restoredTop sz="94626" autoAdjust="0"/>
  </p:normalViewPr>
  <p:slideViewPr>
    <p:cSldViewPr>
      <p:cViewPr varScale="1">
        <p:scale>
          <a:sx n="80" d="100"/>
          <a:sy n="80" d="100"/>
        </p:scale>
        <p:origin x="52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0.png"/><Relationship Id="rId7" Type="http://schemas.openxmlformats.org/officeDocument/2006/relationships/image" Target="../media/image2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0.png"/><Relationship Id="rId7" Type="http://schemas.openxmlformats.org/officeDocument/2006/relationships/image" Target="../media/image3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815940" y="8791365"/>
            <a:ext cx="16656129" cy="9525"/>
            <a:chOff x="0" y="0"/>
            <a:chExt cx="22208172" cy="12700"/>
          </a:xfrm>
        </p:grpSpPr>
        <p:sp>
          <p:nvSpPr>
            <p:cNvPr id="4" name="Freeform 4"/>
            <p:cNvSpPr/>
            <p:nvPr/>
          </p:nvSpPr>
          <p:spPr>
            <a:xfrm>
              <a:off x="6350" y="0"/>
              <a:ext cx="22195410" cy="12700"/>
            </a:xfrm>
            <a:custGeom>
              <a:avLst/>
              <a:gdLst/>
              <a:ahLst/>
              <a:cxnLst/>
              <a:rect l="l" t="t" r="r" b="b"/>
              <a:pathLst>
                <a:path w="22195410" h="12700">
                  <a:moveTo>
                    <a:pt x="0" y="0"/>
                  </a:moveTo>
                  <a:lnTo>
                    <a:pt x="22195410" y="0"/>
                  </a:lnTo>
                  <a:lnTo>
                    <a:pt x="2219541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6" name="Freeform 6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991733" y="2153971"/>
            <a:ext cx="10304497" cy="2431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ko-KR" altLang="en-US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여행 가이드와 함께하는 </a:t>
            </a:r>
            <a:endParaRPr lang="en-US" altLang="ko-KR" sz="7500" b="1" dirty="0">
              <a:solidFill>
                <a:schemeClr val="bg1"/>
              </a:solidFill>
              <a:latin typeface="+mn-ea"/>
              <a:cs typeface="Arial Bold" panose="020B0704020202020204" pitchFamily="34" charset="0"/>
            </a:endParaRPr>
          </a:p>
          <a:p>
            <a:pPr algn="ctr">
              <a:lnSpc>
                <a:spcPts val="9900"/>
              </a:lnSpc>
            </a:pP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  <a:r>
              <a:rPr lang="ko-KR" altLang="en-US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알뜰살뜰 세계 여행</a:t>
            </a: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</a:p>
        </p:txBody>
      </p:sp>
      <p:sp>
        <p:nvSpPr>
          <p:cNvPr id="10" name="Freeform 7"/>
          <p:cNvSpPr/>
          <p:nvPr/>
        </p:nvSpPr>
        <p:spPr>
          <a:xfrm>
            <a:off x="11575534" y="4786513"/>
            <a:ext cx="4838700" cy="4300118"/>
          </a:xfrm>
          <a:custGeom>
            <a:avLst/>
            <a:gdLst/>
            <a:ahLst/>
            <a:cxnLst/>
            <a:rect l="l" t="t" r="r" b="b"/>
            <a:pathLst>
              <a:path w="6006103" h="5360447">
                <a:moveTo>
                  <a:pt x="0" y="0"/>
                </a:moveTo>
                <a:lnTo>
                  <a:pt x="6006103" y="0"/>
                </a:lnTo>
                <a:lnTo>
                  <a:pt x="6006103" y="5360446"/>
                </a:lnTo>
                <a:lnTo>
                  <a:pt x="0" y="5360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Freeform 8"/>
          <p:cNvSpPr/>
          <p:nvPr/>
        </p:nvSpPr>
        <p:spPr>
          <a:xfrm>
            <a:off x="8645236" y="5957779"/>
            <a:ext cx="2964934" cy="2872215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탐색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목적지 정하기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(5') 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1905000" y="2931193"/>
            <a:ext cx="12039600" cy="4800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8913322" y="4590404"/>
            <a:ext cx="8632536" cy="353226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 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인터넷으로 환율 확인</a:t>
            </a: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 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현지 물가 파악하기</a:t>
            </a: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altLang="ko-KR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예산 계산에 활용</a:t>
            </a:r>
            <a:endParaRPr lang="en-US" altLang="ko-KR" sz="4400" b="1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altLang="ko-KR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합리적인 계획 세우기 </a:t>
            </a:r>
            <a:endParaRPr lang="en-US" altLang="ko-KR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8393761" y="3297827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6" name="TextBox 8"/>
          <p:cNvSpPr txBox="1"/>
          <p:nvPr/>
        </p:nvSpPr>
        <p:spPr>
          <a:xfrm>
            <a:off x="9580480" y="3613854"/>
            <a:ext cx="832652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l">
              <a:lnSpc>
                <a:spcPct val="99600"/>
              </a:lnSpc>
            </a:pPr>
            <a:r>
              <a:rPr lang="ko-KR" altLang="en-US" sz="4400" b="1" i="0" u="none" strike="noStrike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현재 환율 검색하기</a:t>
            </a:r>
            <a:endParaRPr lang="en-US" sz="4400" b="1" i="0" u="none" strike="noStrike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11" y="3204242"/>
            <a:ext cx="6794500" cy="506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3751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66404" y="337728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가이드와 코스 짜기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483607" y="6123600"/>
            <a:ext cx="4631075" cy="3022829"/>
          </a:xfrm>
          <a:custGeom>
            <a:avLst/>
            <a:gdLst/>
            <a:ahLst/>
            <a:cxnLst/>
            <a:rect l="l" t="t" r="r" b="b"/>
            <a:pathLst>
              <a:path w="4631075" h="3022829">
                <a:moveTo>
                  <a:pt x="0" y="0"/>
                </a:moveTo>
                <a:lnTo>
                  <a:pt x="4631074" y="0"/>
                </a:lnTo>
                <a:lnTo>
                  <a:pt x="4631074" y="3022829"/>
                </a:lnTo>
                <a:lnTo>
                  <a:pt x="0" y="302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Freeform 12"/>
          <p:cNvSpPr/>
          <p:nvPr/>
        </p:nvSpPr>
        <p:spPr>
          <a:xfrm>
            <a:off x="13759524" y="3014226"/>
            <a:ext cx="4079241" cy="2921756"/>
          </a:xfrm>
          <a:custGeom>
            <a:avLst/>
            <a:gdLst/>
            <a:ahLst/>
            <a:cxnLst/>
            <a:rect l="l" t="t" r="r" b="b"/>
            <a:pathLst>
              <a:path w="4079241" h="2921756">
                <a:moveTo>
                  <a:pt x="0" y="0"/>
                </a:moveTo>
                <a:lnTo>
                  <a:pt x="4079241" y="0"/>
                </a:lnTo>
                <a:lnTo>
                  <a:pt x="4079241" y="2921756"/>
                </a:lnTo>
                <a:lnTo>
                  <a:pt x="0" y="2921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14703746" y="3396837"/>
            <a:ext cx="3108665" cy="1584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028" b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샌드박스 </a:t>
            </a:r>
          </a:p>
          <a:p>
            <a:pPr algn="l">
              <a:lnSpc>
                <a:spcPts val="6380"/>
              </a:lnSpc>
            </a:pPr>
            <a:r>
              <a:rPr lang="en-US" sz="4028" b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접속 하기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2" y="2049568"/>
            <a:ext cx="12242584" cy="7772827"/>
          </a:xfrm>
          <a:prstGeom prst="rect">
            <a:avLst/>
          </a:prstGeom>
        </p:spPr>
      </p:pic>
      <p:sp>
        <p:nvSpPr>
          <p:cNvPr id="15" name="Freeform 10"/>
          <p:cNvSpPr/>
          <p:nvPr/>
        </p:nvSpPr>
        <p:spPr>
          <a:xfrm>
            <a:off x="3429000" y="2011248"/>
            <a:ext cx="1143000" cy="693852"/>
          </a:xfrm>
          <a:custGeom>
            <a:avLst/>
            <a:gdLst/>
            <a:ahLst/>
            <a:cxnLst/>
            <a:rect l="l" t="t" r="r" b="b"/>
            <a:pathLst>
              <a:path w="3897319" h="1432265">
                <a:moveTo>
                  <a:pt x="0" y="0"/>
                </a:moveTo>
                <a:lnTo>
                  <a:pt x="3897319" y="0"/>
                </a:lnTo>
                <a:lnTo>
                  <a:pt x="3897319" y="1432265"/>
                </a:lnTo>
                <a:lnTo>
                  <a:pt x="0" y="143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161925" cap="sq">
            <a:solidFill>
              <a:srgbClr val="C70001"/>
            </a:solidFill>
            <a:prstDash val="solid"/>
            <a:miter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3156740" y="8885191"/>
            <a:ext cx="3897319" cy="879800"/>
          </a:xfrm>
          <a:custGeom>
            <a:avLst/>
            <a:gdLst/>
            <a:ahLst/>
            <a:cxnLst/>
            <a:rect l="l" t="t" r="r" b="b"/>
            <a:pathLst>
              <a:path w="3897319" h="1432265">
                <a:moveTo>
                  <a:pt x="0" y="0"/>
                </a:moveTo>
                <a:lnTo>
                  <a:pt x="3897319" y="0"/>
                </a:lnTo>
                <a:lnTo>
                  <a:pt x="3897319" y="1432265"/>
                </a:lnTo>
                <a:lnTo>
                  <a:pt x="0" y="143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161925" cap="sq">
            <a:solidFill>
              <a:srgbClr val="C70001"/>
            </a:solidFill>
            <a:prstDash val="solid"/>
            <a:miter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Freeform 9"/>
          <p:cNvSpPr/>
          <p:nvPr/>
        </p:nvSpPr>
        <p:spPr>
          <a:xfrm>
            <a:off x="14971895" y="6074511"/>
            <a:ext cx="2852318" cy="2910529"/>
          </a:xfrm>
          <a:custGeom>
            <a:avLst/>
            <a:gdLst/>
            <a:ahLst/>
            <a:cxnLst/>
            <a:rect l="l" t="t" r="r" b="b"/>
            <a:pathLst>
              <a:path w="2852318" h="2910529">
                <a:moveTo>
                  <a:pt x="0" y="0"/>
                </a:moveTo>
                <a:lnTo>
                  <a:pt x="2852318" y="0"/>
                </a:lnTo>
                <a:lnTo>
                  <a:pt x="2852318" y="2910529"/>
                </a:lnTo>
                <a:lnTo>
                  <a:pt x="0" y="2910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4089222" y="2988245"/>
            <a:ext cx="4198778" cy="3694924"/>
          </a:xfrm>
          <a:custGeom>
            <a:avLst/>
            <a:gdLst/>
            <a:ahLst/>
            <a:cxnLst/>
            <a:rect l="l" t="t" r="r" b="b"/>
            <a:pathLst>
              <a:path w="4198778" h="3694924">
                <a:moveTo>
                  <a:pt x="0" y="0"/>
                </a:moveTo>
                <a:lnTo>
                  <a:pt x="4198778" y="0"/>
                </a:lnTo>
                <a:lnTo>
                  <a:pt x="4198778" y="3694924"/>
                </a:lnTo>
                <a:lnTo>
                  <a:pt x="0" y="369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14227261" y="3633329"/>
            <a:ext cx="4060739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젤로와의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대화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후 </a:t>
            </a:r>
          </a:p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선생님께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보내기</a:t>
            </a:r>
            <a:endParaRPr lang="en-US" sz="4028" b="1" dirty="0">
              <a:solidFill>
                <a:srgbClr val="16122C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61" y="2144992"/>
            <a:ext cx="13181235" cy="76200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866404" y="337728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가이드와 코스 짜기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76868" y="2628900"/>
            <a:ext cx="5346762" cy="652313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Freeform 9"/>
          <p:cNvSpPr/>
          <p:nvPr/>
        </p:nvSpPr>
        <p:spPr>
          <a:xfrm>
            <a:off x="6572785" y="2628900"/>
            <a:ext cx="5248249" cy="6582807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228829" y="2569230"/>
            <a:ext cx="5238507" cy="658280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929513" y="3009900"/>
            <a:ext cx="3070071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역할 부여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1127365" y="4480732"/>
            <a:ext cx="4801376" cy="39281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endParaRPr lang="en-US" sz="4000" b="0" i="0" u="none" strike="noStrike" spc="-100" dirty="0">
              <a:latin typeface="+mn-ea"/>
              <a:cs typeface="Noto Sans CJK KR Regular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608859" y="3013364"/>
            <a:ext cx="3070071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조건 제시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2606635" y="2965945"/>
            <a:ext cx="4621778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비용 계산 요청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1107699" y="4260185"/>
            <a:ext cx="5195163" cy="485139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r>
              <a:rPr 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AI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에게</a:t>
            </a:r>
            <a:r>
              <a:rPr 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역할을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알려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주세요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“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너는 최고의 여행     </a:t>
            </a:r>
            <a:endParaRPr lang="en-US" altLang="ko-KR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가이드야</a:t>
            </a: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” </a:t>
            </a: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역할을 주면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전문가처럼 답변해요 </a:t>
            </a:r>
            <a:endParaRPr lang="en-US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12554148" y="4299773"/>
            <a:ext cx="5284697" cy="507259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‘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비행기 표 값을 제외한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숙박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,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식비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,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입장료를   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계산해줘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.’</a:t>
            </a:r>
          </a:p>
          <a:p>
            <a:pPr lvl="0">
              <a:lnSpc>
                <a:spcPct val="126990"/>
              </a:lnSpc>
            </a:pP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구체적인 항목을 요청</a:t>
            </a:r>
            <a:endParaRPr lang="en-US" altLang="ko-KR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26990"/>
              </a:lnSpc>
            </a:pPr>
            <a:r>
              <a:rPr 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하기</a:t>
            </a:r>
            <a:endParaRPr lang="en-US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6" name="TextBox 11"/>
          <p:cNvSpPr txBox="1"/>
          <p:nvPr/>
        </p:nvSpPr>
        <p:spPr>
          <a:xfrm>
            <a:off x="6782748" y="4260185"/>
            <a:ext cx="4959687" cy="372946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원하는 조건을 </a:t>
            </a:r>
            <a:endParaRPr lang="en-US" altLang="ko-KR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구체적으로 말하세요</a:t>
            </a:r>
            <a:endParaRPr lang="en-US" altLang="ko-KR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26990"/>
              </a:lnSpc>
            </a:pPr>
            <a:r>
              <a:rPr 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나는 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100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만 원으로</a:t>
            </a:r>
          </a:p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2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박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3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일 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[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국가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]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여행을   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원해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</a:t>
            </a:r>
          </a:p>
          <a:p>
            <a:pPr lvl="0">
              <a:lnSpc>
                <a:spcPct val="126990"/>
              </a:lnSpc>
            </a:pPr>
            <a:r>
              <a:rPr 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예산과 기간을 알려줘</a:t>
            </a: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</a:t>
            </a:r>
            <a:endParaRPr lang="en-US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866404" y="337728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프롬프트 작성법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15860370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" name="TextBox 8"/>
          <p:cNvSpPr txBox="1"/>
          <p:nvPr/>
        </p:nvSpPr>
        <p:spPr>
          <a:xfrm>
            <a:off x="990600" y="524098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가이드와 코스 짜기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12" y="2263195"/>
            <a:ext cx="2991858" cy="2991858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693981" y="3481246"/>
            <a:ext cx="3177520" cy="549729"/>
          </a:xfrm>
          <a:prstGeom prst="rect">
            <a:avLst/>
          </a:prstGeom>
        </p:spPr>
        <p:txBody>
          <a:bodyPr lIns="0" tIns="2286" rIns="0" bIns="2286" rtlCol="0" anchor="ctr"/>
          <a:lstStyle/>
          <a:p>
            <a:pPr lvl="0" algn="ctr">
              <a:lnSpc>
                <a:spcPct val="115369"/>
              </a:lnSpc>
            </a:pPr>
            <a:r>
              <a:rPr lang="en-US" sz="4000" b="1" i="0" u="none" strike="noStrike" spc="-200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비용</a:t>
            </a:r>
            <a:r>
              <a:rPr lang="en-US" sz="4000" b="1" i="0" u="none" strike="noStrike" spc="-200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 </a:t>
            </a:r>
            <a:r>
              <a:rPr lang="en-US" sz="4000" b="1" i="0" u="none" strike="noStrike" spc="-200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문의</a:t>
            </a:r>
            <a:endParaRPr lang="en-US" sz="4000" b="1" i="0" u="none" strike="noStrike" spc="-200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424133" y="5855927"/>
            <a:ext cx="3773916" cy="130306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프롬프트</a:t>
            </a:r>
            <a:r>
              <a:rPr lang="en-US" altLang="ko-KR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:</a:t>
            </a:r>
            <a:r>
              <a:rPr 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 ＇</a:t>
            </a:r>
            <a:r>
              <a:rPr lang="ko-KR" altLang="en-US" sz="32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다</a:t>
            </a:r>
            <a:r>
              <a:rPr 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낭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의 </a:t>
            </a:r>
            <a:endParaRPr lang="en-US" altLang="ko-KR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2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물가는 어때</a:t>
            </a:r>
            <a:r>
              <a:rPr lang="en-US" altLang="ko-KR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?</a:t>
            </a:r>
            <a:r>
              <a:rPr 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'</a:t>
            </a:r>
          </a:p>
          <a:p>
            <a:pPr lvl="0">
              <a:lnSpc>
                <a:spcPct val="126990"/>
              </a:lnSpc>
            </a:pPr>
            <a:r>
              <a:rPr lang="en-US" altLang="ko-KR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여행지의 전반적인   </a:t>
            </a:r>
            <a:endParaRPr lang="en-US" altLang="ko-KR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2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물가 수준을 먼저 </a:t>
            </a:r>
            <a:endParaRPr lang="en-US" altLang="ko-KR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2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파악하기</a:t>
            </a:r>
            <a:endParaRPr lang="en-US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5051594" y="5855927"/>
            <a:ext cx="3773916" cy="174080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'쌀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국수 한 그릇</a:t>
            </a:r>
            <a:r>
              <a:rPr lang="en-US" altLang="ko-KR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, </a:t>
            </a:r>
          </a:p>
          <a:p>
            <a:pPr lvl="0">
              <a:lnSpc>
                <a:spcPct val="126990"/>
              </a:lnSpc>
            </a:pPr>
            <a:r>
              <a:rPr lang="en-US" altLang="ko-KR" sz="32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택시비는 대략 </a:t>
            </a:r>
            <a:endParaRPr lang="en-US" altLang="ko-KR" sz="32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2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200" b="1" i="0" u="none" strike="noStrike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얼마정도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해</a:t>
            </a:r>
            <a:r>
              <a:rPr lang="en-US" altLang="ko-KR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?</a:t>
            </a:r>
            <a:r>
              <a:rPr 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'</a:t>
            </a:r>
          </a:p>
          <a:p>
            <a:pPr lvl="0">
              <a:lnSpc>
                <a:spcPct val="126990"/>
              </a:lnSpc>
            </a:pPr>
            <a:r>
              <a:rPr 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 </a:t>
            </a:r>
            <a:r>
              <a:rPr lang="en-US" sz="3200" b="1" i="0" u="none" strike="noStrike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구체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적인 항목별 </a:t>
            </a:r>
            <a:endParaRPr lang="en-US" altLang="ko-KR" sz="32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2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가격을 질문하기 </a:t>
            </a:r>
            <a:endParaRPr lang="en-US" sz="32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9409309" y="5910226"/>
            <a:ext cx="3773916" cy="174080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현지 물가 정보를 </a:t>
            </a:r>
            <a:endParaRPr lang="en-US" altLang="ko-KR" sz="32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2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통해 하루 예산을 </a:t>
            </a:r>
            <a:endParaRPr lang="en-US" altLang="ko-KR" sz="32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2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계산하기 </a:t>
            </a:r>
            <a:endParaRPr lang="en-US" sz="32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식비</a:t>
            </a:r>
            <a:r>
              <a:rPr lang="en-US" altLang="ko-KR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,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교통비</a:t>
            </a:r>
            <a:r>
              <a:rPr lang="en-US" altLang="ko-KR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, </a:t>
            </a:r>
          </a:p>
          <a:p>
            <a:pPr lvl="0">
              <a:lnSpc>
                <a:spcPct val="126990"/>
              </a:lnSpc>
            </a:pPr>
            <a:r>
              <a:rPr lang="en-US" altLang="ko-KR" sz="32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입장료 등을 </a:t>
            </a:r>
            <a:endParaRPr lang="en-US" altLang="ko-KR" sz="32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2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항목별로 정리하기 </a:t>
            </a:r>
            <a:endParaRPr lang="en-US" sz="32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14009061" y="5910226"/>
            <a:ext cx="3773916" cy="174080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-  AI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가 </a:t>
            </a:r>
            <a:r>
              <a:rPr lang="ko-KR" altLang="en-US" sz="3200" b="1" i="0" u="none" strike="noStrike" spc="-100" dirty="0" err="1">
                <a:solidFill>
                  <a:srgbClr val="FFFFFF"/>
                </a:solidFill>
                <a:latin typeface="+mn-ea"/>
                <a:cs typeface="Noto Sans CJK KR Regular"/>
              </a:rPr>
              <a:t>알려준가격은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endParaRPr lang="en-US" altLang="ko-KR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2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예상 가격</a:t>
            </a:r>
            <a:endParaRPr lang="en-US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실제 가격과 다를   </a:t>
            </a:r>
            <a:endParaRPr lang="en-US" altLang="ko-KR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2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수</a:t>
            </a:r>
            <a:r>
              <a:rPr lang="en-US" altLang="ko-KR" sz="32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있으니</a:t>
            </a:r>
            <a:endParaRPr lang="en-US" altLang="ko-KR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ko-KR" altLang="en-US" sz="3200" b="1" i="0" u="none" strike="noStrike" spc="-100" dirty="0">
                <a:solidFill>
                  <a:srgbClr val="FFFFFF"/>
                </a:solidFill>
                <a:latin typeface="+mn-ea"/>
                <a:cs typeface="Noto Sans CJK KR Regular"/>
              </a:rPr>
              <a:t>  여유자금 준비</a:t>
            </a:r>
            <a:endParaRPr lang="en-US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744" y="2266659"/>
            <a:ext cx="2991858" cy="2988394"/>
          </a:xfrm>
          <a:prstGeom prst="rect">
            <a:avLst/>
          </a:prstGeom>
        </p:spPr>
      </p:pic>
      <p:sp>
        <p:nvSpPr>
          <p:cNvPr id="29" name="TextBox 8"/>
          <p:cNvSpPr txBox="1"/>
          <p:nvPr/>
        </p:nvSpPr>
        <p:spPr>
          <a:xfrm>
            <a:off x="5107913" y="3460297"/>
            <a:ext cx="3177520" cy="549729"/>
          </a:xfrm>
          <a:prstGeom prst="rect">
            <a:avLst/>
          </a:prstGeom>
        </p:spPr>
        <p:txBody>
          <a:bodyPr lIns="0" tIns="2286" rIns="0" bIns="2286" rtlCol="0" anchor="ctr"/>
          <a:lstStyle/>
          <a:p>
            <a:pPr lvl="0" algn="ctr">
              <a:lnSpc>
                <a:spcPct val="115369"/>
              </a:lnSpc>
            </a:pPr>
            <a:r>
              <a:rPr lang="ko-KR" altLang="en-US" sz="4000" b="1" i="0" u="none" strike="noStrike" spc="-200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물가 정보</a:t>
            </a:r>
            <a:endParaRPr lang="en-US" sz="4000" b="1" i="0" u="none" strike="noStrike" spc="-200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sp>
        <p:nvSpPr>
          <p:cNvPr id="30" name="TextBox 8"/>
          <p:cNvSpPr txBox="1"/>
          <p:nvPr/>
        </p:nvSpPr>
        <p:spPr>
          <a:xfrm>
            <a:off x="9707507" y="3481767"/>
            <a:ext cx="3177520" cy="549729"/>
          </a:xfrm>
          <a:prstGeom prst="rect">
            <a:avLst/>
          </a:prstGeom>
        </p:spPr>
        <p:txBody>
          <a:bodyPr lIns="0" tIns="2286" rIns="0" bIns="2286" rtlCol="0" anchor="ctr"/>
          <a:lstStyle/>
          <a:p>
            <a:pPr lvl="0" algn="ctr">
              <a:lnSpc>
                <a:spcPct val="115369"/>
              </a:lnSpc>
            </a:pPr>
            <a:r>
              <a:rPr lang="ko-KR" altLang="en-US" sz="4000" b="1" i="0" u="none" strike="noStrike" spc="-200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현지 정보</a:t>
            </a:r>
            <a:endParaRPr lang="en-US" sz="4000" b="1" i="0" u="none" strike="noStrike" spc="-200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338" y="2287440"/>
            <a:ext cx="2991858" cy="2988394"/>
          </a:xfrm>
          <a:prstGeom prst="rect">
            <a:avLst/>
          </a:prstGeom>
        </p:spPr>
      </p:pic>
      <p:sp>
        <p:nvSpPr>
          <p:cNvPr id="32" name="TextBox 8"/>
          <p:cNvSpPr txBox="1"/>
          <p:nvPr/>
        </p:nvSpPr>
        <p:spPr>
          <a:xfrm>
            <a:off x="14200415" y="3481246"/>
            <a:ext cx="3177520" cy="549729"/>
          </a:xfrm>
          <a:prstGeom prst="rect">
            <a:avLst/>
          </a:prstGeom>
        </p:spPr>
        <p:txBody>
          <a:bodyPr lIns="0" tIns="2286" rIns="0" bIns="2286" rtlCol="0" anchor="ctr"/>
          <a:lstStyle/>
          <a:p>
            <a:pPr lvl="0" algn="ctr">
              <a:lnSpc>
                <a:spcPct val="115369"/>
              </a:lnSpc>
            </a:pPr>
            <a:r>
              <a:rPr lang="ko-KR" altLang="en-US" sz="4000" b="1" i="0" u="none" strike="noStrike" spc="-200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예산 계획</a:t>
            </a:r>
            <a:endParaRPr lang="en-US" sz="4000" b="1" i="0" u="none" strike="noStrike" spc="-200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pic>
        <p:nvPicPr>
          <p:cNvPr id="3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7101" y="2287440"/>
            <a:ext cx="2991858" cy="298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14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7" name="Freeform 8"/>
          <p:cNvSpPr/>
          <p:nvPr/>
        </p:nvSpPr>
        <p:spPr>
          <a:xfrm>
            <a:off x="1545946" y="3532459"/>
            <a:ext cx="3600450" cy="3600450"/>
          </a:xfrm>
          <a:custGeom>
            <a:avLst/>
            <a:gdLst/>
            <a:ahLst/>
            <a:cxnLst/>
            <a:rect l="l" t="t" r="r" b="b"/>
            <a:pathLst>
              <a:path w="3600450" h="3600450">
                <a:moveTo>
                  <a:pt x="0" y="0"/>
                </a:moveTo>
                <a:lnTo>
                  <a:pt x="3600450" y="0"/>
                </a:lnTo>
                <a:lnTo>
                  <a:pt x="3600450" y="3600450"/>
                </a:lnTo>
                <a:lnTo>
                  <a:pt x="0" y="3600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8" name="TextBox 7"/>
          <p:cNvSpPr txBox="1"/>
          <p:nvPr/>
        </p:nvSpPr>
        <p:spPr>
          <a:xfrm>
            <a:off x="6096000" y="3162300"/>
            <a:ext cx="10685536" cy="513031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571500" lvl="0" indent="-571500">
              <a:lnSpc>
                <a:spcPct val="132800"/>
              </a:lnSpc>
              <a:buFontTx/>
              <a:buChar char="-"/>
            </a:pP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프롬프트</a:t>
            </a:r>
            <a:r>
              <a:rPr lang="en-US" altLang="ko-KR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: '</a:t>
            </a: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너무 빡빡해</a:t>
            </a:r>
            <a:r>
              <a:rPr lang="en-US" altLang="ko-KR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. </a:t>
            </a: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둘째 날 오후에는 호텔 수영장에서 쉬는 시간으로 바꿔줘</a:t>
            </a:r>
            <a:r>
              <a:rPr lang="en-US" altLang="ko-KR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.'</a:t>
            </a:r>
          </a:p>
          <a:p>
            <a:pPr marL="571500" lvl="0" indent="-571500">
              <a:lnSpc>
                <a:spcPct val="132800"/>
              </a:lnSpc>
              <a:buFontTx/>
              <a:buChar char="-"/>
            </a:pPr>
            <a:r>
              <a:rPr lang="en-US" altLang="ko-KR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AI</a:t>
            </a: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에게 수정 요청을 구체적으로 전달하세요</a:t>
            </a:r>
          </a:p>
          <a:p>
            <a:pPr marL="571500" lvl="0" indent="-571500">
              <a:lnSpc>
                <a:spcPct val="132800"/>
              </a:lnSpc>
              <a:buFontTx/>
              <a:buChar char="-"/>
            </a:pP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여유 있는 일정이 더 즐거운 여행을 만들어요</a:t>
            </a: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1532091" y="4055866"/>
            <a:ext cx="3581400" cy="2175267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ctr">
              <a:lnSpc>
                <a:spcPct val="99600"/>
              </a:lnSpc>
            </a:pPr>
            <a:r>
              <a:rPr lang="ko-KR" altLang="en-US" sz="5400" b="0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계획 수정하기</a:t>
            </a:r>
            <a:endParaRPr lang="en-US" sz="5400" b="0" i="0" u="none" strike="noStrike" dirty="0">
              <a:solidFill>
                <a:srgbClr val="A973FF"/>
              </a:solidFill>
              <a:latin typeface="+mn-ea"/>
              <a:cs typeface="Noto Sans CJK KR Bold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843424" y="488499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와 메뉴 개발 회의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7" name="Freeform 8"/>
          <p:cNvSpPr/>
          <p:nvPr/>
        </p:nvSpPr>
        <p:spPr>
          <a:xfrm>
            <a:off x="1545946" y="3532459"/>
            <a:ext cx="3600450" cy="3600450"/>
          </a:xfrm>
          <a:custGeom>
            <a:avLst/>
            <a:gdLst/>
            <a:ahLst/>
            <a:cxnLst/>
            <a:rect l="l" t="t" r="r" b="b"/>
            <a:pathLst>
              <a:path w="3600450" h="3600450">
                <a:moveTo>
                  <a:pt x="0" y="0"/>
                </a:moveTo>
                <a:lnTo>
                  <a:pt x="3600450" y="0"/>
                </a:lnTo>
                <a:lnTo>
                  <a:pt x="3600450" y="3600450"/>
                </a:lnTo>
                <a:lnTo>
                  <a:pt x="0" y="3600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8" name="TextBox 7"/>
          <p:cNvSpPr txBox="1"/>
          <p:nvPr/>
        </p:nvSpPr>
        <p:spPr>
          <a:xfrm>
            <a:off x="6096000" y="3162300"/>
            <a:ext cx="10685536" cy="513031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571500" lvl="0" indent="-571500">
              <a:lnSpc>
                <a:spcPct val="132800"/>
              </a:lnSpc>
              <a:buFontTx/>
              <a:buChar char="-"/>
            </a:pPr>
            <a:r>
              <a:rPr lang="en-US" altLang="ko-KR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AI</a:t>
            </a: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가 짜준 일정에서 너무 비싼 곳은 빼세요</a:t>
            </a:r>
          </a:p>
          <a:p>
            <a:pPr marL="571500" lvl="0" indent="-571500">
              <a:lnSpc>
                <a:spcPct val="132800"/>
              </a:lnSpc>
              <a:buFontTx/>
              <a:buChar char="-"/>
            </a:pP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예산을 초과하는 활동은 과감히 제외합니다</a:t>
            </a:r>
          </a:p>
          <a:p>
            <a:pPr marL="571500" lvl="0" indent="-571500">
              <a:lnSpc>
                <a:spcPct val="132800"/>
              </a:lnSpc>
              <a:buFontTx/>
              <a:buChar char="-"/>
            </a:pP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합리적인 선택이 똑똑한 여행의 </a:t>
            </a:r>
            <a:r>
              <a:rPr lang="ko-KR" altLang="en-US" sz="4400" b="1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시작이에요</a:t>
            </a:r>
            <a:endParaRPr lang="ko-KR" altLang="en-US" sz="4400" b="1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1532091" y="4055866"/>
            <a:ext cx="3581400" cy="2175267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ctr">
              <a:lnSpc>
                <a:spcPct val="99600"/>
              </a:lnSpc>
            </a:pPr>
            <a:r>
              <a:rPr lang="ko-KR" altLang="en-US" sz="5400" b="0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비싼 곳 빼기</a:t>
            </a:r>
            <a:endParaRPr lang="en-US" sz="5400" b="0" i="0" u="none" strike="noStrike" dirty="0">
              <a:solidFill>
                <a:srgbClr val="A973FF"/>
              </a:solidFill>
              <a:latin typeface="+mn-ea"/>
              <a:cs typeface="Noto Sans CJK KR Bold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843424" y="488499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와 메뉴 개발 회의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938052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7" name="Freeform 8"/>
          <p:cNvSpPr/>
          <p:nvPr/>
        </p:nvSpPr>
        <p:spPr>
          <a:xfrm>
            <a:off x="1545946" y="3532459"/>
            <a:ext cx="3600450" cy="3600450"/>
          </a:xfrm>
          <a:custGeom>
            <a:avLst/>
            <a:gdLst/>
            <a:ahLst/>
            <a:cxnLst/>
            <a:rect l="l" t="t" r="r" b="b"/>
            <a:pathLst>
              <a:path w="3600450" h="3600450">
                <a:moveTo>
                  <a:pt x="0" y="0"/>
                </a:moveTo>
                <a:lnTo>
                  <a:pt x="3600450" y="0"/>
                </a:lnTo>
                <a:lnTo>
                  <a:pt x="3600450" y="3600450"/>
                </a:lnTo>
                <a:lnTo>
                  <a:pt x="0" y="3600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8" name="TextBox 7"/>
          <p:cNvSpPr txBox="1"/>
          <p:nvPr/>
        </p:nvSpPr>
        <p:spPr>
          <a:xfrm>
            <a:off x="6096000" y="3162300"/>
            <a:ext cx="10685536" cy="513031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571500" lvl="0" indent="-571500">
              <a:lnSpc>
                <a:spcPct val="132800"/>
              </a:lnSpc>
              <a:buFontTx/>
              <a:buChar char="-"/>
            </a:pP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무료입장 가능한 공원이나 시장 투어를 넣으세요</a:t>
            </a:r>
          </a:p>
          <a:p>
            <a:pPr marL="571500" lvl="0" indent="-571500">
              <a:lnSpc>
                <a:spcPct val="132800"/>
              </a:lnSpc>
              <a:buFontTx/>
              <a:buChar char="-"/>
            </a:pP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현지 문화를 체험할 수 있는 무료 장소를 찾아보세요</a:t>
            </a:r>
          </a:p>
          <a:p>
            <a:pPr marL="571500" lvl="0" indent="-571500">
              <a:lnSpc>
                <a:spcPct val="132800"/>
              </a:lnSpc>
              <a:buFontTx/>
              <a:buChar char="-"/>
            </a:pP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예산을 절약하면서도 알찬 여행을 만들 수 있어요</a:t>
            </a: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1532091" y="4055866"/>
            <a:ext cx="3581400" cy="2175267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ctr">
              <a:lnSpc>
                <a:spcPct val="99600"/>
              </a:lnSpc>
            </a:pPr>
            <a:r>
              <a:rPr lang="ko-KR" altLang="en-US" sz="5400" b="0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무료장소</a:t>
            </a:r>
            <a:r>
              <a:rPr lang="ko-KR" altLang="en-US" sz="5400" b="0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추가하기</a:t>
            </a:r>
            <a:endParaRPr lang="en-US" sz="5400" b="0" i="0" u="none" strike="noStrike" dirty="0">
              <a:solidFill>
                <a:srgbClr val="A973FF"/>
              </a:solidFill>
              <a:latin typeface="+mn-ea"/>
              <a:cs typeface="Noto Sans CJK KR Bold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843424" y="488499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와 메뉴 개발 회의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963572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" name="TextBox 8"/>
          <p:cNvSpPr txBox="1"/>
          <p:nvPr/>
        </p:nvSpPr>
        <p:spPr>
          <a:xfrm>
            <a:off x="990600" y="524098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검토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예산 계산기 두드리기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(10')</a:t>
            </a: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12" y="2263195"/>
            <a:ext cx="2991858" cy="2991858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693981" y="3481246"/>
            <a:ext cx="3177520" cy="549729"/>
          </a:xfrm>
          <a:prstGeom prst="rect">
            <a:avLst/>
          </a:prstGeom>
        </p:spPr>
        <p:txBody>
          <a:bodyPr lIns="0" tIns="2286" rIns="0" bIns="2286" rtlCol="0" anchor="ctr"/>
          <a:lstStyle/>
          <a:p>
            <a:pPr lvl="0" algn="ctr">
              <a:lnSpc>
                <a:spcPct val="115369"/>
              </a:lnSpc>
            </a:pPr>
            <a:r>
              <a:rPr lang="ko-KR" altLang="en-US" sz="4000" b="1" i="0" u="none" strike="noStrike" spc="-200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총</a:t>
            </a:r>
            <a:r>
              <a:rPr lang="en-US" sz="4000" b="1" i="0" u="none" strike="noStrike" spc="-200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비용</a:t>
            </a:r>
            <a:r>
              <a:rPr lang="en-US" sz="4000" b="1" i="0" u="none" strike="noStrike" spc="-200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 </a:t>
            </a:r>
            <a:r>
              <a:rPr lang="en-US" sz="4000" b="1" i="0" u="none" strike="noStrike" spc="-200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문의</a:t>
            </a:r>
            <a:endParaRPr lang="en-US" sz="4000" b="1" i="0" u="none" strike="noStrike" spc="-200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514358" y="5712996"/>
            <a:ext cx="3773916" cy="130306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- AI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가 제안한 여행   </a:t>
            </a:r>
            <a:endParaRPr lang="en-US" altLang="ko-KR" sz="2800" b="1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코스의 모든 비용을   </a:t>
            </a:r>
            <a:endParaRPr lang="en-US" altLang="ko-KR" sz="2800" b="1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합산하기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항목별로 나누어 </a:t>
            </a:r>
            <a:endParaRPr lang="en-US" altLang="ko-KR" sz="2800" b="1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계산하기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숙박비</a:t>
            </a: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,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식비</a:t>
            </a: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,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교통비</a:t>
            </a: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, 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입장료 등을 각각 확인</a:t>
            </a:r>
          </a:p>
          <a:p>
            <a:pPr lvl="0">
              <a:lnSpc>
                <a:spcPct val="126990"/>
              </a:lnSpc>
            </a:pPr>
            <a:endParaRPr lang="en-US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5029968" y="5671098"/>
            <a:ext cx="3773916" cy="174080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예산이 초과되면 비싼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항목을 찾아 꼭 필요한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것과 선택 사항을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구분하기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합리적인 대안을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생각하기</a:t>
            </a:r>
            <a:endParaRPr lang="en-US" sz="28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9707507" y="5599757"/>
            <a:ext cx="3773916" cy="174080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기념품 비용을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줄이거나 나중으로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미루기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비싼 식당 대신 현지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야시장 방문하기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무료 관광지나 공원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활용하기</a:t>
            </a:r>
          </a:p>
          <a:p>
            <a:pPr lvl="0">
              <a:lnSpc>
                <a:spcPct val="126990"/>
              </a:lnSpc>
            </a:pPr>
            <a:endParaRPr lang="en-US" sz="32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14223117" y="5574230"/>
            <a:ext cx="3773916" cy="174080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수정된 계획이 </a:t>
            </a:r>
            <a:endParaRPr lang="en-US" altLang="ko-KR" sz="2800" b="1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100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만 원 안에 </a:t>
            </a:r>
            <a:endParaRPr lang="en-US" altLang="ko-KR" sz="2800" b="1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들어오는지 재확인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여유 자금 </a:t>
            </a: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5~10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만 원 </a:t>
            </a:r>
            <a:endParaRPr lang="en-US" altLang="ko-KR" sz="2800" b="1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정도 남겨두기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최종 일정표 완성하기</a:t>
            </a:r>
          </a:p>
          <a:p>
            <a:pPr lvl="0">
              <a:lnSpc>
                <a:spcPct val="126990"/>
              </a:lnSpc>
            </a:pPr>
            <a:endParaRPr lang="en-US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744" y="2266659"/>
            <a:ext cx="2991858" cy="2988394"/>
          </a:xfrm>
          <a:prstGeom prst="rect">
            <a:avLst/>
          </a:prstGeom>
        </p:spPr>
      </p:pic>
      <p:sp>
        <p:nvSpPr>
          <p:cNvPr id="29" name="TextBox 8"/>
          <p:cNvSpPr txBox="1"/>
          <p:nvPr/>
        </p:nvSpPr>
        <p:spPr>
          <a:xfrm>
            <a:off x="5107913" y="3460297"/>
            <a:ext cx="3177520" cy="549729"/>
          </a:xfrm>
          <a:prstGeom prst="rect">
            <a:avLst/>
          </a:prstGeom>
        </p:spPr>
        <p:txBody>
          <a:bodyPr lIns="0" tIns="2286" rIns="0" bIns="2286" rtlCol="0" anchor="ctr"/>
          <a:lstStyle/>
          <a:p>
            <a:pPr lvl="0" algn="ctr">
              <a:lnSpc>
                <a:spcPct val="115369"/>
              </a:lnSpc>
            </a:pPr>
            <a:r>
              <a:rPr lang="ko-KR" altLang="en-US" sz="4000" b="1" i="0" u="none" strike="noStrike" spc="-200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대안 찾기</a:t>
            </a:r>
            <a:endParaRPr lang="en-US" sz="4000" b="1" i="0" u="none" strike="noStrike" spc="-200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971" y="2304759"/>
            <a:ext cx="2991858" cy="2988394"/>
          </a:xfrm>
          <a:prstGeom prst="rect">
            <a:avLst/>
          </a:prstGeom>
        </p:spPr>
      </p:pic>
      <p:pic>
        <p:nvPicPr>
          <p:cNvPr id="3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4306" y="2294368"/>
            <a:ext cx="2991858" cy="2988394"/>
          </a:xfrm>
          <a:prstGeom prst="rect">
            <a:avLst/>
          </a:prstGeom>
        </p:spPr>
      </p:pic>
      <p:sp>
        <p:nvSpPr>
          <p:cNvPr id="30" name="TextBox 8"/>
          <p:cNvSpPr txBox="1"/>
          <p:nvPr/>
        </p:nvSpPr>
        <p:spPr>
          <a:xfrm>
            <a:off x="9707507" y="3481767"/>
            <a:ext cx="3177520" cy="549729"/>
          </a:xfrm>
          <a:prstGeom prst="rect">
            <a:avLst/>
          </a:prstGeom>
        </p:spPr>
        <p:txBody>
          <a:bodyPr lIns="0" tIns="2286" rIns="0" bIns="2286" rtlCol="0" anchor="ctr"/>
          <a:lstStyle/>
          <a:p>
            <a:pPr lvl="0" algn="ctr">
              <a:lnSpc>
                <a:spcPct val="115369"/>
              </a:lnSpc>
            </a:pPr>
            <a:r>
              <a:rPr lang="ko-KR" altLang="en-US" sz="4000" b="1" i="0" u="none" strike="noStrike" spc="-200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절약 방법</a:t>
            </a:r>
            <a:endParaRPr lang="en-US" sz="4000" b="1" i="0" u="none" strike="noStrike" spc="-200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sp>
        <p:nvSpPr>
          <p:cNvPr id="32" name="TextBox 8"/>
          <p:cNvSpPr txBox="1"/>
          <p:nvPr/>
        </p:nvSpPr>
        <p:spPr>
          <a:xfrm>
            <a:off x="14200415" y="3481246"/>
            <a:ext cx="3177520" cy="549729"/>
          </a:xfrm>
          <a:prstGeom prst="rect">
            <a:avLst/>
          </a:prstGeom>
        </p:spPr>
        <p:txBody>
          <a:bodyPr lIns="0" tIns="2286" rIns="0" bIns="2286" rtlCol="0" anchor="ctr"/>
          <a:lstStyle/>
          <a:p>
            <a:pPr lvl="0" algn="ctr">
              <a:lnSpc>
                <a:spcPct val="115369"/>
              </a:lnSpc>
            </a:pPr>
            <a:r>
              <a:rPr lang="ko-KR" altLang="en-US" sz="4000" b="1" i="0" u="none" strike="noStrike" spc="-200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최종 확인</a:t>
            </a:r>
            <a:endParaRPr lang="en-US" sz="4000" b="1" i="0" u="none" strike="noStrike" spc="-200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3234298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" name="TextBox 8"/>
          <p:cNvSpPr txBox="1"/>
          <p:nvPr/>
        </p:nvSpPr>
        <p:spPr>
          <a:xfrm>
            <a:off x="990600" y="524098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endParaRPr lang="en-US" altLang="ko-KR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12" y="2263195"/>
            <a:ext cx="2991858" cy="2991858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693981" y="3481246"/>
            <a:ext cx="3177520" cy="549729"/>
          </a:xfrm>
          <a:prstGeom prst="rect">
            <a:avLst/>
          </a:prstGeom>
        </p:spPr>
        <p:txBody>
          <a:bodyPr lIns="0" tIns="2286" rIns="0" bIns="2286" rtlCol="0" anchor="ctr"/>
          <a:lstStyle/>
          <a:p>
            <a:pPr lvl="0" algn="ctr">
              <a:lnSpc>
                <a:spcPct val="115369"/>
              </a:lnSpc>
            </a:pPr>
            <a:r>
              <a:rPr lang="ko-KR" altLang="en-US" sz="4000" b="1" spc="-200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일정 공유</a:t>
            </a:r>
            <a:endParaRPr lang="en-US" sz="4000" b="1" i="0" u="none" strike="noStrike" spc="-200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514358" y="5712996"/>
            <a:ext cx="3773916" cy="130306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가장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알차고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저렴하게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계획을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짠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친구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찾기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예산을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잘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지키면서도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재미있는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일정을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만든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계획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발표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창의적이고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현실적인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계획을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함께</a:t>
            </a: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en-US" altLang="ko-KR" sz="2800" b="1" spc="-1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살펴보기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endParaRPr lang="en-US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5029968" y="5671098"/>
            <a:ext cx="3773916" cy="174080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친구들의 여행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계획서를 보며 좋은 점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찾기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내가 생각하지 못한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관광지나 방법 배우기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다양한 나라의 여행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계획 비교해보기</a:t>
            </a:r>
          </a:p>
          <a:p>
            <a:pPr lvl="0">
              <a:lnSpc>
                <a:spcPct val="126990"/>
              </a:lnSpc>
            </a:pPr>
            <a:endParaRPr lang="en-US" sz="28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9707507" y="5599757"/>
            <a:ext cx="3773916" cy="174080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절약할 수 있는 좋은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아이디어 공유하기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무료 관광지나 저렴한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맛집 정보 나누기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효율적인 동선 짜는 </a:t>
            </a:r>
            <a:endParaRPr lang="en-US" altLang="ko-KR" sz="28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방법 이야기하기</a:t>
            </a:r>
          </a:p>
          <a:p>
            <a:pPr lvl="0">
              <a:lnSpc>
                <a:spcPct val="126990"/>
              </a:lnSpc>
            </a:pPr>
            <a:endParaRPr lang="en-US" sz="3200" b="1" i="0" u="none" strike="noStrike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14223117" y="5574230"/>
            <a:ext cx="3773916" cy="174080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친구들의 노력과 </a:t>
            </a:r>
            <a:endParaRPr lang="en-US" altLang="ko-KR" sz="2800" b="1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창의성을 칭찬하기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서로의 계획에서 </a:t>
            </a:r>
            <a:endParaRPr lang="en-US" altLang="ko-KR" sz="2800" b="1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배운 점 이야기하기</a:t>
            </a: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다음에 더 나은 계획을 </a:t>
            </a:r>
            <a:endParaRPr lang="en-US" altLang="ko-KR" sz="2800" b="1" spc="-1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  </a:t>
            </a:r>
            <a:r>
              <a:rPr lang="ko-KR" altLang="en-US" sz="2800" b="1" spc="-100" dirty="0">
                <a:solidFill>
                  <a:srgbClr val="FFFFFF"/>
                </a:solidFill>
                <a:latin typeface="+mn-ea"/>
                <a:cs typeface="Noto Sans CJK KR Regular"/>
              </a:rPr>
              <a:t>세울 수 있어요</a:t>
            </a:r>
          </a:p>
          <a:p>
            <a:pPr lvl="0">
              <a:lnSpc>
                <a:spcPct val="126990"/>
              </a:lnSpc>
            </a:pPr>
            <a:endParaRPr lang="en-US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744" y="2266659"/>
            <a:ext cx="2991858" cy="2988394"/>
          </a:xfrm>
          <a:prstGeom prst="rect">
            <a:avLst/>
          </a:prstGeom>
        </p:spPr>
      </p:pic>
      <p:sp>
        <p:nvSpPr>
          <p:cNvPr id="29" name="TextBox 8"/>
          <p:cNvSpPr txBox="1"/>
          <p:nvPr/>
        </p:nvSpPr>
        <p:spPr>
          <a:xfrm>
            <a:off x="5107913" y="3460297"/>
            <a:ext cx="3177520" cy="549729"/>
          </a:xfrm>
          <a:prstGeom prst="rect">
            <a:avLst/>
          </a:prstGeom>
        </p:spPr>
        <p:txBody>
          <a:bodyPr lIns="0" tIns="2286" rIns="0" bIns="2286" rtlCol="0" anchor="ctr"/>
          <a:lstStyle/>
          <a:p>
            <a:pPr lvl="0" algn="ctr">
              <a:lnSpc>
                <a:spcPct val="115369"/>
              </a:lnSpc>
            </a:pPr>
            <a:r>
              <a:rPr lang="ko-KR" altLang="en-US" sz="4000" b="1" i="0" u="none" strike="noStrike" spc="-200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서로 배우기</a:t>
            </a:r>
            <a:endParaRPr lang="en-US" sz="4000" b="1" i="0" u="none" strike="noStrike" spc="-200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971" y="2304759"/>
            <a:ext cx="2991858" cy="2988394"/>
          </a:xfrm>
          <a:prstGeom prst="rect">
            <a:avLst/>
          </a:prstGeom>
        </p:spPr>
      </p:pic>
      <p:pic>
        <p:nvPicPr>
          <p:cNvPr id="3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4306" y="2294368"/>
            <a:ext cx="2991858" cy="2988394"/>
          </a:xfrm>
          <a:prstGeom prst="rect">
            <a:avLst/>
          </a:prstGeom>
        </p:spPr>
      </p:pic>
      <p:sp>
        <p:nvSpPr>
          <p:cNvPr id="30" name="TextBox 8"/>
          <p:cNvSpPr txBox="1"/>
          <p:nvPr/>
        </p:nvSpPr>
        <p:spPr>
          <a:xfrm>
            <a:off x="9707507" y="3481767"/>
            <a:ext cx="3177520" cy="549729"/>
          </a:xfrm>
          <a:prstGeom prst="rect">
            <a:avLst/>
          </a:prstGeom>
        </p:spPr>
        <p:txBody>
          <a:bodyPr lIns="0" tIns="2286" rIns="0" bIns="2286" rtlCol="0" anchor="ctr"/>
          <a:lstStyle/>
          <a:p>
            <a:pPr lvl="0" algn="ctr">
              <a:lnSpc>
                <a:spcPct val="115369"/>
              </a:lnSpc>
            </a:pPr>
            <a:r>
              <a:rPr lang="ko-KR" altLang="en-US" sz="4000" b="1" i="0" u="none" strike="noStrike" spc="-200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아이디어 나누기</a:t>
            </a:r>
            <a:endParaRPr lang="en-US" sz="4000" b="1" i="0" u="none" strike="noStrike" spc="-200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sp>
        <p:nvSpPr>
          <p:cNvPr id="32" name="TextBox 8"/>
          <p:cNvSpPr txBox="1"/>
          <p:nvPr/>
        </p:nvSpPr>
        <p:spPr>
          <a:xfrm>
            <a:off x="14200415" y="3481246"/>
            <a:ext cx="3177520" cy="549729"/>
          </a:xfrm>
          <a:prstGeom prst="rect">
            <a:avLst/>
          </a:prstGeom>
        </p:spPr>
        <p:txBody>
          <a:bodyPr lIns="0" tIns="2286" rIns="0" bIns="2286" rtlCol="0" anchor="ctr"/>
          <a:lstStyle/>
          <a:p>
            <a:pPr lvl="0" algn="ctr">
              <a:lnSpc>
                <a:spcPct val="115369"/>
              </a:lnSpc>
            </a:pPr>
            <a:r>
              <a:rPr lang="ko-KR" altLang="en-US" sz="4000" b="1" i="0" u="none" strike="noStrike" spc="-200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칭찬하기</a:t>
            </a:r>
            <a:endParaRPr lang="en-US" sz="4000" b="1" i="0" u="none" strike="noStrike" spc="-200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sp>
        <p:nvSpPr>
          <p:cNvPr id="21" name="TextBox 8"/>
          <p:cNvSpPr txBox="1"/>
          <p:nvPr/>
        </p:nvSpPr>
        <p:spPr>
          <a:xfrm>
            <a:off x="808788" y="546003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[</a:t>
            </a:r>
            <a:r>
              <a:rPr lang="en-US" altLang="ko-KR" sz="5400" b="1" dirty="0" err="1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정리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]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최고의 </a:t>
            </a: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가성비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여행왕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뽑기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70532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0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816838" y="1556550"/>
            <a:ext cx="5191125" cy="1562134"/>
          </a:xfrm>
          <a:custGeom>
            <a:avLst/>
            <a:gdLst/>
            <a:ahLst/>
            <a:cxnLst/>
            <a:rect l="l" t="t" r="r" b="b"/>
            <a:pathLst>
              <a:path w="6921500" h="2082845">
                <a:moveTo>
                  <a:pt x="0" y="0"/>
                </a:moveTo>
                <a:lnTo>
                  <a:pt x="6921500" y="0"/>
                </a:lnTo>
                <a:lnTo>
                  <a:pt x="6921500" y="2082845"/>
                </a:lnTo>
                <a:lnTo>
                  <a:pt x="0" y="208284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/>
            </a:solidFill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24" y="1855037"/>
            <a:ext cx="4766291" cy="2984500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801" y="1855037"/>
            <a:ext cx="4766291" cy="2984500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7278" y="1855033"/>
            <a:ext cx="4620058" cy="2984503"/>
          </a:xfrm>
          <a:prstGeom prst="rect">
            <a:avLst/>
          </a:prstGeom>
        </p:spPr>
      </p:pic>
      <p:sp>
        <p:nvSpPr>
          <p:cNvPr id="26" name="TextBox 7"/>
          <p:cNvSpPr txBox="1"/>
          <p:nvPr/>
        </p:nvSpPr>
        <p:spPr>
          <a:xfrm>
            <a:off x="696890" y="6513286"/>
            <a:ext cx="6896100" cy="224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한정된 </a:t>
            </a: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예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산 안에서 여행계획 수립</a:t>
            </a:r>
            <a:endParaRPr lang="en-US" sz="2800" b="1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altLang="ko-KR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관</a:t>
            </a: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심 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있는 국가 선택</a:t>
            </a:r>
            <a:endParaRPr lang="en-US" altLang="ko-KR" sz="2800" b="1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관</a:t>
            </a: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광 명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소와 문화 조사</a:t>
            </a:r>
            <a:endParaRPr lang="en-US" sz="2800" b="1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 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합리적인 소비 계획</a:t>
            </a:r>
            <a:endParaRPr lang="en-US" sz="2800" b="1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27" name="TextBox 8"/>
          <p:cNvSpPr txBox="1"/>
          <p:nvPr/>
        </p:nvSpPr>
        <p:spPr>
          <a:xfrm>
            <a:off x="667861" y="5195035"/>
            <a:ext cx="5035215" cy="864612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ctr">
              <a:lnSpc>
                <a:spcPct val="99600"/>
              </a:lnSpc>
            </a:pPr>
            <a:r>
              <a:rPr lang="en-US" sz="2800" b="1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100만 </a:t>
            </a:r>
            <a:r>
              <a:rPr lang="en-US" sz="28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원으로</a:t>
            </a:r>
            <a:r>
              <a:rPr lang="en-US" sz="2800" b="1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</a:p>
          <a:p>
            <a:pPr lvl="0" algn="ctr">
              <a:lnSpc>
                <a:spcPct val="99600"/>
              </a:lnSpc>
            </a:pPr>
            <a:r>
              <a:rPr lang="en-US" sz="28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세계</a:t>
            </a:r>
            <a:r>
              <a:rPr lang="en-US" sz="2800" b="1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sz="28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여행</a:t>
            </a:r>
            <a:r>
              <a:rPr lang="en-US" sz="2800" b="1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sz="28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계획</a:t>
            </a:r>
            <a:r>
              <a:rPr lang="en-US" sz="2800" b="1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sz="28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세우기</a:t>
            </a:r>
            <a:endParaRPr lang="en-US" sz="2800" b="1" i="0" u="none" strike="noStrike" dirty="0">
              <a:solidFill>
                <a:srgbClr val="A973FF"/>
              </a:solidFill>
              <a:latin typeface="+mn-ea"/>
              <a:cs typeface="Noto Sans CJK KR Bold"/>
            </a:endParaRPr>
          </a:p>
        </p:txBody>
      </p:sp>
      <p:sp>
        <p:nvSpPr>
          <p:cNvPr id="28" name="TextBox 9"/>
          <p:cNvSpPr txBox="1"/>
          <p:nvPr/>
        </p:nvSpPr>
        <p:spPr>
          <a:xfrm>
            <a:off x="7086600" y="6531497"/>
            <a:ext cx="5105400" cy="224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i="0" u="none" strike="noStrike" spc="-2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클래스팅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ko-KR" altLang="en-US" sz="2800" b="1" i="0" u="none" strike="noStrike" spc="-2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샌드박스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사용</a:t>
            </a:r>
            <a:endParaRPr lang="en-US" sz="2800" b="1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프롬프트 작성 방법</a:t>
            </a:r>
            <a:endParaRPr lang="en-US" sz="2800" b="1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AI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와 대화하며 </a:t>
            </a:r>
            <a:r>
              <a:rPr lang="ko-KR" altLang="en-US" sz="2800" b="1" i="0" u="none" strike="noStrike" spc="-2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일정짜기</a:t>
            </a:r>
            <a:endParaRPr lang="en-US" sz="2800" b="1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비용 계산 요청하기</a:t>
            </a:r>
            <a:endParaRPr lang="en-US" sz="2800" b="1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29" name="TextBox 10"/>
          <p:cNvSpPr txBox="1"/>
          <p:nvPr/>
        </p:nvSpPr>
        <p:spPr>
          <a:xfrm>
            <a:off x="7086600" y="5439195"/>
            <a:ext cx="42926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ctr">
              <a:lnSpc>
                <a:spcPct val="99600"/>
              </a:lnSpc>
            </a:pPr>
            <a:r>
              <a:rPr lang="en-US" sz="2800" b="1" i="0" u="none" strike="noStrike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AI </a:t>
            </a:r>
            <a:r>
              <a:rPr lang="en-US" sz="2800" b="1" i="0" u="none" strike="noStrike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여행</a:t>
            </a:r>
            <a:r>
              <a:rPr lang="en-US" sz="2800" b="1" i="0" u="none" strike="noStrike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 </a:t>
            </a:r>
            <a:r>
              <a:rPr lang="en-US" sz="2800" b="1" i="0" u="none" strike="noStrike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가이드</a:t>
            </a:r>
            <a:r>
              <a:rPr lang="en-US" sz="2800" b="1" i="0" u="none" strike="noStrike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 </a:t>
            </a:r>
            <a:r>
              <a:rPr lang="en-US" sz="2800" b="1" i="0" u="none" strike="noStrike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활용하는</a:t>
            </a:r>
            <a:r>
              <a:rPr lang="en-US" sz="2800" b="1" i="0" u="none" strike="noStrike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 </a:t>
            </a:r>
          </a:p>
          <a:p>
            <a:pPr lvl="0" algn="ctr">
              <a:lnSpc>
                <a:spcPct val="99600"/>
              </a:lnSpc>
            </a:pPr>
            <a:r>
              <a:rPr lang="en-US" sz="2800" b="1" i="0" u="none" strike="noStrike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방법</a:t>
            </a:r>
            <a:r>
              <a:rPr lang="en-US" sz="2800" b="1" i="0" u="none" strike="noStrike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 </a:t>
            </a:r>
            <a:r>
              <a:rPr lang="en-US" sz="2800" b="1" i="0" u="none" strike="noStrike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배우기</a:t>
            </a:r>
            <a:endParaRPr lang="en-US" sz="2800" b="1" i="0" u="none" strike="noStrike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sp>
        <p:nvSpPr>
          <p:cNvPr id="30" name="TextBox 11"/>
          <p:cNvSpPr txBox="1"/>
          <p:nvPr/>
        </p:nvSpPr>
        <p:spPr>
          <a:xfrm>
            <a:off x="12986966" y="6550782"/>
            <a:ext cx="4920034" cy="224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경제적 의사결정 능력 기르기</a:t>
            </a:r>
            <a:endParaRPr lang="en-US" sz="2800" b="1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문화 체험 일정 포함</a:t>
            </a:r>
            <a:endParaRPr lang="en-US" sz="2800" b="1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예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산 관리 능력 향상</a:t>
            </a:r>
            <a:endParaRPr lang="en-US" sz="2800" b="1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지리적</a:t>
            </a: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en-US" sz="2800" b="1" i="0" u="none" strike="noStrike" spc="-2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탐구</a:t>
            </a:r>
            <a:r>
              <a:rPr 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ko-KR" altLang="en-US" sz="2800" b="1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능력 개발</a:t>
            </a:r>
            <a:endParaRPr lang="en-US" sz="2800" b="1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13639800" y="5309854"/>
            <a:ext cx="35814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l">
              <a:lnSpc>
                <a:spcPct val="99600"/>
              </a:lnSpc>
            </a:pPr>
            <a:r>
              <a:rPr lang="en-US" sz="28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똑똑한</a:t>
            </a:r>
            <a:r>
              <a:rPr lang="en-US" sz="2800" b="1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sz="28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여행자</a:t>
            </a:r>
            <a:r>
              <a:rPr lang="en-US" sz="2800" b="1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sz="28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되기</a:t>
            </a:r>
            <a:endParaRPr lang="en-US" sz="2800" b="1" i="0" u="none" strike="noStrike" dirty="0">
              <a:solidFill>
                <a:srgbClr val="A973FF"/>
              </a:solidFill>
              <a:latin typeface="+mn-ea"/>
              <a:cs typeface="Noto Sans CJK KR Bold"/>
            </a:endParaRPr>
          </a:p>
        </p:txBody>
      </p:sp>
      <p:sp>
        <p:nvSpPr>
          <p:cNvPr id="32" name="TextBox 6"/>
          <p:cNvSpPr txBox="1"/>
          <p:nvPr/>
        </p:nvSpPr>
        <p:spPr>
          <a:xfrm>
            <a:off x="802324" y="527901"/>
            <a:ext cx="6057900" cy="850900"/>
          </a:xfrm>
          <a:prstGeom prst="rect">
            <a:avLst/>
          </a:prstGeom>
        </p:spPr>
        <p:txBody>
          <a:bodyPr lIns="0" tIns="55880" rIns="0" bIns="55880" rtlCol="0" anchor="ctr"/>
          <a:lstStyle/>
          <a:p>
            <a:pPr lvl="0" algn="l">
              <a:lnSpc>
                <a:spcPct val="99600"/>
              </a:lnSpc>
            </a:pPr>
            <a:r>
              <a:rPr lang="en-US" sz="4400" b="1" i="0" u="none" strike="noStrike" dirty="0" err="1">
                <a:solidFill>
                  <a:srgbClr val="FFFFFF"/>
                </a:solidFill>
                <a:latin typeface="+mj-ea"/>
                <a:ea typeface="+mj-ea"/>
                <a:cs typeface="Noto Sans CJK KR Black"/>
              </a:rPr>
              <a:t>오늘</a:t>
            </a:r>
            <a:r>
              <a:rPr lang="en-US" sz="4400" b="1" i="0" u="none" strike="noStrike" dirty="0">
                <a:solidFill>
                  <a:srgbClr val="FFFFFF"/>
                </a:solidFill>
                <a:latin typeface="+mj-ea"/>
                <a:ea typeface="+mj-ea"/>
                <a:cs typeface="Noto Sans CJK KR Black"/>
              </a:rPr>
              <a:t> </a:t>
            </a:r>
            <a:r>
              <a:rPr lang="en-US" sz="4400" b="1" i="0" u="none" strike="noStrike" dirty="0" err="1">
                <a:solidFill>
                  <a:srgbClr val="FFFFFF"/>
                </a:solidFill>
                <a:latin typeface="+mj-ea"/>
                <a:ea typeface="+mj-ea"/>
                <a:cs typeface="Noto Sans CJK KR Black"/>
              </a:rPr>
              <a:t>우리가</a:t>
            </a:r>
            <a:r>
              <a:rPr lang="en-US" sz="4400" b="1" i="0" u="none" strike="noStrike" dirty="0">
                <a:solidFill>
                  <a:srgbClr val="FFFFFF"/>
                </a:solidFill>
                <a:latin typeface="+mj-ea"/>
                <a:ea typeface="+mj-ea"/>
                <a:cs typeface="Noto Sans CJK KR Black"/>
              </a:rPr>
              <a:t> 할 일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4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TextBox 9"/>
          <p:cNvSpPr txBox="1"/>
          <p:nvPr/>
        </p:nvSpPr>
        <p:spPr>
          <a:xfrm>
            <a:off x="1110474" y="443246"/>
            <a:ext cx="1070052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[</a:t>
            </a:r>
            <a:r>
              <a:rPr lang="en-US" altLang="ko-KR" sz="5400" b="1" dirty="0" err="1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정리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오늘 우리가 배운 것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8244121" y="4406199"/>
            <a:ext cx="10363200" cy="566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9123113" y="3391588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세계 여행 코스 만들기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87" y="3016250"/>
            <a:ext cx="6519607" cy="5327650"/>
          </a:xfrm>
          <a:prstGeom prst="rect">
            <a:avLst/>
          </a:prstGeom>
        </p:spPr>
      </p:pic>
      <p:sp>
        <p:nvSpPr>
          <p:cNvPr id="14" name="Freeform 7"/>
          <p:cNvSpPr/>
          <p:nvPr/>
        </p:nvSpPr>
        <p:spPr>
          <a:xfrm>
            <a:off x="7848600" y="3099620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9" name="TextBox 9"/>
          <p:cNvSpPr txBox="1"/>
          <p:nvPr/>
        </p:nvSpPr>
        <p:spPr>
          <a:xfrm>
            <a:off x="8264902" y="4637169"/>
            <a:ext cx="9032497" cy="279233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세계 주요 국가의 관광 명소를 조사했어요</a:t>
            </a: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각 나라의 문화적 특징을 알아보았습니다</a:t>
            </a: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AI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를 활용하여 현실적인 여행 코스를 </a:t>
            </a:r>
            <a:endParaRPr lang="en-US" altLang="ko-KR" sz="36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만들었어요</a:t>
            </a:r>
          </a:p>
          <a:p>
            <a:pPr lvl="0">
              <a:lnSpc>
                <a:spcPct val="126990"/>
              </a:lnSpc>
            </a:pPr>
            <a:endParaRPr lang="en-US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62821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4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TextBox 9"/>
          <p:cNvSpPr txBox="1"/>
          <p:nvPr/>
        </p:nvSpPr>
        <p:spPr>
          <a:xfrm>
            <a:off x="1110474" y="443246"/>
            <a:ext cx="1070052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[</a:t>
            </a:r>
            <a:r>
              <a:rPr lang="en-US" altLang="ko-KR" sz="5400" b="1" dirty="0" err="1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정리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오늘 우리가 배운 것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8244121" y="4406199"/>
            <a:ext cx="10363200" cy="566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9123113" y="3391588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en-US" altLang="ko-KR" sz="4400" b="1" dirty="0" err="1">
                <a:solidFill>
                  <a:srgbClr val="A973FF"/>
                </a:solidFill>
                <a:latin typeface="+mn-ea"/>
                <a:cs typeface="Noto Sans CJK KR Bold"/>
              </a:rPr>
              <a:t>합리적인</a:t>
            </a:r>
            <a:r>
              <a:rPr lang="en-US" altLang="ko-KR" sz="4400" b="1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altLang="ko-KR" sz="4400" b="1" dirty="0" err="1">
                <a:solidFill>
                  <a:srgbClr val="A973FF"/>
                </a:solidFill>
                <a:latin typeface="+mn-ea"/>
                <a:cs typeface="Noto Sans CJK KR Bold"/>
              </a:rPr>
              <a:t>소비</a:t>
            </a:r>
            <a:r>
              <a:rPr lang="en-US" altLang="ko-KR" sz="4400" b="1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altLang="ko-KR" sz="4400" b="1" dirty="0" err="1">
                <a:solidFill>
                  <a:srgbClr val="A973FF"/>
                </a:solidFill>
                <a:latin typeface="+mn-ea"/>
                <a:cs typeface="Noto Sans CJK KR Bold"/>
              </a:rPr>
              <a:t>계획</a:t>
            </a:r>
            <a:r>
              <a:rPr lang="en-US" altLang="ko-KR" sz="4400" b="1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altLang="ko-KR" sz="4400" b="1" dirty="0" err="1">
                <a:solidFill>
                  <a:srgbClr val="A973FF"/>
                </a:solidFill>
                <a:latin typeface="+mn-ea"/>
                <a:cs typeface="Noto Sans CJK KR Bold"/>
              </a:rPr>
              <a:t>수립</a:t>
            </a:r>
            <a:endParaRPr lang="en-US" altLang="ko-KR" sz="4400" b="1" dirty="0">
              <a:solidFill>
                <a:srgbClr val="A973FF"/>
              </a:solidFill>
              <a:latin typeface="+mn-ea"/>
              <a:cs typeface="Noto Sans CJK KR Bold"/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7848600" y="3099620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9" name="TextBox 9"/>
          <p:cNvSpPr txBox="1"/>
          <p:nvPr/>
        </p:nvSpPr>
        <p:spPr>
          <a:xfrm>
            <a:off x="8061264" y="4406199"/>
            <a:ext cx="9032497" cy="279233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- 100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만 원이라는 예산 제약 조건을 </a:t>
            </a:r>
            <a:endParaRPr lang="en-US" altLang="ko-KR" sz="36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고려했어요</a:t>
            </a: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항목별로 비용을 계산하고 배분하는 방법을 </a:t>
            </a:r>
            <a:endParaRPr lang="en-US" altLang="ko-KR" sz="36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배웠습니다</a:t>
            </a: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예산 초과 시 대안을 찾는 경제적 사고를 </a:t>
            </a:r>
            <a:endParaRPr lang="en-US" altLang="ko-KR" sz="36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키웠어요</a:t>
            </a:r>
          </a:p>
          <a:p>
            <a:pPr lvl="0">
              <a:lnSpc>
                <a:spcPct val="126990"/>
              </a:lnSpc>
            </a:pPr>
            <a:endParaRPr lang="en-US" sz="3200" b="1" i="0" u="none" strike="noStrike" spc="-1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62" y="3099620"/>
            <a:ext cx="6614938" cy="478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03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4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TextBox 9"/>
          <p:cNvSpPr txBox="1"/>
          <p:nvPr/>
        </p:nvSpPr>
        <p:spPr>
          <a:xfrm>
            <a:off x="1110474" y="443246"/>
            <a:ext cx="1070052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[</a:t>
            </a:r>
            <a:r>
              <a:rPr lang="en-US" altLang="ko-KR" sz="5400" b="1" dirty="0" err="1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정리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오늘 우리가 배운 것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8244121" y="4406199"/>
            <a:ext cx="10363200" cy="566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9123113" y="3391588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꼼꼼한 계획의 중요성</a:t>
            </a:r>
          </a:p>
        </p:txBody>
      </p:sp>
      <p:sp>
        <p:nvSpPr>
          <p:cNvPr id="14" name="Freeform 7"/>
          <p:cNvSpPr/>
          <p:nvPr/>
        </p:nvSpPr>
        <p:spPr>
          <a:xfrm>
            <a:off x="7848600" y="3099620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9" name="TextBox 9"/>
          <p:cNvSpPr txBox="1"/>
          <p:nvPr/>
        </p:nvSpPr>
        <p:spPr>
          <a:xfrm>
            <a:off x="8061264" y="4406199"/>
            <a:ext cx="9032497" cy="279233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계획을 꼼꼼히 세울수록 여행 만족도가 </a:t>
            </a:r>
            <a:endParaRPr lang="en-US" altLang="ko-KR" sz="36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높아집니다</a:t>
            </a: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사전 준비를 통해 시간과 돈을 절약할 수 </a:t>
            </a:r>
            <a:endParaRPr lang="en-US" altLang="ko-KR" sz="36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있어요</a:t>
            </a: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AI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도구를 활용하면 더 효율적으로 계획할 </a:t>
            </a:r>
            <a:endParaRPr lang="en-US" altLang="ko-KR" sz="3600" b="1" spc="-1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수 있습니다</a:t>
            </a: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40" y="3134090"/>
            <a:ext cx="6794500" cy="47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14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7" name="Group 7"/>
          <p:cNvGrpSpPr/>
          <p:nvPr/>
        </p:nvGrpSpPr>
        <p:grpSpPr>
          <a:xfrm>
            <a:off x="808789" y="3086101"/>
            <a:ext cx="11374708" cy="5791200"/>
            <a:chOff x="0" y="0"/>
            <a:chExt cx="14743646" cy="86434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43685" cy="8643493"/>
            </a:xfrm>
            <a:custGeom>
              <a:avLst/>
              <a:gdLst/>
              <a:ahLst/>
              <a:cxnLst/>
              <a:rect l="l" t="t" r="r" b="b"/>
              <a:pathLst>
                <a:path w="14743685" h="8643493">
                  <a:moveTo>
                    <a:pt x="0" y="0"/>
                  </a:moveTo>
                  <a:lnTo>
                    <a:pt x="14743685" y="0"/>
                  </a:lnTo>
                  <a:lnTo>
                    <a:pt x="14743685" y="8643493"/>
                  </a:lnTo>
                  <a:lnTo>
                    <a:pt x="0" y="8643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2" b="-52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3004160" y="5020546"/>
            <a:ext cx="4741542" cy="4237754"/>
          </a:xfrm>
          <a:custGeom>
            <a:avLst/>
            <a:gdLst/>
            <a:ahLst/>
            <a:cxnLst/>
            <a:rect l="l" t="t" r="r" b="b"/>
            <a:pathLst>
              <a:path w="4741542" h="4237754">
                <a:moveTo>
                  <a:pt x="0" y="0"/>
                </a:moveTo>
                <a:lnTo>
                  <a:pt x="4741542" y="0"/>
                </a:lnTo>
                <a:lnTo>
                  <a:pt x="4741542" y="4237754"/>
                </a:lnTo>
                <a:lnTo>
                  <a:pt x="0" y="42377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1429708" y="4012535"/>
            <a:ext cx="10214017" cy="4912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32800"/>
              </a:lnSpc>
            </a:pPr>
            <a:r>
              <a:rPr lang="ko-KR" altLang="en-US" sz="4000" b="1" spc="-200" dirty="0">
                <a:latin typeface="+mn-ea"/>
                <a:cs typeface="Noto Sans CJK KR Regular"/>
              </a:rPr>
              <a:t>계획을 잘 세우면 여행 만족도가 높아지고 </a:t>
            </a:r>
            <a:endParaRPr lang="en-US" altLang="ko-KR" sz="4000" b="1" spc="-200" dirty="0">
              <a:latin typeface="+mn-ea"/>
              <a:cs typeface="Noto Sans CJK KR Regular"/>
            </a:endParaRPr>
          </a:p>
          <a:p>
            <a:pPr lvl="0">
              <a:lnSpc>
                <a:spcPct val="132800"/>
              </a:lnSpc>
            </a:pPr>
            <a:r>
              <a:rPr lang="ko-KR" altLang="en-US" sz="4000" b="1" spc="-200" dirty="0">
                <a:latin typeface="+mn-ea"/>
                <a:cs typeface="Noto Sans CJK KR Regular"/>
              </a:rPr>
              <a:t>삶도 풍요로워집니다</a:t>
            </a:r>
            <a:r>
              <a:rPr lang="en-US" altLang="ko-KR" sz="4000" b="1" spc="-200" dirty="0">
                <a:latin typeface="+mn-ea"/>
                <a:cs typeface="Noto Sans CJK KR Regular"/>
              </a:rPr>
              <a:t>. </a:t>
            </a:r>
          </a:p>
          <a:p>
            <a:pPr lvl="0">
              <a:lnSpc>
                <a:spcPct val="132800"/>
              </a:lnSpc>
            </a:pPr>
            <a:r>
              <a:rPr lang="en-US" altLang="ko-KR" sz="4000" b="1" spc="-200" dirty="0">
                <a:latin typeface="+mn-ea"/>
                <a:cs typeface="Noto Sans CJK KR Regular"/>
              </a:rPr>
              <a:t>AI</a:t>
            </a:r>
            <a:r>
              <a:rPr lang="ko-KR" altLang="en-US" sz="4000" b="1" spc="-200" dirty="0">
                <a:latin typeface="+mn-ea"/>
                <a:cs typeface="Noto Sans CJK KR Regular"/>
              </a:rPr>
              <a:t>는 도구일 뿐 최종 결정은 여러분이 합니다</a:t>
            </a:r>
            <a:r>
              <a:rPr lang="en-US" altLang="ko-KR" sz="4000" b="1" spc="-200" dirty="0">
                <a:latin typeface="+mn-ea"/>
                <a:cs typeface="Noto Sans CJK KR Regular"/>
              </a:rPr>
              <a:t>. </a:t>
            </a:r>
            <a:r>
              <a:rPr lang="ko-KR" altLang="en-US" sz="4000" b="1" spc="-200" dirty="0">
                <a:latin typeface="+mn-ea"/>
                <a:cs typeface="Noto Sans CJK KR Regular"/>
              </a:rPr>
              <a:t>오늘 배운 걸로 언젠가 진짜 여행을 떠나길 바랍니다</a:t>
            </a:r>
            <a:r>
              <a:rPr lang="en-US" altLang="ko-KR" sz="4000" b="1" spc="-200" dirty="0">
                <a:latin typeface="+mn-ea"/>
                <a:cs typeface="Noto Sans CJK KR Regular"/>
              </a:rPr>
              <a:t>. </a:t>
            </a:r>
            <a:r>
              <a:rPr lang="ko-KR" altLang="en-US" sz="4000" b="1" spc="-200" dirty="0">
                <a:latin typeface="+mn-ea"/>
                <a:cs typeface="Noto Sans CJK KR Regular"/>
              </a:rPr>
              <a:t>다음 시간에 만나요</a:t>
            </a:r>
            <a:r>
              <a:rPr lang="en-US" altLang="ko-KR" sz="4000" b="1" spc="-200" dirty="0">
                <a:latin typeface="+mn-ea"/>
                <a:cs typeface="Noto Sans CJK KR Regular"/>
              </a:rPr>
              <a:t>!</a:t>
            </a:r>
          </a:p>
          <a:p>
            <a:pPr lvl="0">
              <a:lnSpc>
                <a:spcPct val="132800"/>
              </a:lnSpc>
            </a:pPr>
            <a:endParaRPr lang="en-US" altLang="ko-KR" sz="4000" b="1" spc="-200" dirty="0">
              <a:latin typeface="+mn-ea"/>
              <a:cs typeface="Noto Sans CJK KR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43067" y="1977761"/>
            <a:ext cx="1655500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6"/>
              </a:lnSpc>
            </a:pPr>
            <a:r>
              <a:rPr lang="en-US" sz="444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생각해</a:t>
            </a:r>
            <a:r>
              <a:rPr lang="en-US" sz="444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444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봅시다</a:t>
            </a:r>
            <a:endParaRPr lang="en-US" sz="444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66404" y="337728"/>
            <a:ext cx="5560504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성찰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하기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04160" y="5715528"/>
            <a:ext cx="1900866" cy="80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4"/>
              </a:lnSpc>
              <a:spcBef>
                <a:spcPct val="0"/>
              </a:spcBef>
            </a:pPr>
            <a:r>
              <a:rPr lang="en-US" sz="5299" b="1">
                <a:solidFill>
                  <a:srgbClr val="000000"/>
                </a:solidFill>
                <a:latin typeface="+mj-ea"/>
                <a:ea typeface="+mj-ea"/>
                <a:cs typeface="Noto Sans Bold"/>
                <a:sym typeface="Noto Sans Bold"/>
              </a:rPr>
              <a:t>AI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5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19024" y="390788"/>
            <a:ext cx="17248221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여행 가이드와 함께하는 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알뜰살뜰 세계 여행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1794424"/>
            <a:ext cx="1667042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TextBox 6"/>
          <p:cNvSpPr txBox="1"/>
          <p:nvPr/>
        </p:nvSpPr>
        <p:spPr>
          <a:xfrm>
            <a:off x="626869" y="2143120"/>
            <a:ext cx="27492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0"/>
              </a:lnSpc>
            </a:pP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성취기준</a:t>
            </a:r>
            <a:endParaRPr lang="en-US" sz="52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6869" y="3269274"/>
            <a:ext cx="17340376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8"/>
              </a:lnSpc>
            </a:pPr>
            <a:r>
              <a:rPr lang="en-US" altLang="ko-KR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[6</a:t>
            </a:r>
            <a:r>
              <a:rPr lang="ko-KR" altLang="en-US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사</a:t>
            </a:r>
            <a:r>
              <a:rPr lang="en-US" altLang="ko-KR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09-02] </a:t>
            </a:r>
            <a:r>
              <a:rPr lang="ko-KR" altLang="en-US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세계주요 대륙과 대양을 파악하고 우리나라 및 세계 여러 국가의 위치와 영토의 특징을 이해한다</a:t>
            </a:r>
            <a:r>
              <a:rPr lang="en-US" altLang="ko-KR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 </a:t>
            </a:r>
            <a:endParaRPr lang="en-US" sz="39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9" name="Freeform 9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26869" y="5417646"/>
            <a:ext cx="295677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0"/>
              </a:lnSpc>
            </a:pP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학습</a:t>
            </a:r>
            <a:r>
              <a:rPr lang="en-US" sz="52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목표</a:t>
            </a:r>
            <a:endParaRPr lang="en-US" sz="52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37022" y="6448139"/>
            <a:ext cx="17586245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1.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관심 있는 국가의 지리적 특징과 관광 명소를 조사할 수 있다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</a:p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2. </a:t>
            </a:r>
            <a:r>
              <a:rPr lang="ko-KR" altLang="en-US" sz="394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생성형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AI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를 활용하여 한정된 예산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(100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만 원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)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안에서 현실적인 여행 </a:t>
            </a:r>
            <a:endParaRPr lang="en-US" altLang="ko-KR" sz="3948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  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일정과 비용 계획을 수립할 수 있다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85800" y="3238500"/>
            <a:ext cx="17726396" cy="3706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5400" b="1" dirty="0">
                <a:solidFill>
                  <a:srgbClr val="FFFFFF"/>
                </a:solidFill>
                <a:latin typeface="+mn-ea"/>
                <a:cs typeface="Arial Bold"/>
                <a:sym typeface="Arial Bold"/>
              </a:rPr>
              <a:t>[1차시] </a:t>
            </a:r>
          </a:p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여행 가이드와 함께하는 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알뜰살뜰 세계 여행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</a:p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4444375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7" name="Freeform 7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0" name="Freeform 9"/>
          <p:cNvSpPr/>
          <p:nvPr/>
        </p:nvSpPr>
        <p:spPr>
          <a:xfrm>
            <a:off x="11201400" y="5916663"/>
            <a:ext cx="3581400" cy="3455708"/>
          </a:xfrm>
          <a:custGeom>
            <a:avLst/>
            <a:gdLst/>
            <a:ahLst/>
            <a:cxnLst/>
            <a:rect l="l" t="t" r="r" b="b"/>
            <a:pathLst>
              <a:path w="4436442" h="411480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08788" y="772003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</a:t>
            </a:r>
            <a:r>
              <a:rPr 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열기</a:t>
            </a:r>
            <a:r>
              <a:rPr lang="en-US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- </a:t>
            </a:r>
            <a:r>
              <a:rPr lang="ko-KR" altLang="en-US" sz="5400" b="1" dirty="0">
                <a:solidFill>
                  <a:schemeClr val="bg1"/>
                </a:solidFill>
                <a:latin typeface="+mj-ea"/>
                <a:ea typeface="+mj-ea"/>
              </a:rPr>
              <a:t>지금 당장 비행기를 탄다면</a:t>
            </a:r>
            <a:r>
              <a:rPr lang="en-US" altLang="ko-KR" sz="5400" b="1" dirty="0">
                <a:solidFill>
                  <a:schemeClr val="bg1"/>
                </a:solidFill>
                <a:latin typeface="+mj-ea"/>
                <a:ea typeface="+mj-ea"/>
              </a:rPr>
              <a:t>?</a:t>
            </a:r>
            <a:endParaRPr lang="en-US" sz="5408" b="1" dirty="0">
              <a:solidFill>
                <a:schemeClr val="bg1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1295400" y="2095500"/>
            <a:ext cx="4310524" cy="3476433"/>
          </a:xfrm>
          <a:custGeom>
            <a:avLst/>
            <a:gdLst/>
            <a:ahLst/>
            <a:cxnLst/>
            <a:rect l="l" t="t" r="r" b="b"/>
            <a:pathLst>
              <a:path w="5950074" h="4626183">
                <a:moveTo>
                  <a:pt x="0" y="0"/>
                </a:moveTo>
                <a:lnTo>
                  <a:pt x="5950075" y="0"/>
                </a:lnTo>
                <a:lnTo>
                  <a:pt x="5950075" y="4626183"/>
                </a:lnTo>
                <a:lnTo>
                  <a:pt x="0" y="4626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3" name="TextBox 14"/>
          <p:cNvSpPr txBox="1"/>
          <p:nvPr/>
        </p:nvSpPr>
        <p:spPr>
          <a:xfrm>
            <a:off x="1866610" y="2877682"/>
            <a:ext cx="3168104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5"/>
              </a:lnSpc>
            </a:pPr>
            <a:r>
              <a:rPr lang="ko-KR" altLang="en-US" sz="4199" spc="-299" dirty="0">
                <a:solidFill>
                  <a:srgbClr val="000000"/>
                </a:solidFill>
                <a:latin typeface="+mj-ea"/>
                <a:ea typeface="+mj-ea"/>
                <a:cs typeface="Noto Sans"/>
                <a:sym typeface="Noto Sans"/>
              </a:rPr>
              <a:t>가보고 싶은 나라는</a:t>
            </a:r>
            <a:r>
              <a:rPr lang="en-US" altLang="ko-KR" sz="4199" spc="-299" dirty="0">
                <a:solidFill>
                  <a:srgbClr val="000000"/>
                </a:solidFill>
                <a:latin typeface="+mj-ea"/>
                <a:ea typeface="+mj-ea"/>
                <a:cs typeface="Noto Sans"/>
                <a:sym typeface="Noto Sans"/>
              </a:rPr>
              <a:t>?</a:t>
            </a:r>
            <a:endParaRPr lang="en-US" sz="4199" spc="-299" dirty="0">
              <a:solidFill>
                <a:srgbClr val="000000"/>
              </a:solidFill>
              <a:latin typeface="+mj-ea"/>
              <a:ea typeface="+mj-ea"/>
              <a:cs typeface="Noto Sans"/>
              <a:sym typeface="Noto Sans"/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6177134" y="3311042"/>
            <a:ext cx="5533263" cy="6061329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3" y="0"/>
                </a:lnTo>
                <a:lnTo>
                  <a:pt x="66762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4" name="타원형 설명선 13"/>
          <p:cNvSpPr/>
          <p:nvPr/>
        </p:nvSpPr>
        <p:spPr>
          <a:xfrm rot="1548576">
            <a:off x="12508771" y="2442258"/>
            <a:ext cx="4267200" cy="3429000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2883020" y="3561005"/>
            <a:ext cx="3347579" cy="1289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5"/>
              </a:lnSpc>
            </a:pPr>
            <a:r>
              <a:rPr lang="ko-KR" altLang="en-US" sz="4199" spc="-299" dirty="0">
                <a:solidFill>
                  <a:srgbClr val="000000"/>
                </a:solidFill>
                <a:latin typeface="+mj-ea"/>
                <a:ea typeface="+mj-ea"/>
                <a:cs typeface="Noto Sans"/>
                <a:sym typeface="Noto Sans"/>
              </a:rPr>
              <a:t>한정된 예산</a:t>
            </a:r>
            <a:endParaRPr lang="en-US" altLang="ko-KR" sz="4199" spc="-299" dirty="0">
              <a:solidFill>
                <a:srgbClr val="000000"/>
              </a:solidFill>
              <a:latin typeface="+mj-ea"/>
              <a:ea typeface="+mj-ea"/>
              <a:cs typeface="Noto Sans"/>
              <a:sym typeface="Noto Sans"/>
            </a:endParaRPr>
          </a:p>
          <a:p>
            <a:pPr algn="ctr">
              <a:lnSpc>
                <a:spcPts val="5165"/>
              </a:lnSpc>
            </a:pPr>
            <a:r>
              <a:rPr lang="en-US" sz="4199" spc="-299" dirty="0">
                <a:solidFill>
                  <a:srgbClr val="000000"/>
                </a:solidFill>
                <a:latin typeface="+mj-ea"/>
                <a:ea typeface="+mj-ea"/>
                <a:cs typeface="Noto Sans"/>
                <a:sym typeface="Noto Sans"/>
              </a:rPr>
              <a:t>100</a:t>
            </a:r>
            <a:r>
              <a:rPr lang="ko-KR" altLang="en-US" sz="4199" spc="-299" dirty="0">
                <a:solidFill>
                  <a:srgbClr val="000000"/>
                </a:solidFill>
                <a:latin typeface="+mj-ea"/>
                <a:ea typeface="+mj-ea"/>
                <a:cs typeface="Noto Sans"/>
                <a:sym typeface="Noto Sans"/>
              </a:rPr>
              <a:t>만원</a:t>
            </a:r>
            <a:endParaRPr lang="en-US" sz="4199" spc="-299" dirty="0">
              <a:solidFill>
                <a:srgbClr val="000000"/>
              </a:solidFill>
              <a:latin typeface="+mj-ea"/>
              <a:ea typeface="+mj-ea"/>
              <a:cs typeface="Noto Sans"/>
              <a:sym typeface="Noto Sans"/>
            </a:endParaRPr>
          </a:p>
        </p:txBody>
      </p:sp>
      <p:sp>
        <p:nvSpPr>
          <p:cNvPr id="10" name="타원형 설명선 9"/>
          <p:cNvSpPr/>
          <p:nvPr/>
        </p:nvSpPr>
        <p:spPr>
          <a:xfrm rot="17512421" flipH="1">
            <a:off x="2000672" y="6247554"/>
            <a:ext cx="3185210" cy="297180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4"/>
          <p:cNvSpPr txBox="1"/>
          <p:nvPr/>
        </p:nvSpPr>
        <p:spPr>
          <a:xfrm>
            <a:off x="2009225" y="7459399"/>
            <a:ext cx="3168104" cy="621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5"/>
              </a:lnSpc>
            </a:pPr>
            <a:r>
              <a:rPr lang="en-US" altLang="ko-KR" sz="4199" spc="-299" dirty="0">
                <a:solidFill>
                  <a:srgbClr val="000000"/>
                </a:solidFill>
                <a:latin typeface="+mj-ea"/>
                <a:ea typeface="+mj-ea"/>
                <a:cs typeface="Noto Sans"/>
                <a:sym typeface="Noto Sans"/>
              </a:rPr>
              <a:t>AI </a:t>
            </a:r>
            <a:r>
              <a:rPr lang="ko-KR" altLang="en-US" sz="4199" spc="-299" dirty="0">
                <a:solidFill>
                  <a:srgbClr val="000000"/>
                </a:solidFill>
                <a:latin typeface="+mj-ea"/>
                <a:ea typeface="+mj-ea"/>
                <a:cs typeface="Noto Sans"/>
                <a:sym typeface="Noto Sans"/>
              </a:rPr>
              <a:t>가이드</a:t>
            </a:r>
            <a:endParaRPr lang="en-US" sz="4199" spc="-299" dirty="0">
              <a:solidFill>
                <a:srgbClr val="000000"/>
              </a:solidFill>
              <a:latin typeface="+mj-ea"/>
              <a:ea typeface="+mj-ea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66394" y="3263913"/>
            <a:ext cx="12955895" cy="83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8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학습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목표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확인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4444375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7" name="Freeform 7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Box 7"/>
          <p:cNvSpPr txBox="1"/>
          <p:nvPr/>
        </p:nvSpPr>
        <p:spPr>
          <a:xfrm>
            <a:off x="533400" y="2933700"/>
            <a:ext cx="16504205" cy="611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6227" lvl="2" indent="-914400">
              <a:lnSpc>
                <a:spcPct val="150000"/>
              </a:lnSpc>
              <a:buAutoNum type="arabicPeriod"/>
            </a:pP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관심 있는 국가의 지리적 특징과 관광 명소를 조사할 수 있다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.</a:t>
            </a:r>
          </a:p>
          <a:p>
            <a:pPr marL="1516227" lvl="2" indent="-914400">
              <a:lnSpc>
                <a:spcPct val="150000"/>
              </a:lnSpc>
              <a:buAutoNum type="arabicPeriod"/>
            </a:pPr>
            <a:r>
              <a:rPr lang="ko-KR" altLang="en-US" sz="53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생성형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AI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를 활용하여 한정된 예산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(100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만 원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) 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안에서 현실적인 여행 일정과 비용 계획을 수립</a:t>
            </a:r>
            <a:endParaRPr lang="en-US" altLang="ko-KR" sz="53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601827" lvl="2">
              <a:lnSpc>
                <a:spcPct val="150000"/>
              </a:lnSpc>
            </a:pP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   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할 수 있다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6394" y="337737"/>
            <a:ext cx="12955895" cy="110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3"/>
              </a:lnSpc>
            </a:pPr>
            <a:r>
              <a:rPr lang="en-US" sz="5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[학습 목표 확인]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탐색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목적지 정하기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(5') 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1905000" y="2931193"/>
            <a:ext cx="12039600" cy="4800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8913322" y="4590404"/>
            <a:ext cx="8632536" cy="353226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모</a:t>
            </a:r>
            <a:r>
              <a:rPr 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둠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별 </a:t>
            </a:r>
            <a:r>
              <a:rPr 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또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는 개인별로 선</a:t>
            </a:r>
            <a:r>
              <a:rPr 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택</a:t>
            </a:r>
          </a:p>
          <a:p>
            <a:pPr lvl="0" algn="l">
              <a:lnSpc>
                <a:spcPct val="132800"/>
              </a:lnSpc>
            </a:pPr>
            <a:r>
              <a:rPr 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가보고 싶은 나라 정하기</a:t>
            </a: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400" b="1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관</a:t>
            </a:r>
            <a:r>
              <a:rPr 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심 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있는 도시 </a:t>
            </a:r>
            <a:r>
              <a:rPr lang="en-US" sz="4400" b="1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탐색</a:t>
            </a: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여행 기간 고려하기</a:t>
            </a: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8393761" y="3297827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664" y="3390976"/>
            <a:ext cx="6794500" cy="4717841"/>
          </a:xfrm>
          <a:prstGeom prst="rect">
            <a:avLst/>
          </a:prstGeom>
        </p:spPr>
      </p:pic>
      <p:sp>
        <p:nvSpPr>
          <p:cNvPr id="16" name="TextBox 8"/>
          <p:cNvSpPr txBox="1"/>
          <p:nvPr/>
        </p:nvSpPr>
        <p:spPr>
          <a:xfrm>
            <a:off x="9580480" y="3613854"/>
            <a:ext cx="832652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l">
              <a:lnSpc>
                <a:spcPct val="99600"/>
              </a:lnSpc>
            </a:pPr>
            <a:r>
              <a:rPr lang="en-US" sz="4400" b="1" i="0" u="none" strike="noStrike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여행하고</a:t>
            </a:r>
            <a:r>
              <a:rPr lang="en-US" sz="4400" b="1" i="0" u="none" strike="noStrike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 </a:t>
            </a:r>
            <a:r>
              <a:rPr lang="en-US" sz="4400" b="1" i="0" u="none" strike="noStrike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싶은</a:t>
            </a:r>
            <a:r>
              <a:rPr lang="en-US" sz="4400" b="1" i="0" u="none" strike="noStrike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 </a:t>
            </a:r>
            <a:r>
              <a:rPr lang="en-US" sz="4400" b="1" i="0" u="none" strike="noStrike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도시</a:t>
            </a:r>
            <a:r>
              <a:rPr lang="en-US" sz="4400" b="1" i="0" u="none" strike="noStrike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 </a:t>
            </a:r>
            <a:r>
              <a:rPr lang="en-US" sz="4400" b="1" i="0" u="none" strike="noStrike" dirty="0" err="1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선택하기</a:t>
            </a:r>
            <a:endParaRPr lang="en-US" sz="4400" b="1" i="0" u="none" strike="noStrike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334345272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탐색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목적지 정하기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(5') 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1905000" y="2931193"/>
            <a:ext cx="12039600" cy="4800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8913322" y="4590404"/>
            <a:ext cx="8632536" cy="353226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오사카</a:t>
            </a:r>
            <a:r>
              <a:rPr lang="en-US" altLang="ko-KR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, </a:t>
            </a:r>
            <a:r>
              <a:rPr lang="ko-KR" altLang="en-US" sz="4400" b="1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다낭</a:t>
            </a:r>
            <a:r>
              <a:rPr lang="en-US" altLang="ko-KR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, 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타이페이 등</a:t>
            </a: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100</a:t>
            </a: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만원 예산에 맞는 곳</a:t>
            </a: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- 2</a:t>
            </a: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박 </a:t>
            </a:r>
            <a:r>
              <a:rPr lang="en-US" altLang="ko-KR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3</a:t>
            </a: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일 여행 가능한 국가</a:t>
            </a: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400" b="1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초등하생이</a:t>
            </a: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 즐길 수 있는 곳</a:t>
            </a: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8393761" y="3297827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6" name="TextBox 8"/>
          <p:cNvSpPr txBox="1"/>
          <p:nvPr/>
        </p:nvSpPr>
        <p:spPr>
          <a:xfrm>
            <a:off x="9580480" y="3613854"/>
            <a:ext cx="832652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l">
              <a:lnSpc>
                <a:spcPct val="99600"/>
              </a:lnSpc>
            </a:pPr>
            <a:r>
              <a:rPr lang="ko-KR" altLang="en-US" sz="4400" b="1" i="0" u="none" strike="noStrike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현실적인 국가 고르기</a:t>
            </a:r>
            <a:endParaRPr lang="en-US" sz="4400" b="1" i="0" u="none" strike="noStrike" dirty="0">
              <a:solidFill>
                <a:srgbClr val="A973FF"/>
              </a:solidFill>
              <a:latin typeface="+mj-ea"/>
              <a:ea typeface="+mj-ea"/>
              <a:cs typeface="Noto Sans CJK KR Bold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11" y="3322072"/>
            <a:ext cx="6794500" cy="464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3311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샌드박스">
      <a:majorFont>
        <a:latin typeface="Pretendard"/>
        <a:ea typeface="Pretendard"/>
        <a:cs typeface=""/>
      </a:majorFont>
      <a:minorFont>
        <a:latin typeface="Pretendard"/>
        <a:ea typeface="Pretendar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1034</Words>
  <Application>Microsoft Macintosh PowerPoint</Application>
  <PresentationFormat>사용자 지정</PresentationFormat>
  <Paragraphs>219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7" baseType="lpstr">
      <vt:lpstr>Arial</vt:lpstr>
      <vt:lpstr>Arial Bold</vt:lpstr>
      <vt:lpstr>Pretendard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역사 속 그날로 접속하다! AI 타임머신 인터뷰(세종대왕편)</dc:title>
  <dc:creator>User</dc:creator>
  <cp:lastModifiedBy>이 가영</cp:lastModifiedBy>
  <cp:revision>60</cp:revision>
  <dcterms:created xsi:type="dcterms:W3CDTF">2006-08-16T00:00:00Z</dcterms:created>
  <dcterms:modified xsi:type="dcterms:W3CDTF">2026-03-03T06:58:03Z</dcterms:modified>
  <dc:identifier>DAG_20xR7j4</dc:identifier>
</cp:coreProperties>
</file>