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308" r:id="rId5"/>
    <p:sldId id="316" r:id="rId6"/>
    <p:sldId id="307" r:id="rId7"/>
    <p:sldId id="263" r:id="rId8"/>
    <p:sldId id="264" r:id="rId9"/>
    <p:sldId id="279" r:id="rId10"/>
    <p:sldId id="310" r:id="rId11"/>
    <p:sldId id="317" r:id="rId12"/>
    <p:sldId id="318" r:id="rId13"/>
    <p:sldId id="282" r:id="rId14"/>
    <p:sldId id="319" r:id="rId15"/>
    <p:sldId id="268" r:id="rId16"/>
    <p:sldId id="269" r:id="rId17"/>
    <p:sldId id="320" r:id="rId18"/>
    <p:sldId id="321" r:id="rId19"/>
    <p:sldId id="322" r:id="rId20"/>
    <p:sldId id="293" r:id="rId21"/>
    <p:sldId id="313" r:id="rId22"/>
    <p:sldId id="323" r:id="rId23"/>
    <p:sldId id="277" r:id="rId24"/>
  </p:sldIdLst>
  <p:sldSz cx="18288000" cy="10287000"/>
  <p:notesSz cx="6858000" cy="9144000"/>
  <p:embeddedFontLst>
    <p:embeddedFont>
      <p:font typeface="맑은 고딕" panose="020B0503020000020004" pitchFamily="34" charset="-127"/>
      <p:regular r:id="rId25"/>
      <p:bold r:id="rId26"/>
    </p:embeddedFont>
    <p:embeddedFont>
      <p:font typeface="Arial Bold" panose="020B0704020202020204" pitchFamily="34" charset="0"/>
      <p:regular r:id="rId27"/>
      <p:bold r:id="rId28"/>
    </p:embeddedFont>
    <p:embeddedFont>
      <p:font typeface="Pretendard" panose="02000503000000020004" pitchFamily="2" charset="-127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22" autoAdjust="0"/>
  </p:normalViewPr>
  <p:slideViewPr>
    <p:cSldViewPr>
      <p:cViewPr varScale="1">
        <p:scale>
          <a:sx n="85" d="100"/>
          <a:sy n="85" d="100"/>
        </p:scale>
        <p:origin x="2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5.png"/><Relationship Id="rId7" Type="http://schemas.openxmlformats.org/officeDocument/2006/relationships/image" Target="../media/image2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5.png"/><Relationship Id="rId7" Type="http://schemas.openxmlformats.org/officeDocument/2006/relationships/image" Target="../media/image2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815940" y="8791365"/>
            <a:ext cx="16656129" cy="9525"/>
            <a:chOff x="0" y="0"/>
            <a:chExt cx="22208172" cy="12700"/>
          </a:xfrm>
        </p:grpSpPr>
        <p:sp>
          <p:nvSpPr>
            <p:cNvPr id="4" name="Freeform 4"/>
            <p:cNvSpPr/>
            <p:nvPr/>
          </p:nvSpPr>
          <p:spPr>
            <a:xfrm>
              <a:off x="6350" y="0"/>
              <a:ext cx="22195410" cy="12700"/>
            </a:xfrm>
            <a:custGeom>
              <a:avLst/>
              <a:gdLst/>
              <a:ahLst/>
              <a:cxnLst/>
              <a:rect l="l" t="t" r="r" b="b"/>
              <a:pathLst>
                <a:path w="22195410" h="12700">
                  <a:moveTo>
                    <a:pt x="0" y="0"/>
                  </a:moveTo>
                  <a:lnTo>
                    <a:pt x="22195410" y="0"/>
                  </a:lnTo>
                  <a:lnTo>
                    <a:pt x="2219541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6" name="Freeform 6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904473" y="1856525"/>
            <a:ext cx="8479018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AI </a:t>
            </a:r>
            <a:r>
              <a:rPr lang="ko-KR" altLang="en-US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화가와 함께하는 </a:t>
            </a:r>
            <a:endParaRPr lang="en-US" altLang="ko-KR" sz="7500" b="1" dirty="0">
              <a:solidFill>
                <a:schemeClr val="bg1"/>
              </a:solidFill>
              <a:latin typeface="+mn-ea"/>
              <a:cs typeface="Arial Bold" panose="020B0704020202020204" pitchFamily="34" charset="0"/>
            </a:endParaRPr>
          </a:p>
          <a:p>
            <a:pPr algn="ctr">
              <a:lnSpc>
                <a:spcPts val="9900"/>
              </a:lnSpc>
            </a:pP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'</a:t>
            </a:r>
            <a:r>
              <a:rPr lang="ko-KR" altLang="en-US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속담 그림 퀴즈</a:t>
            </a: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 </a:t>
            </a:r>
            <a:r>
              <a:rPr lang="ko-KR" altLang="en-US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대회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134600" y="4533900"/>
            <a:ext cx="7298024" cy="4552731"/>
          </a:xfrm>
          <a:custGeom>
            <a:avLst/>
            <a:gdLst/>
            <a:ahLst/>
            <a:cxnLst/>
            <a:rect l="l" t="t" r="r" b="b"/>
            <a:pathLst>
              <a:path w="13327287" h="8229600">
                <a:moveTo>
                  <a:pt x="0" y="0"/>
                </a:moveTo>
                <a:lnTo>
                  <a:pt x="13327287" y="0"/>
                </a:lnTo>
                <a:lnTo>
                  <a:pt x="133272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기획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속담 선정 및 장면 상상하기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(10')</a:t>
            </a:r>
          </a:p>
        </p:txBody>
      </p:sp>
      <p:sp>
        <p:nvSpPr>
          <p:cNvPr id="30" name="Freeform 7"/>
          <p:cNvSpPr/>
          <p:nvPr/>
        </p:nvSpPr>
        <p:spPr>
          <a:xfrm>
            <a:off x="6255980" y="3046452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3" name="TextBox 8"/>
          <p:cNvSpPr txBox="1"/>
          <p:nvPr/>
        </p:nvSpPr>
        <p:spPr>
          <a:xfrm>
            <a:off x="7639858" y="3397098"/>
            <a:ext cx="99060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 err="1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모둠별로</a:t>
            </a:r>
            <a:r>
              <a:rPr lang="ko-KR" altLang="en-US" sz="4400" b="1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 표현하고 싶은 속담 정하기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76654" y="4426992"/>
            <a:ext cx="10134600" cy="456150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모둠원들과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함께 의논해요</a:t>
            </a:r>
          </a:p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그림으로 표현하기 좋은 속담을 선택합니다</a:t>
            </a:r>
          </a:p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선택한 속담은 다른 </a:t>
            </a:r>
            <a:r>
              <a:rPr lang="ko-KR" altLang="en-US" sz="4000" b="1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모둠에게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비밀로 해요</a:t>
            </a:r>
          </a:p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퀴즈 대회를 위해 준비합니다</a:t>
            </a:r>
          </a:p>
        </p:txBody>
      </p:sp>
      <p:sp>
        <p:nvSpPr>
          <p:cNvPr id="14" name="Freeform 15"/>
          <p:cNvSpPr/>
          <p:nvPr/>
        </p:nvSpPr>
        <p:spPr>
          <a:xfrm>
            <a:off x="1475509" y="3034071"/>
            <a:ext cx="4724400" cy="4939349"/>
          </a:xfrm>
          <a:custGeom>
            <a:avLst/>
            <a:gdLst/>
            <a:ahLst/>
            <a:cxnLst/>
            <a:rect l="l" t="t" r="r" b="b"/>
            <a:pathLst>
              <a:path w="8920976" h="8229600">
                <a:moveTo>
                  <a:pt x="0" y="0"/>
                </a:moveTo>
                <a:lnTo>
                  <a:pt x="8920976" y="0"/>
                </a:lnTo>
                <a:lnTo>
                  <a:pt x="89209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634646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기획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속담 선정 및 장면 상상하기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(10')</a:t>
            </a:r>
          </a:p>
        </p:txBody>
      </p:sp>
      <p:sp>
        <p:nvSpPr>
          <p:cNvPr id="30" name="Freeform 7"/>
          <p:cNvSpPr/>
          <p:nvPr/>
        </p:nvSpPr>
        <p:spPr>
          <a:xfrm>
            <a:off x="5838496" y="3028242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3" name="TextBox 8"/>
          <p:cNvSpPr txBox="1"/>
          <p:nvPr/>
        </p:nvSpPr>
        <p:spPr>
          <a:xfrm>
            <a:off x="7239000" y="3701897"/>
            <a:ext cx="99060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속담은 비밀로 하고 </a:t>
            </a:r>
            <a:endParaRPr lang="en-US" altLang="ko-KR" sz="4400" b="1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친구들이 맞힐 수 있도록 준비하기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29394" y="4408783"/>
            <a:ext cx="10972800" cy="456150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속담의 의미를 정확히 이해해요</a:t>
            </a:r>
          </a:p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어떤 장면으로 표현할지 구체적으로 상상합니다</a:t>
            </a:r>
          </a:p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친구들이 그림만 보고도 맞힐 수 있도록 </a:t>
            </a:r>
            <a:endParaRPr lang="en-US" altLang="ko-KR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계획해요</a:t>
            </a:r>
          </a:p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힌트도 미리 생각해봅니다</a:t>
            </a:r>
          </a:p>
        </p:txBody>
      </p:sp>
      <p:sp>
        <p:nvSpPr>
          <p:cNvPr id="11" name="Freeform 16"/>
          <p:cNvSpPr/>
          <p:nvPr/>
        </p:nvSpPr>
        <p:spPr>
          <a:xfrm>
            <a:off x="1066800" y="3397098"/>
            <a:ext cx="4732176" cy="5235375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73519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창작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화가에게 그림 요청하기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(10')</a:t>
            </a:r>
          </a:p>
        </p:txBody>
      </p:sp>
      <p:sp>
        <p:nvSpPr>
          <p:cNvPr id="30" name="Freeform 7"/>
          <p:cNvSpPr/>
          <p:nvPr/>
        </p:nvSpPr>
        <p:spPr>
          <a:xfrm>
            <a:off x="844617" y="2464415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3" name="TextBox 8"/>
          <p:cNvSpPr txBox="1"/>
          <p:nvPr/>
        </p:nvSpPr>
        <p:spPr>
          <a:xfrm>
            <a:off x="7239000" y="3701897"/>
            <a:ext cx="99060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속담은 비밀로 하고 </a:t>
            </a:r>
            <a:endParaRPr lang="en-US" altLang="ko-KR" sz="4400" b="1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친구들이 맞힐 수 있도록 준비하기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29394" y="4408783"/>
            <a:ext cx="10972800" cy="456150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속담의 의미를 정확히 이해해요</a:t>
            </a:r>
          </a:p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어떤 장면으로 표현할지 구체적으로 상상합니다</a:t>
            </a:r>
          </a:p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친구들이 그림만 보고도 맞힐 수 있도록 </a:t>
            </a:r>
            <a:endParaRPr lang="en-US" altLang="ko-KR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계획해요</a:t>
            </a:r>
          </a:p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힌트도 미리 생각해봅니다</a:t>
            </a:r>
          </a:p>
        </p:txBody>
      </p:sp>
    </p:spTree>
    <p:extLst>
      <p:ext uri="{BB962C8B-B14F-4D97-AF65-F5344CB8AC3E}">
        <p14:creationId xmlns:p14="http://schemas.microsoft.com/office/powerpoint/2010/main" val="253934337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76868" y="2628900"/>
            <a:ext cx="5346762" cy="652313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Freeform 9"/>
          <p:cNvSpPr/>
          <p:nvPr/>
        </p:nvSpPr>
        <p:spPr>
          <a:xfrm>
            <a:off x="6572785" y="2628900"/>
            <a:ext cx="5248249" cy="6582807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228829" y="2569230"/>
            <a:ext cx="5238507" cy="658280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580100" y="3260169"/>
            <a:ext cx="3736920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주인공 찾기</a:t>
            </a:r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Box 13"/>
          <p:cNvSpPr txBox="1"/>
          <p:nvPr/>
        </p:nvSpPr>
        <p:spPr>
          <a:xfrm>
            <a:off x="1127365" y="4480732"/>
            <a:ext cx="4801376" cy="392811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endParaRPr lang="en-US" sz="4000" b="0" i="0" u="none" strike="noStrike" spc="-100" dirty="0">
              <a:latin typeface="+mn-ea"/>
              <a:cs typeface="Noto Sans CJK KR Regular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060707" y="3245469"/>
            <a:ext cx="4403770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장면 표현하기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12360768" y="3265066"/>
            <a:ext cx="5070619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구체적으로 적기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1261592" y="5130320"/>
            <a:ext cx="4532922" cy="344109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속담에 나오는 핵심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소재를 찾아요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예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: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말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,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떡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,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강아지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, 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호랑이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누가 주인공인지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정해요</a:t>
            </a:r>
          </a:p>
          <a:p>
            <a:pPr lvl="0"/>
            <a:endParaRPr lang="ko-KR" altLang="en-US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12563801" y="5082914"/>
            <a:ext cx="4770916" cy="507259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상상한 장면을 간단히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적기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색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,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표정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,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분위기도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적기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친구들이 알아맞히게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준비해요</a:t>
            </a:r>
          </a:p>
        </p:txBody>
      </p:sp>
      <p:sp>
        <p:nvSpPr>
          <p:cNvPr id="26" name="TextBox 11"/>
          <p:cNvSpPr txBox="1"/>
          <p:nvPr/>
        </p:nvSpPr>
        <p:spPr>
          <a:xfrm>
            <a:off x="7046539" y="5069835"/>
            <a:ext cx="4563979" cy="446471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어떤 장면으로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표현할지 생각해요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주인공이 무엇을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하고 있나요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?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어디에서 일어나는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일인가요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?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866404" y="337728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기획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속담 선정 및 장면 상상하기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(10')</a:t>
            </a:r>
          </a:p>
        </p:txBody>
      </p:sp>
      <p:grpSp>
        <p:nvGrpSpPr>
          <p:cNvPr id="19" name="그룹 18"/>
          <p:cNvGrpSpPr/>
          <p:nvPr/>
        </p:nvGrpSpPr>
        <p:grpSpPr>
          <a:xfrm>
            <a:off x="2667000" y="2466327"/>
            <a:ext cx="1625017" cy="631269"/>
            <a:chOff x="4445000" y="3683000"/>
            <a:chExt cx="1828800" cy="838200"/>
          </a:xfrm>
        </p:grpSpPr>
        <p:pic>
          <p:nvPicPr>
            <p:cNvPr id="20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1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01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332017" y="2466326"/>
            <a:ext cx="1625017" cy="631269"/>
            <a:chOff x="4445000" y="3683000"/>
            <a:chExt cx="1828800" cy="838200"/>
          </a:xfrm>
        </p:grpSpPr>
        <p:pic>
          <p:nvPicPr>
            <p:cNvPr id="2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9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02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14035572" y="2427730"/>
            <a:ext cx="1625017" cy="631269"/>
            <a:chOff x="4445000" y="3683000"/>
            <a:chExt cx="1828800" cy="838200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32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60370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76868" y="2628900"/>
            <a:ext cx="5346762" cy="652313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Freeform 9"/>
          <p:cNvSpPr/>
          <p:nvPr/>
        </p:nvSpPr>
        <p:spPr>
          <a:xfrm>
            <a:off x="6572785" y="2628900"/>
            <a:ext cx="5248249" cy="6582807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228829" y="2569230"/>
            <a:ext cx="5238507" cy="658280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139360" y="3313476"/>
            <a:ext cx="4621778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가는 말의 모습</a:t>
            </a:r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Box 13"/>
          <p:cNvSpPr txBox="1"/>
          <p:nvPr/>
        </p:nvSpPr>
        <p:spPr>
          <a:xfrm>
            <a:off x="1127365" y="4480732"/>
            <a:ext cx="4801376" cy="392811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endParaRPr lang="en-US" sz="4000" b="0" i="0" u="none" strike="noStrike" spc="-100" dirty="0">
              <a:latin typeface="+mn-ea"/>
              <a:cs typeface="Noto Sans CJK KR Regular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900498" y="3325478"/>
            <a:ext cx="4621778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오는 말의 모습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12907198" y="3363555"/>
            <a:ext cx="3736920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분위기 표현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1261592" y="5130320"/>
            <a:ext cx="4532922" cy="344109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예쁜 리본을 단 말이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등장해요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웃으면서 가는 모습을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그려요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친절하고 상냥한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 err="1">
                <a:latin typeface="Arial Bold" panose="020B0704020202020204" pitchFamily="34" charset="0"/>
                <a:cs typeface="Arial Bold" panose="020B0704020202020204" pitchFamily="34" charset="0"/>
              </a:rPr>
              <a:t>표정이에요</a:t>
            </a:r>
            <a:endParaRPr lang="ko-KR" altLang="en-US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endParaRPr lang="ko-KR" altLang="en-US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12563801" y="5082914"/>
            <a:ext cx="4770916" cy="507259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밝고 따뜻한 분위기로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만들어요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화사한 색깔을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사용해요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서로 존중하는 느낌을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담아요</a:t>
            </a:r>
          </a:p>
        </p:txBody>
      </p:sp>
      <p:sp>
        <p:nvSpPr>
          <p:cNvPr id="26" name="TextBox 11"/>
          <p:cNvSpPr txBox="1"/>
          <p:nvPr/>
        </p:nvSpPr>
        <p:spPr>
          <a:xfrm>
            <a:off x="7046539" y="5069835"/>
            <a:ext cx="4563979" cy="446471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꽃을 든 다른 말이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나와요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웃으며 오는 모습을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표현해요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기쁘고 행복한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 err="1">
                <a:latin typeface="Arial Bold" panose="020B0704020202020204" pitchFamily="34" charset="0"/>
                <a:cs typeface="Arial Bold" panose="020B0704020202020204" pitchFamily="34" charset="0"/>
              </a:rPr>
              <a:t>표정이에요</a:t>
            </a:r>
            <a:endParaRPr lang="ko-KR" altLang="en-US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735113" y="469410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기획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상상하기 예시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: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가는 말이 고와야 오는 말이 곱다</a:t>
            </a:r>
          </a:p>
        </p:txBody>
      </p:sp>
      <p:grpSp>
        <p:nvGrpSpPr>
          <p:cNvPr id="19" name="그룹 18"/>
          <p:cNvGrpSpPr/>
          <p:nvPr/>
        </p:nvGrpSpPr>
        <p:grpSpPr>
          <a:xfrm>
            <a:off x="2667000" y="2466327"/>
            <a:ext cx="1625017" cy="631269"/>
            <a:chOff x="4445000" y="3683000"/>
            <a:chExt cx="1828800" cy="838200"/>
          </a:xfrm>
        </p:grpSpPr>
        <p:pic>
          <p:nvPicPr>
            <p:cNvPr id="20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1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01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332017" y="2466326"/>
            <a:ext cx="1625017" cy="631269"/>
            <a:chOff x="4445000" y="3683000"/>
            <a:chExt cx="1828800" cy="838200"/>
          </a:xfrm>
        </p:grpSpPr>
        <p:pic>
          <p:nvPicPr>
            <p:cNvPr id="2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9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02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14035572" y="2427730"/>
            <a:ext cx="1625017" cy="631269"/>
            <a:chOff x="4445000" y="3683000"/>
            <a:chExt cx="1828800" cy="838200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32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8305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Freeform 11"/>
          <p:cNvSpPr/>
          <p:nvPr/>
        </p:nvSpPr>
        <p:spPr>
          <a:xfrm>
            <a:off x="13483607" y="6123600"/>
            <a:ext cx="4631075" cy="3022829"/>
          </a:xfrm>
          <a:custGeom>
            <a:avLst/>
            <a:gdLst/>
            <a:ahLst/>
            <a:cxnLst/>
            <a:rect l="l" t="t" r="r" b="b"/>
            <a:pathLst>
              <a:path w="4631075" h="3022829">
                <a:moveTo>
                  <a:pt x="0" y="0"/>
                </a:moveTo>
                <a:lnTo>
                  <a:pt x="4631074" y="0"/>
                </a:lnTo>
                <a:lnTo>
                  <a:pt x="4631074" y="3022829"/>
                </a:lnTo>
                <a:lnTo>
                  <a:pt x="0" y="302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Freeform 12"/>
          <p:cNvSpPr/>
          <p:nvPr/>
        </p:nvSpPr>
        <p:spPr>
          <a:xfrm>
            <a:off x="13759524" y="3014226"/>
            <a:ext cx="4079241" cy="2921756"/>
          </a:xfrm>
          <a:custGeom>
            <a:avLst/>
            <a:gdLst/>
            <a:ahLst/>
            <a:cxnLst/>
            <a:rect l="l" t="t" r="r" b="b"/>
            <a:pathLst>
              <a:path w="4079241" h="2921756">
                <a:moveTo>
                  <a:pt x="0" y="0"/>
                </a:moveTo>
                <a:lnTo>
                  <a:pt x="4079241" y="0"/>
                </a:lnTo>
                <a:lnTo>
                  <a:pt x="4079241" y="2921756"/>
                </a:lnTo>
                <a:lnTo>
                  <a:pt x="0" y="2921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14703746" y="3396837"/>
            <a:ext cx="3108665" cy="1584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샌드박스</a:t>
            </a:r>
            <a:r>
              <a:rPr lang="en-US" sz="4028" b="1" dirty="0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</a:p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접속</a:t>
            </a:r>
            <a:r>
              <a:rPr lang="en-US" sz="4028" b="1" dirty="0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하기</a:t>
            </a:r>
            <a:endParaRPr lang="en-US" sz="4028" b="1" dirty="0">
              <a:solidFill>
                <a:srgbClr val="16122C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창작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화가에게 그림 요청하기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(10') </a:t>
            </a:r>
            <a:endParaRPr lang="en-US" sz="5400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7" y="1971018"/>
            <a:ext cx="12486543" cy="8125482"/>
          </a:xfrm>
          <a:prstGeom prst="rect">
            <a:avLst/>
          </a:prstGeom>
        </p:spPr>
      </p:pic>
      <p:sp>
        <p:nvSpPr>
          <p:cNvPr id="15" name="Freeform 10"/>
          <p:cNvSpPr/>
          <p:nvPr/>
        </p:nvSpPr>
        <p:spPr>
          <a:xfrm>
            <a:off x="3581400" y="1986888"/>
            <a:ext cx="1143000" cy="693852"/>
          </a:xfrm>
          <a:custGeom>
            <a:avLst/>
            <a:gdLst/>
            <a:ahLst/>
            <a:cxnLst/>
            <a:rect l="l" t="t" r="r" b="b"/>
            <a:pathLst>
              <a:path w="3897319" h="1432265">
                <a:moveTo>
                  <a:pt x="0" y="0"/>
                </a:moveTo>
                <a:lnTo>
                  <a:pt x="3897319" y="0"/>
                </a:lnTo>
                <a:lnTo>
                  <a:pt x="3897319" y="1432265"/>
                </a:lnTo>
                <a:lnTo>
                  <a:pt x="0" y="143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w="161925" cap="sq">
            <a:solidFill>
              <a:srgbClr val="C70001"/>
            </a:solidFill>
            <a:prstDash val="solid"/>
            <a:miter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3124200" y="9095438"/>
            <a:ext cx="3897319" cy="879800"/>
          </a:xfrm>
          <a:custGeom>
            <a:avLst/>
            <a:gdLst/>
            <a:ahLst/>
            <a:cxnLst/>
            <a:rect l="l" t="t" r="r" b="b"/>
            <a:pathLst>
              <a:path w="3897319" h="1432265">
                <a:moveTo>
                  <a:pt x="0" y="0"/>
                </a:moveTo>
                <a:lnTo>
                  <a:pt x="3897319" y="0"/>
                </a:lnTo>
                <a:lnTo>
                  <a:pt x="3897319" y="1432265"/>
                </a:lnTo>
                <a:lnTo>
                  <a:pt x="0" y="143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w="161925" cap="sq">
            <a:solidFill>
              <a:srgbClr val="C70001"/>
            </a:solidFill>
            <a:prstDash val="solid"/>
            <a:miter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Freeform 9"/>
          <p:cNvSpPr/>
          <p:nvPr/>
        </p:nvSpPr>
        <p:spPr>
          <a:xfrm>
            <a:off x="14971895" y="6074511"/>
            <a:ext cx="2852318" cy="2910529"/>
          </a:xfrm>
          <a:custGeom>
            <a:avLst/>
            <a:gdLst/>
            <a:ahLst/>
            <a:cxnLst/>
            <a:rect l="l" t="t" r="r" b="b"/>
            <a:pathLst>
              <a:path w="2852318" h="2910529">
                <a:moveTo>
                  <a:pt x="0" y="0"/>
                </a:moveTo>
                <a:lnTo>
                  <a:pt x="2852318" y="0"/>
                </a:lnTo>
                <a:lnTo>
                  <a:pt x="2852318" y="2910529"/>
                </a:lnTo>
                <a:lnTo>
                  <a:pt x="0" y="2910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4089222" y="2988245"/>
            <a:ext cx="4198778" cy="3694924"/>
          </a:xfrm>
          <a:custGeom>
            <a:avLst/>
            <a:gdLst/>
            <a:ahLst/>
            <a:cxnLst/>
            <a:rect l="l" t="t" r="r" b="b"/>
            <a:pathLst>
              <a:path w="4198778" h="3694924">
                <a:moveTo>
                  <a:pt x="0" y="0"/>
                </a:moveTo>
                <a:lnTo>
                  <a:pt x="4198778" y="0"/>
                </a:lnTo>
                <a:lnTo>
                  <a:pt x="4198778" y="3694924"/>
                </a:lnTo>
                <a:lnTo>
                  <a:pt x="0" y="369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14227261" y="3633329"/>
            <a:ext cx="4060739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젤로와의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대화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후 </a:t>
            </a:r>
          </a:p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선생님께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보내기</a:t>
            </a:r>
            <a:endParaRPr lang="en-US" sz="4028" b="1" dirty="0">
              <a:solidFill>
                <a:srgbClr val="16122C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674959" y="438483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창작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화가에게 그림 요청하기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(10') </a:t>
            </a:r>
            <a:endParaRPr lang="en-US" altLang="ko-KR" sz="5400" b="1" dirty="0">
              <a:solidFill>
                <a:srgbClr val="FFFFFF"/>
              </a:solidFill>
              <a:latin typeface="+mj-ea"/>
              <a:cs typeface="Arial Bold"/>
              <a:sym typeface="Arial Bold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12" y="2001218"/>
            <a:ext cx="13453510" cy="80837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76868" y="2628900"/>
            <a:ext cx="5346762" cy="652313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Freeform 9"/>
          <p:cNvSpPr/>
          <p:nvPr/>
        </p:nvSpPr>
        <p:spPr>
          <a:xfrm>
            <a:off x="6572785" y="2628900"/>
            <a:ext cx="5248249" cy="6582807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228829" y="2569230"/>
            <a:ext cx="5238507" cy="658280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928856" y="3260169"/>
            <a:ext cx="3070071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대상 묘사</a:t>
            </a:r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Box 13"/>
          <p:cNvSpPr txBox="1"/>
          <p:nvPr/>
        </p:nvSpPr>
        <p:spPr>
          <a:xfrm>
            <a:off x="1127365" y="4480732"/>
            <a:ext cx="4801376" cy="392811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endParaRPr lang="en-US" sz="4000" b="0" i="0" u="none" strike="noStrike" spc="-100" dirty="0">
              <a:latin typeface="+mn-ea"/>
              <a:cs typeface="Noto Sans CJK KR Regular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587311" y="3278034"/>
            <a:ext cx="3070071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상황 설정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12979620" y="3260303"/>
            <a:ext cx="3736920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스타일 지정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1261592" y="5130320"/>
            <a:ext cx="4532922" cy="344109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속담의 핵심 소재를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정해요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예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: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말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,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떡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,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강아지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, 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호랑이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무엇을 그릴지 명확히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해요</a:t>
            </a:r>
          </a:p>
        </p:txBody>
      </p:sp>
      <p:sp>
        <p:nvSpPr>
          <p:cNvPr id="25" name="TextBox 15"/>
          <p:cNvSpPr txBox="1"/>
          <p:nvPr/>
        </p:nvSpPr>
        <p:spPr>
          <a:xfrm>
            <a:off x="12563801" y="5082914"/>
            <a:ext cx="4770916" cy="364198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만화 스타일로 그릴지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정해요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실사 스타일도 선택할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수 있어요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동화책 삽화 스타일도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좋아요</a:t>
            </a:r>
          </a:p>
        </p:txBody>
      </p:sp>
      <p:sp>
        <p:nvSpPr>
          <p:cNvPr id="26" name="TextBox 11"/>
          <p:cNvSpPr txBox="1"/>
          <p:nvPr/>
        </p:nvSpPr>
        <p:spPr>
          <a:xfrm>
            <a:off x="7046539" y="5069835"/>
            <a:ext cx="4563979" cy="446471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보이는 장면으로 바꿔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설명해요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속담의 뜻을 그대로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쓰지 않아요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구체적인 행동을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설명해요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866403" y="494995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창작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프롬프트 작성하기 </a:t>
            </a:r>
            <a:endParaRPr lang="en-US" altLang="ko-KR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2667000" y="2466327"/>
            <a:ext cx="1625017" cy="631269"/>
            <a:chOff x="4445000" y="3683000"/>
            <a:chExt cx="1828800" cy="838200"/>
          </a:xfrm>
        </p:grpSpPr>
        <p:pic>
          <p:nvPicPr>
            <p:cNvPr id="20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1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01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332017" y="2466326"/>
            <a:ext cx="1625017" cy="631269"/>
            <a:chOff x="4445000" y="3683000"/>
            <a:chExt cx="1828800" cy="838200"/>
          </a:xfrm>
        </p:grpSpPr>
        <p:pic>
          <p:nvPicPr>
            <p:cNvPr id="2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9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02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14035572" y="2427730"/>
            <a:ext cx="1625017" cy="631269"/>
            <a:chOff x="4445000" y="3683000"/>
            <a:chExt cx="1828800" cy="838200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32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85478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76868" y="2628900"/>
            <a:ext cx="5346762" cy="652313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Freeform 9"/>
          <p:cNvSpPr/>
          <p:nvPr/>
        </p:nvSpPr>
        <p:spPr>
          <a:xfrm>
            <a:off x="6572785" y="2628900"/>
            <a:ext cx="5248249" cy="6582807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228829" y="2569230"/>
            <a:ext cx="5238507" cy="658280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928856" y="3260169"/>
            <a:ext cx="3070071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속담 선택</a:t>
            </a:r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Box 13"/>
          <p:cNvSpPr txBox="1"/>
          <p:nvPr/>
        </p:nvSpPr>
        <p:spPr>
          <a:xfrm>
            <a:off x="1127365" y="4480732"/>
            <a:ext cx="4801376" cy="392811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endParaRPr lang="en-US" sz="4000" b="0" i="0" u="none" strike="noStrike" spc="-100" dirty="0">
              <a:latin typeface="+mn-ea"/>
              <a:cs typeface="Noto Sans CJK KR Regular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328449" y="3357314"/>
            <a:ext cx="3736920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구체적 묘사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12979620" y="3260303"/>
            <a:ext cx="3736920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스타일 지정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1261592" y="5130320"/>
            <a:ext cx="4532922" cy="344109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발 없는 말이 천 리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간다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'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소문이 빠르게 퍼지는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의미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동물 말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(Horse)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주인공으로 선택</a:t>
            </a:r>
          </a:p>
        </p:txBody>
      </p:sp>
      <p:sp>
        <p:nvSpPr>
          <p:cNvPr id="25" name="TextBox 15"/>
          <p:cNvSpPr txBox="1"/>
          <p:nvPr/>
        </p:nvSpPr>
        <p:spPr>
          <a:xfrm>
            <a:off x="12563801" y="5082914"/>
            <a:ext cx="4770916" cy="364198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동화책 삽화 스타일로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요청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재미있고 밝은 분위기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어린이가 이해하기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쉬운 그림</a:t>
            </a:r>
          </a:p>
        </p:txBody>
      </p:sp>
      <p:sp>
        <p:nvSpPr>
          <p:cNvPr id="26" name="TextBox 11"/>
          <p:cNvSpPr txBox="1"/>
          <p:nvPr/>
        </p:nvSpPr>
        <p:spPr>
          <a:xfrm>
            <a:off x="7046539" y="5069835"/>
            <a:ext cx="4563979" cy="446471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다리 없는 말이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빠르게 달리는 모습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천 리 밖까지 편지를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전하는 장면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말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(Horse)'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임을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분명히 표현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866403" y="494995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창작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프롬프트 작성 예시 </a:t>
            </a:r>
            <a:endParaRPr lang="en-US" altLang="ko-KR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2667000" y="2466327"/>
            <a:ext cx="1625017" cy="631269"/>
            <a:chOff x="4445000" y="3683000"/>
            <a:chExt cx="1828800" cy="838200"/>
          </a:xfrm>
        </p:grpSpPr>
        <p:pic>
          <p:nvPicPr>
            <p:cNvPr id="20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1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01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332017" y="2466326"/>
            <a:ext cx="1625017" cy="631269"/>
            <a:chOff x="4445000" y="3683000"/>
            <a:chExt cx="1828800" cy="838200"/>
          </a:xfrm>
        </p:grpSpPr>
        <p:pic>
          <p:nvPicPr>
            <p:cNvPr id="2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9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02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14035572" y="2427730"/>
            <a:ext cx="1625017" cy="631269"/>
            <a:chOff x="4445000" y="3683000"/>
            <a:chExt cx="1828800" cy="838200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32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544157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76868" y="2628900"/>
            <a:ext cx="5346762" cy="652313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Freeform 9"/>
          <p:cNvSpPr/>
          <p:nvPr/>
        </p:nvSpPr>
        <p:spPr>
          <a:xfrm>
            <a:off x="6572785" y="2628900"/>
            <a:ext cx="5248249" cy="6582807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228829" y="2569230"/>
            <a:ext cx="5238507" cy="658280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928856" y="3260169"/>
            <a:ext cx="3070071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문제 파악</a:t>
            </a:r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Box 13"/>
          <p:cNvSpPr txBox="1"/>
          <p:nvPr/>
        </p:nvSpPr>
        <p:spPr>
          <a:xfrm>
            <a:off x="1127365" y="4480732"/>
            <a:ext cx="4801376" cy="392811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endParaRPr lang="en-US" sz="4000" b="0" i="0" u="none" strike="noStrike" spc="-100" dirty="0">
              <a:latin typeface="+mn-ea"/>
              <a:cs typeface="Noto Sans CJK KR Regular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022299" y="3325378"/>
            <a:ext cx="4403770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프롬프트 수정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13744189" y="3343104"/>
            <a:ext cx="2185214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 err="1">
                <a:latin typeface="+mn-ea"/>
                <a:cs typeface="Noto Sans CJK KR Bold"/>
              </a:rPr>
              <a:t>재요청</a:t>
            </a:r>
            <a:endParaRPr lang="ko-KR" altLang="en-US" sz="5400" b="1" spc="-200" dirty="0">
              <a:latin typeface="+mn-ea"/>
              <a:cs typeface="Noto Sans CJK KR Bold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1261592" y="5130320"/>
            <a:ext cx="4532922" cy="344109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잘못된 부분을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찾습니다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사람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/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동물 여부를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확인합니다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원하는 점과 다른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점을 적습니다</a:t>
            </a:r>
          </a:p>
        </p:txBody>
      </p:sp>
      <p:sp>
        <p:nvSpPr>
          <p:cNvPr id="25" name="TextBox 15"/>
          <p:cNvSpPr txBox="1"/>
          <p:nvPr/>
        </p:nvSpPr>
        <p:spPr>
          <a:xfrm>
            <a:off x="12563801" y="5082914"/>
            <a:ext cx="4770916" cy="364198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수정한 프롬프트로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다시 요청합니다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원하는 그림이 나올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때까지 반복합니다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포기하지 말고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도전합니다</a:t>
            </a:r>
          </a:p>
        </p:txBody>
      </p:sp>
      <p:sp>
        <p:nvSpPr>
          <p:cNvPr id="26" name="TextBox 11"/>
          <p:cNvSpPr txBox="1"/>
          <p:nvPr/>
        </p:nvSpPr>
        <p:spPr>
          <a:xfrm>
            <a:off x="6914919" y="5124327"/>
            <a:ext cx="4563979" cy="446471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설명을 더 구체적으로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적습니다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예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: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사람 말고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동물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(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말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)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을 그려줘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색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,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표정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,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배경을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자세히 적습니다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866403" y="494995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창작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그림이 마음에 들지 않을 때</a:t>
            </a:r>
            <a:endParaRPr lang="en-US" altLang="ko-KR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2667000" y="2466327"/>
            <a:ext cx="1625017" cy="631269"/>
            <a:chOff x="4445000" y="3683000"/>
            <a:chExt cx="1828800" cy="838200"/>
          </a:xfrm>
        </p:grpSpPr>
        <p:pic>
          <p:nvPicPr>
            <p:cNvPr id="20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1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01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332017" y="2466326"/>
            <a:ext cx="1625017" cy="631269"/>
            <a:chOff x="4445000" y="3683000"/>
            <a:chExt cx="1828800" cy="838200"/>
          </a:xfrm>
        </p:grpSpPr>
        <p:pic>
          <p:nvPicPr>
            <p:cNvPr id="2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9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02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14035572" y="2427730"/>
            <a:ext cx="1625017" cy="631269"/>
            <a:chOff x="4445000" y="3683000"/>
            <a:chExt cx="1828800" cy="838200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32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47615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5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19024" y="390788"/>
            <a:ext cx="17248221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AI 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화가와 함께하는 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속담 그림 퀴즈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 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대회</a:t>
            </a:r>
            <a:endParaRPr lang="en-US" altLang="ko-KR" sz="5400" b="1" dirty="0">
              <a:solidFill>
                <a:schemeClr val="bg1"/>
              </a:solidFill>
              <a:latin typeface="+mn-ea"/>
              <a:cs typeface="Arial Bold" panose="020B0704020202020204" pitchFamily="34" charset="0"/>
            </a:endParaRPr>
          </a:p>
        </p:txBody>
      </p:sp>
      <p:sp>
        <p:nvSpPr>
          <p:cNvPr id="5" name="AutoShape 5"/>
          <p:cNvSpPr/>
          <p:nvPr/>
        </p:nvSpPr>
        <p:spPr>
          <a:xfrm rot="1980">
            <a:off x="808787" y="1794424"/>
            <a:ext cx="1667042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TextBox 6"/>
          <p:cNvSpPr txBox="1"/>
          <p:nvPr/>
        </p:nvSpPr>
        <p:spPr>
          <a:xfrm>
            <a:off x="626869" y="1974282"/>
            <a:ext cx="27492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0"/>
              </a:lnSpc>
            </a:pP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성취기준</a:t>
            </a:r>
            <a:endParaRPr lang="en-US" sz="52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3796" y="2817091"/>
            <a:ext cx="17340376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8"/>
              </a:lnSpc>
            </a:pPr>
            <a:r>
              <a:rPr lang="en-US" altLang="ko-KR" sz="36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[6</a:t>
            </a:r>
            <a:r>
              <a:rPr lang="ko-KR" altLang="en-US" sz="36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미</a:t>
            </a:r>
            <a:r>
              <a:rPr lang="en-US" altLang="ko-KR" sz="36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01-04] </a:t>
            </a:r>
            <a:r>
              <a:rPr lang="ko-KR" altLang="en-US" sz="36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이미지가 나타내는 의미를 비판적으로 이해하고 느낌과 생각을 전달하는데 활용할 수 있다</a:t>
            </a:r>
            <a:r>
              <a:rPr lang="en-US" altLang="ko-KR" sz="36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 </a:t>
            </a:r>
          </a:p>
          <a:p>
            <a:pPr>
              <a:lnSpc>
                <a:spcPts val="5758"/>
              </a:lnSpc>
            </a:pPr>
            <a:r>
              <a:rPr lang="en-US" altLang="ko-KR" sz="36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[6</a:t>
            </a:r>
            <a:r>
              <a:rPr lang="ko-KR" altLang="en-US" sz="36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국</a:t>
            </a:r>
            <a:r>
              <a:rPr lang="en-US" altLang="ko-KR" sz="36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04-03] </a:t>
            </a:r>
            <a:r>
              <a:rPr lang="ko-KR" altLang="en-US" sz="36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고유어와 관용 표현의 쓰임과 가치를 이해하고 상황에 맞게 표현한다</a:t>
            </a:r>
            <a:r>
              <a:rPr lang="en-US" altLang="ko-KR" sz="36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9" name="Freeform 9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26869" y="5757533"/>
            <a:ext cx="295677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0"/>
              </a:lnSpc>
            </a:pP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학습</a:t>
            </a:r>
            <a:r>
              <a:rPr lang="en-US" sz="52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목표</a:t>
            </a:r>
            <a:endParaRPr lang="en-US" sz="52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8600" y="6719890"/>
            <a:ext cx="17586245" cy="3236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44777" lvl="2" indent="-742950">
              <a:lnSpc>
                <a:spcPts val="6539"/>
              </a:lnSpc>
              <a:buAutoNum type="arabicPeriod"/>
            </a:pP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속담이나 관용 표현의 속뜻을 이해하고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,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이를 시각적 이미지로 </a:t>
            </a:r>
            <a:endParaRPr lang="en-US" altLang="ko-KR" sz="3948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  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구체화하여 설명할 수 있다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</a:t>
            </a:r>
          </a:p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2. </a:t>
            </a:r>
            <a:r>
              <a:rPr lang="ko-KR" altLang="en-US" sz="394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생성형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AI(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이미지 생성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)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기능을 활용하여 자신이 상상한 장면을 그림으로 </a:t>
            </a:r>
            <a:endParaRPr lang="en-US" altLang="ko-KR" sz="3948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  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구현하고 친구들과 공유한다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9" name="TextBox 8"/>
          <p:cNvSpPr txBox="1"/>
          <p:nvPr/>
        </p:nvSpPr>
        <p:spPr>
          <a:xfrm>
            <a:off x="868191" y="54059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준비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퀴즈 출제 준비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9" name="Freeform 7"/>
          <p:cNvSpPr/>
          <p:nvPr/>
        </p:nvSpPr>
        <p:spPr>
          <a:xfrm>
            <a:off x="1295400" y="2454628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0" name="TextBox 8"/>
          <p:cNvSpPr txBox="1"/>
          <p:nvPr/>
        </p:nvSpPr>
        <p:spPr>
          <a:xfrm>
            <a:off x="2590800" y="2751152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그림 저장</a:t>
            </a:r>
          </a:p>
        </p:txBody>
      </p:sp>
      <p:sp>
        <p:nvSpPr>
          <p:cNvPr id="35" name="Freeform 7"/>
          <p:cNvSpPr/>
          <p:nvPr/>
        </p:nvSpPr>
        <p:spPr>
          <a:xfrm>
            <a:off x="1295400" y="4773014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6" name="Freeform 7"/>
          <p:cNvSpPr/>
          <p:nvPr/>
        </p:nvSpPr>
        <p:spPr>
          <a:xfrm>
            <a:off x="1295400" y="7137068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7" name="TextBox 8"/>
          <p:cNvSpPr txBox="1"/>
          <p:nvPr/>
        </p:nvSpPr>
        <p:spPr>
          <a:xfrm>
            <a:off x="2590800" y="5050830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정답 준비</a:t>
            </a:r>
          </a:p>
        </p:txBody>
      </p:sp>
      <p:sp>
        <p:nvSpPr>
          <p:cNvPr id="38" name="TextBox 8"/>
          <p:cNvSpPr txBox="1"/>
          <p:nvPr/>
        </p:nvSpPr>
        <p:spPr>
          <a:xfrm>
            <a:off x="2590800" y="7505923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힌트 만들기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5486400" y="2548085"/>
            <a:ext cx="13425055" cy="15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가장 잘 나온 그림을 고릅니다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화면 캡처하거나 저장합니다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파일 이름을 알기 쉽게 정합니다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5509591" y="4955193"/>
            <a:ext cx="13425055" cy="15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속담의 정답을 따로 적어둡니다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속담의 뜻도 함께 정리합니다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친구들에게 설명할 내용을 준비합니다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5867401" y="7416059"/>
            <a:ext cx="800100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적절한 난이도의 힌트를 생각합니다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예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: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이 속담은 동물이 나와요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- 2~3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개 힌트를 미리 만듭니다</a:t>
            </a:r>
          </a:p>
        </p:txBody>
      </p:sp>
      <p:sp>
        <p:nvSpPr>
          <p:cNvPr id="15" name="Freeform 12"/>
          <p:cNvSpPr/>
          <p:nvPr/>
        </p:nvSpPr>
        <p:spPr>
          <a:xfrm>
            <a:off x="12454834" y="2548085"/>
            <a:ext cx="4887100" cy="3373811"/>
          </a:xfrm>
          <a:custGeom>
            <a:avLst/>
            <a:gdLst/>
            <a:ahLst/>
            <a:cxnLst/>
            <a:rect l="l" t="t" r="r" b="b"/>
            <a:pathLst>
              <a:path w="11680095" h="8229600">
                <a:moveTo>
                  <a:pt x="0" y="0"/>
                </a:moveTo>
                <a:lnTo>
                  <a:pt x="11680095" y="0"/>
                </a:lnTo>
                <a:lnTo>
                  <a:pt x="116800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023751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9" name="TextBox 8"/>
          <p:cNvSpPr txBox="1"/>
          <p:nvPr/>
        </p:nvSpPr>
        <p:spPr>
          <a:xfrm>
            <a:off x="868191" y="54059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속담 그림 퀴즈 대회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9" name="Freeform 7"/>
          <p:cNvSpPr/>
          <p:nvPr/>
        </p:nvSpPr>
        <p:spPr>
          <a:xfrm>
            <a:off x="1295400" y="2454628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0" name="TextBox 8"/>
          <p:cNvSpPr txBox="1"/>
          <p:nvPr/>
        </p:nvSpPr>
        <p:spPr>
          <a:xfrm>
            <a:off x="2590800" y="2751152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그림 띄우기</a:t>
            </a:r>
          </a:p>
        </p:txBody>
      </p:sp>
      <p:sp>
        <p:nvSpPr>
          <p:cNvPr id="35" name="Freeform 7"/>
          <p:cNvSpPr/>
          <p:nvPr/>
        </p:nvSpPr>
        <p:spPr>
          <a:xfrm>
            <a:off x="1292087" y="5143500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8" name="TextBox 8"/>
          <p:cNvSpPr txBox="1"/>
          <p:nvPr/>
        </p:nvSpPr>
        <p:spPr>
          <a:xfrm>
            <a:off x="2590796" y="5433512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속담 맞히기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6045197" y="2634276"/>
            <a:ext cx="13425055" cy="15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완성된 그림을 화면에 띄웁니다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모둠별로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발표 준비를 합니다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친구들이 잘 볼 수 있도록 큰 화면으로 보여줍니다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6045196" y="5325679"/>
            <a:ext cx="13425055" cy="15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친구들이 그림을 보고 속담을 맞힙니다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필요하면 힌트를 요청할 수 있습니다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정답을 맞힌 친구에게 </a:t>
            </a:r>
            <a:r>
              <a:rPr lang="ko-KR" altLang="en-US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박수칩니다</a:t>
            </a:r>
            <a:endParaRPr lang="ko-KR" altLang="en-US" sz="2800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</p:txBody>
      </p:sp>
      <p:sp>
        <p:nvSpPr>
          <p:cNvPr id="12" name="Freeform 7"/>
          <p:cNvSpPr/>
          <p:nvPr/>
        </p:nvSpPr>
        <p:spPr>
          <a:xfrm>
            <a:off x="1292087" y="7867159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3" name="TextBox 8"/>
          <p:cNvSpPr txBox="1"/>
          <p:nvPr/>
        </p:nvSpPr>
        <p:spPr>
          <a:xfrm>
            <a:off x="2590796" y="8051586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정답 공개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6045195" y="7950942"/>
            <a:ext cx="13425055" cy="15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정답 속담을 공개합니다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왜 그렇게 표현했는지 설명합니다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속담의 의미를 함께 이야기합니다</a:t>
            </a:r>
          </a:p>
        </p:txBody>
      </p:sp>
      <p:sp>
        <p:nvSpPr>
          <p:cNvPr id="17" name="Freeform 9"/>
          <p:cNvSpPr/>
          <p:nvPr/>
        </p:nvSpPr>
        <p:spPr>
          <a:xfrm>
            <a:off x="12192000" y="5259539"/>
            <a:ext cx="5714827" cy="4024462"/>
          </a:xfrm>
          <a:custGeom>
            <a:avLst/>
            <a:gdLst/>
            <a:ahLst/>
            <a:cxnLst/>
            <a:rect l="l" t="t" r="r" b="b"/>
            <a:pathLst>
              <a:path w="9739172" h="8229600">
                <a:moveTo>
                  <a:pt x="0" y="0"/>
                </a:moveTo>
                <a:lnTo>
                  <a:pt x="9739172" y="0"/>
                </a:lnTo>
                <a:lnTo>
                  <a:pt x="97391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407673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76868" y="2628900"/>
            <a:ext cx="5346762" cy="652313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Freeform 9"/>
          <p:cNvSpPr/>
          <p:nvPr/>
        </p:nvSpPr>
        <p:spPr>
          <a:xfrm>
            <a:off x="6572785" y="2628900"/>
            <a:ext cx="5248249" cy="6582807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228829" y="2569230"/>
            <a:ext cx="5238507" cy="658280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518949" y="3365420"/>
            <a:ext cx="3736920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속담 시각화</a:t>
            </a:r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Box 13"/>
          <p:cNvSpPr txBox="1"/>
          <p:nvPr/>
        </p:nvSpPr>
        <p:spPr>
          <a:xfrm>
            <a:off x="1127365" y="4480732"/>
            <a:ext cx="4801376" cy="392811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endParaRPr lang="en-US" sz="4000" b="0" i="0" u="none" strike="noStrike" spc="-100" dirty="0">
              <a:latin typeface="+mn-ea"/>
              <a:cs typeface="Noto Sans CJK KR Regular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328448" y="3374376"/>
            <a:ext cx="3736920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명확한 소통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12228829" y="3352838"/>
            <a:ext cx="5288627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이미지 생성 과정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993059" y="4879391"/>
            <a:ext cx="4903398" cy="344109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속담의 의미를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그림으로 표현하는 법을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배웠습니다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비유적 표현을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 err="1">
                <a:latin typeface="Arial Bold" panose="020B0704020202020204" pitchFamily="34" charset="0"/>
                <a:cs typeface="Arial Bold" panose="020B0704020202020204" pitchFamily="34" charset="0"/>
              </a:rPr>
              <a:t>시각화했습니다</a:t>
            </a:r>
            <a:endParaRPr lang="ko-KR" altLang="en-US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상상력으로 창의적으로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표현했습니다</a:t>
            </a:r>
          </a:p>
        </p:txBody>
      </p:sp>
      <p:sp>
        <p:nvSpPr>
          <p:cNvPr id="25" name="TextBox 15"/>
          <p:cNvSpPr txBox="1"/>
          <p:nvPr/>
        </p:nvSpPr>
        <p:spPr>
          <a:xfrm>
            <a:off x="12665746" y="4821307"/>
            <a:ext cx="4770916" cy="364198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텍스트를 이미지로   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시각화하는 과정을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경험했습니다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프롬프트 작성의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중요성을 배웠습니다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AI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도구 활용법을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익혔습니다</a:t>
            </a:r>
          </a:p>
        </p:txBody>
      </p:sp>
      <p:sp>
        <p:nvSpPr>
          <p:cNvPr id="26" name="TextBox 11"/>
          <p:cNvSpPr txBox="1"/>
          <p:nvPr/>
        </p:nvSpPr>
        <p:spPr>
          <a:xfrm>
            <a:off x="6900498" y="4746992"/>
            <a:ext cx="4563979" cy="446471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AI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에게 구체적이고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명확하게 말하는 법을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익혔습니다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주체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·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행동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·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스타일을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정확히 전달했습니다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구체적 설명이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중요함을 알았습니다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866403" y="494995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정리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활동 정리</a:t>
            </a:r>
            <a:endParaRPr lang="en-US" altLang="ko-KR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2667000" y="2466327"/>
            <a:ext cx="1625017" cy="631269"/>
            <a:chOff x="4445000" y="3683000"/>
            <a:chExt cx="1828800" cy="838200"/>
          </a:xfrm>
        </p:grpSpPr>
        <p:pic>
          <p:nvPicPr>
            <p:cNvPr id="20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1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01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332017" y="2466326"/>
            <a:ext cx="1625017" cy="631269"/>
            <a:chOff x="4445000" y="3683000"/>
            <a:chExt cx="1828800" cy="838200"/>
          </a:xfrm>
        </p:grpSpPr>
        <p:pic>
          <p:nvPicPr>
            <p:cNvPr id="2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9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02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14035572" y="2427730"/>
            <a:ext cx="1625017" cy="631269"/>
            <a:chOff x="4445000" y="3683000"/>
            <a:chExt cx="1828800" cy="838200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32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604964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7" name="Group 7"/>
          <p:cNvGrpSpPr/>
          <p:nvPr/>
        </p:nvGrpSpPr>
        <p:grpSpPr>
          <a:xfrm>
            <a:off x="808789" y="3086101"/>
            <a:ext cx="11374708" cy="5791200"/>
            <a:chOff x="0" y="0"/>
            <a:chExt cx="14743646" cy="86434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43685" cy="8643493"/>
            </a:xfrm>
            <a:custGeom>
              <a:avLst/>
              <a:gdLst/>
              <a:ahLst/>
              <a:cxnLst/>
              <a:rect l="l" t="t" r="r" b="b"/>
              <a:pathLst>
                <a:path w="14743685" h="8643493">
                  <a:moveTo>
                    <a:pt x="0" y="0"/>
                  </a:moveTo>
                  <a:lnTo>
                    <a:pt x="14743685" y="0"/>
                  </a:lnTo>
                  <a:lnTo>
                    <a:pt x="14743685" y="8643493"/>
                  </a:lnTo>
                  <a:lnTo>
                    <a:pt x="0" y="8643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2" b="-52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74503" y="4229100"/>
            <a:ext cx="10288284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4000" b="1" spc="-200" dirty="0">
                <a:latin typeface="+mn-ea"/>
                <a:cs typeface="Noto Sans CJK KR Regular"/>
              </a:rPr>
              <a:t>여러분의 속담 그림은 모두 특별하고 창의적이었어요</a:t>
            </a:r>
            <a:r>
              <a:rPr lang="en-US" altLang="ko-KR" sz="4000" b="1" spc="-200" dirty="0">
                <a:latin typeface="+mn-ea"/>
                <a:cs typeface="Noto Sans CJK KR Regular"/>
              </a:rPr>
              <a:t>. </a:t>
            </a:r>
            <a:r>
              <a:rPr lang="ko-KR" altLang="en-US" sz="4000" b="1" spc="-200" dirty="0">
                <a:latin typeface="+mn-ea"/>
                <a:cs typeface="Noto Sans CJK KR Regular"/>
              </a:rPr>
              <a:t>다음 시간에는 다양한 </a:t>
            </a:r>
            <a:r>
              <a:rPr lang="en-US" altLang="ko-KR" sz="4000" b="1" spc="-200" dirty="0">
                <a:latin typeface="+mn-ea"/>
                <a:cs typeface="Noto Sans CJK KR Regular"/>
              </a:rPr>
              <a:t>AI </a:t>
            </a:r>
            <a:r>
              <a:rPr lang="ko-KR" altLang="en-US" sz="4000" b="1" spc="-200" dirty="0">
                <a:latin typeface="+mn-ea"/>
                <a:cs typeface="Noto Sans CJK KR Regular"/>
              </a:rPr>
              <a:t>도구로 상상력을 더 표현할 예정이니 오늘 배운 프롬프트 작성법을 기억해 주세요</a:t>
            </a:r>
            <a:r>
              <a:rPr lang="en-US" altLang="ko-KR" sz="4000" b="1" spc="-200" dirty="0">
                <a:latin typeface="+mn-ea"/>
                <a:cs typeface="Noto Sans CJK KR Regular"/>
              </a:rPr>
              <a:t>!</a:t>
            </a:r>
          </a:p>
          <a:p>
            <a:pPr lvl="0"/>
            <a:endParaRPr lang="en-US" altLang="ko-KR" sz="4000" b="1" spc="-200" dirty="0">
              <a:latin typeface="+mn-ea"/>
              <a:cs typeface="Noto Sans CJK KR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43067" y="1977761"/>
            <a:ext cx="1655500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6"/>
              </a:lnSpc>
            </a:pPr>
            <a:r>
              <a:rPr lang="en-US" sz="444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생각해</a:t>
            </a:r>
            <a:r>
              <a:rPr lang="en-US" sz="444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444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봅시다</a:t>
            </a:r>
            <a:endParaRPr lang="en-US" sz="444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66404" y="337728"/>
            <a:ext cx="5560504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성찰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하기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</a:t>
            </a:r>
          </a:p>
        </p:txBody>
      </p:sp>
      <p:sp>
        <p:nvSpPr>
          <p:cNvPr id="13" name="Freeform 9"/>
          <p:cNvSpPr/>
          <p:nvPr/>
        </p:nvSpPr>
        <p:spPr>
          <a:xfrm>
            <a:off x="13004160" y="5020546"/>
            <a:ext cx="4741542" cy="4237754"/>
          </a:xfrm>
          <a:custGeom>
            <a:avLst/>
            <a:gdLst/>
            <a:ahLst/>
            <a:cxnLst/>
            <a:rect l="l" t="t" r="r" b="b"/>
            <a:pathLst>
              <a:path w="4741542" h="4237754">
                <a:moveTo>
                  <a:pt x="0" y="0"/>
                </a:moveTo>
                <a:lnTo>
                  <a:pt x="4741542" y="0"/>
                </a:lnTo>
                <a:lnTo>
                  <a:pt x="4741542" y="4237754"/>
                </a:lnTo>
                <a:lnTo>
                  <a:pt x="0" y="42377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5" name="TextBox 13"/>
          <p:cNvSpPr txBox="1"/>
          <p:nvPr/>
        </p:nvSpPr>
        <p:spPr>
          <a:xfrm>
            <a:off x="13004160" y="5715528"/>
            <a:ext cx="1900866" cy="80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4"/>
              </a:lnSpc>
              <a:spcBef>
                <a:spcPct val="0"/>
              </a:spcBef>
            </a:pPr>
            <a:r>
              <a:rPr lang="en-US" sz="5299" b="1" dirty="0">
                <a:solidFill>
                  <a:srgbClr val="000000"/>
                </a:solidFill>
                <a:latin typeface="+mj-ea"/>
                <a:ea typeface="+mj-ea"/>
                <a:cs typeface="Noto Sans Bold"/>
                <a:sym typeface="Noto Sans Bold"/>
              </a:rPr>
              <a:t>AI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85800" y="3238500"/>
            <a:ext cx="17726396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5400" b="1" dirty="0">
                <a:solidFill>
                  <a:srgbClr val="FFFFFF"/>
                </a:solidFill>
                <a:latin typeface="+mn-ea"/>
                <a:cs typeface="Arial Bold"/>
                <a:sym typeface="Arial Bold"/>
              </a:rPr>
              <a:t>[1차시] </a:t>
            </a:r>
          </a:p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AI 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화가와 함께하는 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속담 그림 퀴즈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 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대회</a:t>
            </a:r>
            <a:endParaRPr lang="en-US" altLang="ko-KR" sz="5400" b="1" dirty="0">
              <a:solidFill>
                <a:schemeClr val="bg1"/>
              </a:solidFill>
              <a:latin typeface="+mn-ea"/>
              <a:cs typeface="Arial Bold" panose="020B0704020202020204" pitchFamily="34" charset="0"/>
            </a:endParaRPr>
          </a:p>
        </p:txBody>
      </p:sp>
      <p:sp>
        <p:nvSpPr>
          <p:cNvPr id="5" name="AutoShape 5"/>
          <p:cNvSpPr/>
          <p:nvPr/>
        </p:nvSpPr>
        <p:spPr>
          <a:xfrm rot="1980">
            <a:off x="808787" y="4444375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7" name="Freeform 7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1" name="Freeform 14"/>
          <p:cNvSpPr/>
          <p:nvPr/>
        </p:nvSpPr>
        <p:spPr>
          <a:xfrm>
            <a:off x="14020800" y="4677547"/>
            <a:ext cx="3850577" cy="4656724"/>
          </a:xfrm>
          <a:custGeom>
            <a:avLst/>
            <a:gdLst/>
            <a:ahLst/>
            <a:cxnLst/>
            <a:rect l="l" t="t" r="r" b="b"/>
            <a:pathLst>
              <a:path w="3698177" h="4114800">
                <a:moveTo>
                  <a:pt x="0" y="0"/>
                </a:moveTo>
                <a:lnTo>
                  <a:pt x="3698176" y="0"/>
                </a:lnTo>
                <a:lnTo>
                  <a:pt x="3698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08788" y="772003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(</a:t>
            </a:r>
            <a:r>
              <a:rPr lang="ko-KR" altLang="en-US" sz="540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생각열기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) "</a:t>
            </a:r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이 그림은 무슨 속담일까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?"</a:t>
            </a:r>
            <a:endParaRPr lang="en-US" altLang="ko-KR" sz="5400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75302"/>
            <a:ext cx="13946181" cy="76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06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08788" y="772003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(</a:t>
            </a:r>
            <a:r>
              <a:rPr lang="ko-KR" altLang="en-US" sz="540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생각열기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) "</a:t>
            </a:r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이 그림은 무슨 속담일까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?"</a:t>
            </a:r>
            <a:endParaRPr lang="en-US" altLang="ko-KR" sz="5400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074440" y="3451860"/>
            <a:ext cx="1639289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ko-KR" altLang="en-US" sz="7200" b="1" dirty="0">
                <a:solidFill>
                  <a:srgbClr val="7030A0"/>
                </a:solidFill>
                <a:latin typeface="+mj-ea"/>
                <a:ea typeface="+mj-ea"/>
                <a:cs typeface="Arial Bold"/>
                <a:sym typeface="Arial Bold"/>
              </a:rPr>
              <a:t>낮말</a:t>
            </a:r>
            <a:r>
              <a:rPr lang="ko-KR" altLang="en-US" sz="72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은 </a:t>
            </a:r>
            <a:r>
              <a:rPr lang="ko-KR" altLang="en-US" sz="7200" b="1" dirty="0">
                <a:solidFill>
                  <a:srgbClr val="7030A0"/>
                </a:solidFill>
                <a:latin typeface="+mj-ea"/>
                <a:ea typeface="+mj-ea"/>
                <a:cs typeface="Arial Bold"/>
                <a:sym typeface="Arial Bold"/>
              </a:rPr>
              <a:t>새</a:t>
            </a:r>
            <a:r>
              <a:rPr lang="ko-KR" altLang="en-US" sz="72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가 듣고 </a:t>
            </a:r>
            <a:r>
              <a:rPr lang="ko-KR" altLang="en-US" sz="7200" b="1" dirty="0" err="1">
                <a:solidFill>
                  <a:srgbClr val="7030A0"/>
                </a:solidFill>
                <a:latin typeface="+mj-ea"/>
                <a:ea typeface="+mj-ea"/>
                <a:cs typeface="Arial Bold"/>
                <a:sym typeface="Arial Bold"/>
              </a:rPr>
              <a:t>밤말</a:t>
            </a:r>
            <a:r>
              <a:rPr lang="ko-KR" altLang="en-US" sz="7200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은</a:t>
            </a:r>
            <a:r>
              <a:rPr lang="ko-KR" altLang="en-US" sz="72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ko-KR" altLang="en-US" sz="7200" b="1" dirty="0">
                <a:solidFill>
                  <a:srgbClr val="7030A0"/>
                </a:solidFill>
                <a:latin typeface="+mj-ea"/>
                <a:ea typeface="+mj-ea"/>
                <a:cs typeface="Arial Bold"/>
                <a:sym typeface="Arial Bold"/>
              </a:rPr>
              <a:t>쥐</a:t>
            </a:r>
            <a:r>
              <a:rPr lang="ko-KR" altLang="en-US" sz="72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가 듣는다</a:t>
            </a:r>
            <a:r>
              <a:rPr lang="en-US" altLang="ko-KR" sz="72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 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1074440" y="5372100"/>
            <a:ext cx="16392896" cy="2863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=&gt;</a:t>
            </a:r>
            <a:r>
              <a:rPr lang="ko-KR" altLang="en-US" sz="4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비밀은 없으니 언제 어디서나 항상 말조심을 해야 한다는 뜻</a:t>
            </a:r>
            <a:endParaRPr lang="en-US" altLang="ko-KR" sz="4400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  <a:p>
            <a:endParaRPr lang="en-US" altLang="ko-KR" sz="4400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  <a:p>
            <a:r>
              <a:rPr lang="ko-KR" altLang="en-US" sz="4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아무도 없는 곳에서 한 말이라도 반드시 다른 사람에게 알려지게 되니</a:t>
            </a:r>
            <a:r>
              <a:rPr lang="en-US" altLang="ko-KR" sz="4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, </a:t>
            </a:r>
            <a:r>
              <a:rPr lang="ko-KR" altLang="en-US" sz="4400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뒷담화나</a:t>
            </a:r>
            <a:r>
              <a:rPr lang="ko-KR" altLang="en-US" sz="4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비밀스러운 이야기를 함부로 하지 말라는 교훈</a:t>
            </a:r>
            <a:endParaRPr lang="en-US" altLang="ko-KR" sz="4000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118429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117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6838" y="1556550"/>
            <a:ext cx="5191125" cy="1562134"/>
            <a:chOff x="0" y="0"/>
            <a:chExt cx="6921500" cy="20828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1500" cy="2082845"/>
            </a:xfrm>
            <a:custGeom>
              <a:avLst/>
              <a:gdLst/>
              <a:ahLst/>
              <a:cxnLst/>
              <a:rect l="l" t="t" r="r" b="b"/>
              <a:pathLst>
                <a:path w="6921500" h="2082845">
                  <a:moveTo>
                    <a:pt x="0" y="0"/>
                  </a:moveTo>
                  <a:lnTo>
                    <a:pt x="6921500" y="0"/>
                  </a:lnTo>
                  <a:lnTo>
                    <a:pt x="6921500" y="2082845"/>
                  </a:lnTo>
                  <a:lnTo>
                    <a:pt x="0" y="20828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6921500" cy="208284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marR="0" lvl="0" indent="0" algn="l" defTabSz="914400" rtl="0" eaLnBrk="1" fontAlgn="auto" latinLnBrk="0" hangingPunct="1">
                <a:lnSpc>
                  <a:spcPts val="597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4999" b="1" dirty="0">
                  <a:solidFill>
                    <a:srgbClr val="A973FF"/>
                  </a:solidFill>
                  <a:latin typeface="+mj-ea"/>
                  <a:ea typeface="+mj-ea"/>
                  <a:cs typeface="Noto Sans Bold"/>
                  <a:sym typeface="Noto Sans Bold"/>
                </a:rPr>
                <a:t>오늘 배울 내용</a:t>
              </a:r>
              <a:endParaRPr kumimoji="0" lang="en-US" sz="4999" b="1" i="0" u="none" strike="noStrike" kern="1200" cap="none" spc="0" normalizeH="0" baseline="0" noProof="0" dirty="0">
                <a:ln>
                  <a:noFill/>
                </a:ln>
                <a:solidFill>
                  <a:srgbClr val="A973FF"/>
                </a:solidFill>
                <a:effectLst/>
                <a:uLnTx/>
                <a:uFillTx/>
                <a:latin typeface="+mj-ea"/>
                <a:ea typeface="+mj-ea"/>
                <a:cs typeface="Noto Sans Bold"/>
                <a:sym typeface="Noto Sans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811342" y="3591790"/>
            <a:ext cx="4869423" cy="556024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9" name="Freeform 9"/>
          <p:cNvSpPr/>
          <p:nvPr/>
        </p:nvSpPr>
        <p:spPr>
          <a:xfrm>
            <a:off x="6758263" y="3593708"/>
            <a:ext cx="4919999" cy="5617999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473664" y="3532120"/>
            <a:ext cx="4973936" cy="567958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1204993" y="5126132"/>
            <a:ext cx="4498271" cy="344873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99" b="0" i="0" u="none" strike="noStrike" kern="1200" cap="none" spc="-18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99" b="0" i="0" u="none" strike="noStrike" kern="1200" cap="none" spc="-18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/>
              <a:sym typeface="Arial"/>
            </a:endParaRPr>
          </a:p>
          <a:p>
            <a:pPr lvl="0">
              <a:lnSpc>
                <a:spcPts val="4705"/>
              </a:lnSpc>
              <a:defRPr/>
            </a:pPr>
            <a:r>
              <a:rPr lang="en-US" altLang="ko-KR" sz="3399" spc="-186" dirty="0">
                <a:solidFill>
                  <a:srgbClr val="000000"/>
                </a:solidFill>
                <a:cs typeface="Arial"/>
                <a:sym typeface="Arial"/>
              </a:rPr>
              <a:t>-  </a:t>
            </a:r>
            <a:r>
              <a:rPr lang="ko-KR" altLang="en-US" sz="3399" spc="-186" dirty="0">
                <a:solidFill>
                  <a:srgbClr val="000000"/>
                </a:solidFill>
                <a:cs typeface="Arial"/>
                <a:sym typeface="Arial"/>
              </a:rPr>
              <a:t>속담이 가진 비유적</a:t>
            </a:r>
            <a:endParaRPr lang="en-US" altLang="ko-KR" sz="3399" spc="-186" dirty="0">
              <a:solidFill>
                <a:srgbClr val="000000"/>
              </a:solidFill>
              <a:cs typeface="Arial"/>
              <a:sym typeface="Arial"/>
            </a:endParaRPr>
          </a:p>
          <a:p>
            <a:pPr lvl="0">
              <a:lnSpc>
                <a:spcPts val="4705"/>
              </a:lnSpc>
              <a:defRPr/>
            </a:pPr>
            <a:r>
              <a:rPr lang="en-US" altLang="ko-KR" sz="3399" spc="-186" dirty="0">
                <a:solidFill>
                  <a:srgbClr val="000000"/>
                </a:solidFill>
                <a:cs typeface="Arial"/>
                <a:sym typeface="Arial"/>
              </a:rPr>
              <a:t>  </a:t>
            </a:r>
            <a:r>
              <a:rPr lang="ko-KR" altLang="en-US" sz="3399" spc="-186" dirty="0">
                <a:solidFill>
                  <a:srgbClr val="000000"/>
                </a:solidFill>
                <a:cs typeface="Arial"/>
                <a:sym typeface="Arial"/>
              </a:rPr>
              <a:t> 의미를 이해하고 </a:t>
            </a:r>
            <a:endParaRPr lang="en-US" altLang="ko-KR" sz="3399" spc="-186" dirty="0">
              <a:solidFill>
                <a:srgbClr val="000000"/>
              </a:solidFill>
              <a:cs typeface="Arial"/>
              <a:sym typeface="Arial"/>
            </a:endParaRPr>
          </a:p>
          <a:p>
            <a:pPr lvl="0">
              <a:lnSpc>
                <a:spcPts val="4705"/>
              </a:lnSpc>
              <a:defRPr/>
            </a:pPr>
            <a:r>
              <a:rPr lang="en-US" altLang="ko-KR" sz="3399" spc="-186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ko-KR" altLang="en-US" sz="3399" spc="-186" dirty="0">
                <a:solidFill>
                  <a:srgbClr val="000000"/>
                </a:solidFill>
                <a:cs typeface="Arial"/>
                <a:sym typeface="Arial"/>
              </a:rPr>
              <a:t>구체적인 장면으로 </a:t>
            </a:r>
            <a:endParaRPr lang="en-US" altLang="ko-KR" sz="3399" spc="-186" dirty="0">
              <a:solidFill>
                <a:srgbClr val="000000"/>
              </a:solidFill>
              <a:cs typeface="Arial"/>
              <a:sym typeface="Arial"/>
            </a:endParaRPr>
          </a:p>
          <a:p>
            <a:pPr lvl="0">
              <a:lnSpc>
                <a:spcPts val="4705"/>
              </a:lnSpc>
              <a:defRPr/>
            </a:pPr>
            <a:r>
              <a:rPr lang="en-US" altLang="ko-KR" sz="3399" spc="-186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ko-KR" altLang="en-US" sz="3399" spc="-186" dirty="0">
                <a:solidFill>
                  <a:srgbClr val="000000"/>
                </a:solidFill>
                <a:cs typeface="Arial"/>
                <a:sym typeface="Arial"/>
              </a:rPr>
              <a:t>상상하기</a:t>
            </a:r>
          </a:p>
          <a:p>
            <a:pPr lvl="0">
              <a:lnSpc>
                <a:spcPts val="4705"/>
              </a:lnSpc>
              <a:defRPr/>
            </a:pPr>
            <a:r>
              <a:rPr lang="en-US" altLang="ko-KR" sz="3399" spc="-186" dirty="0">
                <a:solidFill>
                  <a:srgbClr val="000000"/>
                </a:solidFill>
                <a:cs typeface="Arial"/>
                <a:sym typeface="Arial"/>
              </a:rPr>
              <a:t>-  </a:t>
            </a:r>
            <a:r>
              <a:rPr lang="ko-KR" altLang="en-US" sz="3399" spc="-186" dirty="0">
                <a:solidFill>
                  <a:srgbClr val="000000"/>
                </a:solidFill>
                <a:cs typeface="Arial"/>
                <a:sym typeface="Arial"/>
              </a:rPr>
              <a:t>글로 표현한 장면을 </a:t>
            </a:r>
            <a:endParaRPr lang="en-US" altLang="ko-KR" sz="3399" spc="-186" dirty="0">
              <a:solidFill>
                <a:srgbClr val="000000"/>
              </a:solidFill>
              <a:cs typeface="Arial"/>
              <a:sym typeface="Arial"/>
            </a:endParaRPr>
          </a:p>
          <a:p>
            <a:pPr lvl="0">
              <a:lnSpc>
                <a:spcPts val="4705"/>
              </a:lnSpc>
              <a:defRPr/>
            </a:pPr>
            <a:r>
              <a:rPr lang="en-US" altLang="ko-KR" sz="3399" spc="-186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ko-KR" altLang="en-US" sz="3399" spc="-186" dirty="0">
                <a:solidFill>
                  <a:srgbClr val="000000"/>
                </a:solidFill>
                <a:cs typeface="Arial"/>
                <a:sym typeface="Arial"/>
              </a:rPr>
              <a:t>그림으로 만들기</a:t>
            </a:r>
          </a:p>
          <a:p>
            <a:pPr marL="0" marR="0" lvl="0" indent="0" algn="l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99" b="0" i="0" u="none" strike="noStrike" kern="1200" cap="none" spc="-18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/>
              <a:sym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72880" y="4314408"/>
            <a:ext cx="3546345" cy="7839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ts val="4845"/>
              </a:lnSpc>
              <a:defRPr/>
            </a:pPr>
            <a:r>
              <a:rPr lang="ko-KR" altLang="en-US" sz="3500" b="1" spc="-194" dirty="0">
                <a:solidFill>
                  <a:srgbClr val="000000"/>
                </a:solidFill>
                <a:cs typeface="Arial Bold"/>
                <a:sym typeface="Arial Bold"/>
              </a:rPr>
              <a:t>속담의 뜻을 그림으로 표현하기</a:t>
            </a:r>
          </a:p>
          <a:p>
            <a:pPr marL="0" marR="0" lvl="0" indent="0" algn="l" defTabSz="914400" rtl="0" eaLnBrk="1" fontAlgn="auto" latinLnBrk="0" hangingPunct="1">
              <a:lnSpc>
                <a:spcPts val="48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1" i="0" u="none" strike="noStrike" kern="1200" cap="none" spc="-19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549900" y="3971244"/>
            <a:ext cx="4083364" cy="78399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ts val="4845"/>
              </a:lnSpc>
              <a:defRPr/>
            </a:pPr>
            <a:r>
              <a:rPr lang="en-US" altLang="ko-KR" sz="3499" b="1" spc="-194" dirty="0">
                <a:solidFill>
                  <a:srgbClr val="000000"/>
                </a:solidFill>
                <a:latin typeface="맑은 고딕" panose="020B0503020000020004" pitchFamily="50" charset="-127"/>
                <a:cs typeface="Arial Bold"/>
                <a:sym typeface="Arial Bold"/>
              </a:rPr>
              <a:t>AI </a:t>
            </a:r>
            <a:r>
              <a:rPr lang="ko-KR" altLang="en-US" sz="3499" b="1" spc="-194" dirty="0">
                <a:solidFill>
                  <a:srgbClr val="000000"/>
                </a:solidFill>
                <a:latin typeface="맑은 고딕" panose="020B0503020000020004" pitchFamily="50" charset="-127"/>
                <a:cs typeface="Arial Bold"/>
                <a:sym typeface="Arial Bold"/>
              </a:rPr>
              <a:t>화가에게 말을 걸어 그림 만들기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97784" y="4302791"/>
            <a:ext cx="3390900" cy="7839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ts val="4845"/>
              </a:lnSpc>
              <a:defRPr/>
            </a:pPr>
            <a:r>
              <a:rPr lang="ko-KR" altLang="en-US" sz="3500" b="1" spc="-194" dirty="0">
                <a:solidFill>
                  <a:srgbClr val="000000"/>
                </a:solidFill>
                <a:latin typeface="맑은 고딕" panose="020B0503020000020004" pitchFamily="50" charset="-127"/>
                <a:cs typeface="Arial Bold"/>
                <a:sym typeface="Arial Bold"/>
              </a:rPr>
              <a:t>친구들과 속담 퀴즈 </a:t>
            </a:r>
            <a:r>
              <a:rPr lang="ko-KR" altLang="en-US" sz="3500" b="1" spc="-194" dirty="0" err="1">
                <a:solidFill>
                  <a:srgbClr val="000000"/>
                </a:solidFill>
                <a:latin typeface="맑은 고딕" panose="020B0503020000020004" pitchFamily="50" charset="-127"/>
                <a:cs typeface="Arial Bold"/>
                <a:sym typeface="Arial Bold"/>
              </a:rPr>
              <a:t>대회하기</a:t>
            </a:r>
            <a:endParaRPr lang="ko-KR" altLang="en-US" sz="3500" b="1" spc="-194" dirty="0">
              <a:solidFill>
                <a:srgbClr val="000000"/>
              </a:solidFill>
              <a:latin typeface="맑은 고딕" panose="020B0503020000020004" pitchFamily="50" charset="-127"/>
              <a:cs typeface="Arial Bold"/>
              <a:sym typeface="Arial Bold"/>
            </a:endParaRPr>
          </a:p>
          <a:p>
            <a:pPr marL="0" marR="0" lvl="0" indent="0" algn="l" defTabSz="914400" rtl="0" eaLnBrk="1" fontAlgn="auto" latinLnBrk="0" hangingPunct="1">
              <a:lnSpc>
                <a:spcPts val="48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1" i="0" u="none" strike="noStrike" kern="1200" cap="none" spc="-19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 Bold"/>
              <a:sym typeface="Arial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5334000" y="802155"/>
            <a:ext cx="2243738" cy="2229715"/>
          </a:xfrm>
          <a:custGeom>
            <a:avLst/>
            <a:gdLst/>
            <a:ahLst/>
            <a:cxnLst/>
            <a:rect l="l" t="t" r="r" b="b"/>
            <a:pathLst>
              <a:path w="2243738" h="2229715">
                <a:moveTo>
                  <a:pt x="0" y="0"/>
                </a:moveTo>
                <a:lnTo>
                  <a:pt x="2243738" y="0"/>
                </a:lnTo>
                <a:lnTo>
                  <a:pt x="2243738" y="2229715"/>
                </a:lnTo>
                <a:lnTo>
                  <a:pt x="0" y="2229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4" name="TextBox 24"/>
          <p:cNvSpPr txBox="1"/>
          <p:nvPr/>
        </p:nvSpPr>
        <p:spPr>
          <a:xfrm>
            <a:off x="7120259" y="5299470"/>
            <a:ext cx="4513005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577"/>
              </a:lnSpc>
              <a:defRPr/>
            </a:pPr>
            <a:r>
              <a:rPr lang="en-US" altLang="ko-KR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- </a:t>
            </a:r>
            <a:r>
              <a:rPr lang="ko-KR" altLang="en-US" sz="3200" spc="-238" dirty="0" err="1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클래스팅</a:t>
            </a:r>
            <a:r>
              <a:rPr lang="ko-KR" altLang="en-US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 </a:t>
            </a:r>
            <a:r>
              <a:rPr lang="ko-KR" altLang="en-US" sz="3200" spc="-238" dirty="0" err="1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샌드박스를</a:t>
            </a:r>
            <a:r>
              <a:rPr lang="ko-KR" altLang="en-US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 </a:t>
            </a:r>
            <a:endParaRPr lang="en-US" altLang="ko-KR" sz="3200" spc="-238" dirty="0">
              <a:solidFill>
                <a:srgbClr val="16122C"/>
              </a:solidFill>
              <a:latin typeface="맑은 고딕" panose="020B0503020000020004" pitchFamily="50" charset="-127"/>
              <a:cs typeface="Noto Sans"/>
              <a:sym typeface="Noto Sans"/>
            </a:endParaRPr>
          </a:p>
          <a:p>
            <a:pPr lvl="0">
              <a:lnSpc>
                <a:spcPts val="5577"/>
              </a:lnSpc>
              <a:defRPr/>
            </a:pPr>
            <a:r>
              <a:rPr lang="en-US" altLang="ko-KR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  </a:t>
            </a:r>
            <a:r>
              <a:rPr lang="ko-KR" altLang="en-US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활용하여 프롬프트를 </a:t>
            </a:r>
            <a:endParaRPr lang="en-US" altLang="ko-KR" sz="3200" spc="-238" dirty="0">
              <a:solidFill>
                <a:srgbClr val="16122C"/>
              </a:solidFill>
              <a:latin typeface="맑은 고딕" panose="020B0503020000020004" pitchFamily="50" charset="-127"/>
              <a:cs typeface="Noto Sans"/>
              <a:sym typeface="Noto Sans"/>
            </a:endParaRPr>
          </a:p>
          <a:p>
            <a:pPr lvl="0">
              <a:lnSpc>
                <a:spcPts val="5577"/>
              </a:lnSpc>
              <a:defRPr/>
            </a:pPr>
            <a:r>
              <a:rPr lang="en-US" altLang="ko-KR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  </a:t>
            </a:r>
            <a:r>
              <a:rPr lang="ko-KR" altLang="en-US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구체적으로 작성하기 </a:t>
            </a:r>
            <a:endParaRPr lang="en-US" altLang="ko-KR" sz="3200" spc="-238" dirty="0">
              <a:solidFill>
                <a:srgbClr val="16122C"/>
              </a:solidFill>
              <a:latin typeface="맑은 고딕" panose="020B0503020000020004" pitchFamily="50" charset="-127"/>
              <a:cs typeface="Noto Sans"/>
              <a:sym typeface="Noto Sans"/>
            </a:endParaRPr>
          </a:p>
          <a:p>
            <a:pPr lvl="0">
              <a:lnSpc>
                <a:spcPts val="5577"/>
              </a:lnSpc>
              <a:defRPr/>
            </a:pPr>
            <a:r>
              <a:rPr lang="en-US" altLang="ko-KR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- AI</a:t>
            </a:r>
            <a:r>
              <a:rPr lang="ko-KR" altLang="en-US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가 이해할 수 있는 </a:t>
            </a:r>
            <a:endParaRPr lang="en-US" altLang="ko-KR" sz="3200" spc="-238" dirty="0">
              <a:solidFill>
                <a:srgbClr val="16122C"/>
              </a:solidFill>
              <a:latin typeface="맑은 고딕" panose="020B0503020000020004" pitchFamily="50" charset="-127"/>
              <a:cs typeface="Noto Sans"/>
              <a:sym typeface="Noto Sans"/>
            </a:endParaRPr>
          </a:p>
          <a:p>
            <a:pPr lvl="0">
              <a:lnSpc>
                <a:spcPts val="5577"/>
              </a:lnSpc>
              <a:defRPr/>
            </a:pPr>
            <a:r>
              <a:rPr lang="en-US" altLang="ko-KR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  </a:t>
            </a:r>
            <a:r>
              <a:rPr lang="ko-KR" altLang="en-US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명확한 언어로 설명하기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696702" y="5295900"/>
            <a:ext cx="4750898" cy="4678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- </a:t>
            </a:r>
            <a:r>
              <a:rPr lang="ko-KR" altLang="en-US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완성된 그림으로 퀴즈를 </a:t>
            </a:r>
            <a:endParaRPr lang="en-US" altLang="ko-KR" sz="3200" spc="-200" dirty="0">
              <a:solidFill>
                <a:prstClr val="black"/>
              </a:solidFill>
              <a:latin typeface="맑은 고딕" panose="020B0503020000020004" pitchFamily="50" charset="-127"/>
              <a:cs typeface="Noto Sans CJK KR Regular"/>
            </a:endParaRPr>
          </a:p>
          <a:p>
            <a:pPr lvl="0">
              <a:lnSpc>
                <a:spcPct val="150000"/>
              </a:lnSpc>
            </a:pPr>
            <a:r>
              <a:rPr lang="en-US" altLang="ko-KR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  </a:t>
            </a:r>
            <a:r>
              <a:rPr lang="ko-KR" altLang="en-US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출제하고 친구들의 속담을 </a:t>
            </a:r>
            <a:endParaRPr lang="en-US" altLang="ko-KR" sz="3200" spc="-200" dirty="0">
              <a:solidFill>
                <a:prstClr val="black"/>
              </a:solidFill>
              <a:latin typeface="맑은 고딕" panose="020B0503020000020004" pitchFamily="50" charset="-127"/>
              <a:cs typeface="Noto Sans CJK KR Regular"/>
            </a:endParaRPr>
          </a:p>
          <a:p>
            <a:pPr lvl="0">
              <a:lnSpc>
                <a:spcPct val="150000"/>
              </a:lnSpc>
            </a:pPr>
            <a:r>
              <a:rPr lang="en-US" altLang="ko-KR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  </a:t>
            </a:r>
            <a:r>
              <a:rPr lang="ko-KR" altLang="en-US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맞추기</a:t>
            </a:r>
          </a:p>
          <a:p>
            <a:pPr lvl="0">
              <a:lnSpc>
                <a:spcPct val="150000"/>
              </a:lnSpc>
            </a:pPr>
            <a:r>
              <a:rPr lang="en-US" altLang="ko-KR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- </a:t>
            </a:r>
            <a:r>
              <a:rPr lang="ko-KR" altLang="en-US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서로의 작품을 감상하고 </a:t>
            </a:r>
            <a:endParaRPr lang="en-US" altLang="ko-KR" sz="3200" spc="-200" dirty="0">
              <a:solidFill>
                <a:prstClr val="black"/>
              </a:solidFill>
              <a:latin typeface="맑은 고딕" panose="020B0503020000020004" pitchFamily="50" charset="-127"/>
              <a:cs typeface="Noto Sans CJK KR Regular"/>
            </a:endParaRPr>
          </a:p>
          <a:p>
            <a:pPr lvl="0">
              <a:lnSpc>
                <a:spcPct val="150000"/>
              </a:lnSpc>
            </a:pPr>
            <a:r>
              <a:rPr lang="en-US" altLang="ko-KR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  </a:t>
            </a:r>
            <a:r>
              <a:rPr lang="ko-KR" altLang="en-US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칭찬하기</a:t>
            </a:r>
          </a:p>
          <a:p>
            <a:pPr lvl="0"/>
            <a:endParaRPr lang="ko-KR" altLang="en-US" sz="3200" spc="-200" dirty="0">
              <a:solidFill>
                <a:prstClr val="black"/>
              </a:solidFill>
              <a:latin typeface="맑은 고딕" panose="020B0503020000020004" pitchFamily="50" charset="-127"/>
              <a:cs typeface="Noto Sans CJK KR Regula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0" i="0" u="none" strike="noStrike" kern="1200" cap="none" spc="-2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Noto Sans CJK KR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3552453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66394" y="3263913"/>
            <a:ext cx="12955895" cy="83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8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학습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목표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확인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4444375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7" name="Freeform 7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Box 7"/>
          <p:cNvSpPr txBox="1"/>
          <p:nvPr/>
        </p:nvSpPr>
        <p:spPr>
          <a:xfrm>
            <a:off x="533400" y="2933700"/>
            <a:ext cx="16504205" cy="611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6227" lvl="2" indent="-914400">
              <a:lnSpc>
                <a:spcPct val="150000"/>
              </a:lnSpc>
              <a:buAutoNum type="arabicPeriod"/>
            </a:pP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속담이나 관용 표현의 속뜻을 이해하고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이를 시각적 이미지로 구체화하여 설명할 수 있다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.</a:t>
            </a:r>
          </a:p>
          <a:p>
            <a:pPr marL="1516227" lvl="2" indent="-914400">
              <a:lnSpc>
                <a:spcPct val="150000"/>
              </a:lnSpc>
              <a:buAutoNum type="arabicPeriod"/>
            </a:pPr>
            <a:r>
              <a:rPr lang="ko-KR" altLang="en-US" sz="53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생성형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AI(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이미지 생성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) 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기능을 활용하여 자신이 상상한 장면을 그림으로 구현하고 친구들과 공유한다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6394" y="337737"/>
            <a:ext cx="12955895" cy="110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3"/>
              </a:lnSpc>
            </a:pPr>
            <a:r>
              <a:rPr lang="en-US" sz="5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[학습 목표 확인]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기획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속담 선정 및 장면 상상하기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(10')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0" name="Freeform 7"/>
          <p:cNvSpPr/>
          <p:nvPr/>
        </p:nvSpPr>
        <p:spPr>
          <a:xfrm>
            <a:off x="1143000" y="2382982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3" name="TextBox 8"/>
          <p:cNvSpPr txBox="1"/>
          <p:nvPr/>
        </p:nvSpPr>
        <p:spPr>
          <a:xfrm>
            <a:off x="2514600" y="2725176"/>
            <a:ext cx="832652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속담이란</a:t>
            </a:r>
            <a:r>
              <a:rPr lang="en-US" altLang="ko-KR" sz="4400" b="1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?</a:t>
            </a:r>
            <a:endParaRPr lang="ko-KR" altLang="en-US" sz="4400" b="1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28800" y="4076700"/>
            <a:ext cx="14790380" cy="2286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옛날부터 전해 내려오는 짧은 말 </a:t>
            </a:r>
            <a:endParaRPr lang="en-US" altLang="ko-KR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조상의 지혜를 엿볼 수 있음</a:t>
            </a:r>
          </a:p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삶의 지혜가 담긴 재미있는 표현</a:t>
            </a:r>
          </a:p>
          <a:p>
            <a:pPr lvl="0">
              <a:lnSpc>
                <a:spcPct val="15000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비유적인 의미가 담겨있음 </a:t>
            </a:r>
            <a:endParaRPr lang="en-US" altLang="ko-KR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50000"/>
              </a:lnSpc>
            </a:pPr>
            <a:endParaRPr lang="ko-KR" altLang="en-US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</p:txBody>
      </p:sp>
      <p:sp>
        <p:nvSpPr>
          <p:cNvPr id="11" name="Freeform 17"/>
          <p:cNvSpPr/>
          <p:nvPr/>
        </p:nvSpPr>
        <p:spPr>
          <a:xfrm>
            <a:off x="10841120" y="2552471"/>
            <a:ext cx="5521658" cy="6297892"/>
          </a:xfrm>
          <a:custGeom>
            <a:avLst/>
            <a:gdLst/>
            <a:ahLst/>
            <a:cxnLst/>
            <a:rect l="l" t="t" r="r" b="b"/>
            <a:pathLst>
              <a:path w="6542532" h="8229600">
                <a:moveTo>
                  <a:pt x="0" y="0"/>
                </a:moveTo>
                <a:lnTo>
                  <a:pt x="6542532" y="0"/>
                </a:lnTo>
                <a:lnTo>
                  <a:pt x="65425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345272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샌드박스">
      <a:majorFont>
        <a:latin typeface="Pretendard"/>
        <a:ea typeface="Pretendard"/>
        <a:cs typeface=""/>
      </a:majorFont>
      <a:minorFont>
        <a:latin typeface="Pretendard"/>
        <a:ea typeface="Pretendar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14142</TotalTime>
  <Words>1088</Words>
  <Application>Microsoft Macintosh PowerPoint</Application>
  <PresentationFormat>사용자 지정</PresentationFormat>
  <Paragraphs>261</Paragraphs>
  <Slides>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8" baseType="lpstr">
      <vt:lpstr>Arial</vt:lpstr>
      <vt:lpstr>Arial Bold</vt:lpstr>
      <vt:lpstr>Pretendard</vt:lpstr>
      <vt:lpstr>맑은 고딕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역사 속 그날로 접속하다! AI 타임머신 인터뷰(세종대왕편)</dc:title>
  <dc:creator>User</dc:creator>
  <cp:lastModifiedBy>이 가영</cp:lastModifiedBy>
  <cp:revision>124</cp:revision>
  <dcterms:created xsi:type="dcterms:W3CDTF">2006-08-16T00:00:00Z</dcterms:created>
  <dcterms:modified xsi:type="dcterms:W3CDTF">2026-03-03T07:34:11Z</dcterms:modified>
  <dc:identifier>DAG_20xR7j4</dc:identifier>
</cp:coreProperties>
</file>