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24" r:id="rId3"/>
    <p:sldId id="259" r:id="rId4"/>
    <p:sldId id="260" r:id="rId5"/>
    <p:sldId id="308" r:id="rId6"/>
    <p:sldId id="325" r:id="rId7"/>
    <p:sldId id="316" r:id="rId8"/>
    <p:sldId id="263" r:id="rId9"/>
    <p:sldId id="264" r:id="rId10"/>
    <p:sldId id="310" r:id="rId11"/>
    <p:sldId id="268" r:id="rId12"/>
    <p:sldId id="269" r:id="rId13"/>
    <p:sldId id="279" r:id="rId14"/>
    <p:sldId id="326" r:id="rId15"/>
    <p:sldId id="317" r:id="rId16"/>
    <p:sldId id="327" r:id="rId17"/>
    <p:sldId id="328" r:id="rId18"/>
    <p:sldId id="318" r:id="rId19"/>
    <p:sldId id="323" r:id="rId20"/>
    <p:sldId id="329" r:id="rId21"/>
    <p:sldId id="330" r:id="rId22"/>
  </p:sldIdLst>
  <p:sldSz cx="18288000" cy="10287000"/>
  <p:notesSz cx="6858000" cy="9144000"/>
  <p:embeddedFontLst>
    <p:embeddedFont>
      <p:font typeface="Pretendard" panose="02000503000000020004" pitchFamily="50" charset="-127"/>
      <p:regular r:id="rId23"/>
      <p:bold r:id="rId24"/>
    </p:embeddedFont>
    <p:embeddedFont>
      <p:font typeface="Arial Bold" panose="020B070402020202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37" d="100"/>
          <a:sy n="37" d="100"/>
        </p:scale>
        <p:origin x="53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7.pn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7.png"/><Relationship Id="rId7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4982" y="1897047"/>
            <a:ext cx="16781497" cy="2431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AI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탐사 대장과 함께 떠나는</a:t>
            </a:r>
            <a:endParaRPr lang="en-US" altLang="ko-KR" sz="75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  <a:p>
            <a:pPr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                   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화성 생존 프로젝트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endParaRPr lang="ko-KR" altLang="en-US" sz="75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</p:txBody>
      </p:sp>
      <p:sp>
        <p:nvSpPr>
          <p:cNvPr id="10" name="Freeform 16"/>
          <p:cNvSpPr/>
          <p:nvPr/>
        </p:nvSpPr>
        <p:spPr>
          <a:xfrm>
            <a:off x="1981200" y="3962038"/>
            <a:ext cx="5507727" cy="5195836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5"/>
          <p:cNvSpPr/>
          <p:nvPr/>
        </p:nvSpPr>
        <p:spPr>
          <a:xfrm>
            <a:off x="8458200" y="4793692"/>
            <a:ext cx="5436177" cy="4364182"/>
          </a:xfrm>
          <a:custGeom>
            <a:avLst/>
            <a:gdLst/>
            <a:ahLst/>
            <a:cxnLst/>
            <a:rect l="l" t="t" r="r" b="b"/>
            <a:pathLst>
              <a:path w="8640000" h="8229600">
                <a:moveTo>
                  <a:pt x="0" y="0"/>
                </a:moveTo>
                <a:lnTo>
                  <a:pt x="8640000" y="0"/>
                </a:lnTo>
                <a:lnTo>
                  <a:pt x="864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7"/>
          <p:cNvSpPr txBox="1"/>
          <p:nvPr/>
        </p:nvSpPr>
        <p:spPr>
          <a:xfrm>
            <a:off x="808788" y="403042"/>
            <a:ext cx="17177526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화성은 어떤 곳일까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(9')</a:t>
            </a:r>
          </a:p>
        </p:txBody>
      </p:sp>
      <p:sp>
        <p:nvSpPr>
          <p:cNvPr id="27" name="Freeform 8"/>
          <p:cNvSpPr/>
          <p:nvPr/>
        </p:nvSpPr>
        <p:spPr>
          <a:xfrm>
            <a:off x="834802" y="2442662"/>
            <a:ext cx="3600450" cy="3462838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1" name="TextBox 11"/>
          <p:cNvSpPr txBox="1"/>
          <p:nvPr/>
        </p:nvSpPr>
        <p:spPr>
          <a:xfrm>
            <a:off x="1087214" y="3714074"/>
            <a:ext cx="3095625" cy="94910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6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99" b="1" i="0" u="none" strike="noStrike" kern="1200" cap="none" spc="-249" normalizeH="0" baseline="0" noProof="0" dirty="0">
                <a:ln>
                  <a:noFill/>
                </a:ln>
                <a:solidFill>
                  <a:srgbClr val="A973FF"/>
                </a:solidFill>
                <a:effectLst/>
                <a:uLnTx/>
                <a:uFillTx/>
                <a:latin typeface="+mn-lt"/>
                <a:ea typeface="+mn-ea"/>
                <a:cs typeface="Noto Sans Bold"/>
                <a:sym typeface="Noto Sans Bold"/>
              </a:rPr>
              <a:t>날씨와 기온</a:t>
            </a:r>
            <a:endParaRPr kumimoji="0" lang="en-US" sz="4499" b="1" i="0" u="none" strike="noStrike" kern="1200" cap="none" spc="-249" normalizeH="0" baseline="0" noProof="0" dirty="0">
              <a:ln>
                <a:noFill/>
              </a:ln>
              <a:solidFill>
                <a:srgbClr val="A973FF"/>
              </a:solidFill>
              <a:effectLst/>
              <a:uLnTx/>
              <a:uFillTx/>
              <a:latin typeface="+mn-lt"/>
              <a:ea typeface="+mn-ea"/>
              <a:cs typeface="Noto Sans Bold"/>
              <a:sym typeface="Noto Sans Bold"/>
            </a:endParaRPr>
          </a:p>
        </p:txBody>
      </p:sp>
      <p:sp>
        <p:nvSpPr>
          <p:cNvPr id="32" name="Freeform 15"/>
          <p:cNvSpPr/>
          <p:nvPr/>
        </p:nvSpPr>
        <p:spPr>
          <a:xfrm>
            <a:off x="5002611" y="2417283"/>
            <a:ext cx="3740705" cy="3462838"/>
          </a:xfrm>
          <a:custGeom>
            <a:avLst/>
            <a:gdLst/>
            <a:ahLst/>
            <a:cxnLst/>
            <a:rect l="l" t="t" r="r" b="b"/>
            <a:pathLst>
              <a:path w="3740705" h="3740705">
                <a:moveTo>
                  <a:pt x="0" y="0"/>
                </a:moveTo>
                <a:lnTo>
                  <a:pt x="3740705" y="0"/>
                </a:lnTo>
                <a:lnTo>
                  <a:pt x="3740705" y="3740705"/>
                </a:lnTo>
                <a:lnTo>
                  <a:pt x="0" y="3740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5" name="Freeform 16"/>
          <p:cNvSpPr/>
          <p:nvPr/>
        </p:nvSpPr>
        <p:spPr>
          <a:xfrm>
            <a:off x="9630219" y="2450945"/>
            <a:ext cx="3600450" cy="3454555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TextBox 19"/>
          <p:cNvSpPr txBox="1"/>
          <p:nvPr/>
        </p:nvSpPr>
        <p:spPr>
          <a:xfrm>
            <a:off x="9909747" y="3768336"/>
            <a:ext cx="3095625" cy="94910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6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99" b="1" i="0" u="none" strike="noStrike" kern="1200" cap="none" spc="-249" normalizeH="0" baseline="0" noProof="0" dirty="0">
                <a:ln>
                  <a:noFill/>
                </a:ln>
                <a:solidFill>
                  <a:srgbClr val="A973FF"/>
                </a:solidFill>
                <a:effectLst/>
                <a:uLnTx/>
                <a:uFillTx/>
                <a:latin typeface="+mn-lt"/>
                <a:ea typeface="+mn-ea"/>
                <a:cs typeface="Noto Sans Bold"/>
                <a:sym typeface="Noto Sans Bold"/>
              </a:rPr>
              <a:t>물의 존재</a:t>
            </a:r>
            <a:endParaRPr kumimoji="0" lang="en-US" sz="4499" b="1" i="0" u="none" strike="noStrike" kern="1200" cap="none" spc="-249" normalizeH="0" baseline="0" noProof="0" dirty="0">
              <a:ln>
                <a:noFill/>
              </a:ln>
              <a:solidFill>
                <a:srgbClr val="A973FF"/>
              </a:solidFill>
              <a:effectLst/>
              <a:uLnTx/>
              <a:uFillTx/>
              <a:latin typeface="+mn-lt"/>
              <a:ea typeface="+mn-ea"/>
              <a:cs typeface="Noto Sans Bold"/>
              <a:sym typeface="Noto Sans Bold"/>
            </a:endParaRPr>
          </a:p>
        </p:txBody>
      </p:sp>
      <p:sp>
        <p:nvSpPr>
          <p:cNvPr id="37" name="Freeform 23"/>
          <p:cNvSpPr/>
          <p:nvPr/>
        </p:nvSpPr>
        <p:spPr>
          <a:xfrm>
            <a:off x="13850131" y="2566389"/>
            <a:ext cx="3485006" cy="3339111"/>
          </a:xfrm>
          <a:custGeom>
            <a:avLst/>
            <a:gdLst/>
            <a:ahLst/>
            <a:cxnLst/>
            <a:rect l="l" t="t" r="r" b="b"/>
            <a:pathLst>
              <a:path w="3485006" h="3485006">
                <a:moveTo>
                  <a:pt x="0" y="0"/>
                </a:moveTo>
                <a:lnTo>
                  <a:pt x="3485006" y="0"/>
                </a:lnTo>
                <a:lnTo>
                  <a:pt x="3485006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8" name="TextBox 19"/>
          <p:cNvSpPr txBox="1"/>
          <p:nvPr/>
        </p:nvSpPr>
        <p:spPr>
          <a:xfrm>
            <a:off x="5270054" y="3747125"/>
            <a:ext cx="3095625" cy="94910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6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99" b="1" i="0" u="none" strike="noStrike" kern="1200" cap="none" spc="-249" normalizeH="0" baseline="0" noProof="0" dirty="0">
                <a:ln>
                  <a:noFill/>
                </a:ln>
                <a:solidFill>
                  <a:srgbClr val="A973FF"/>
                </a:solidFill>
                <a:effectLst/>
                <a:uLnTx/>
                <a:uFillTx/>
                <a:latin typeface="+mn-lt"/>
                <a:ea typeface="+mn-ea"/>
                <a:cs typeface="Noto Sans Bold"/>
                <a:sym typeface="Noto Sans Bold"/>
              </a:rPr>
              <a:t>산소와 대기</a:t>
            </a:r>
            <a:endParaRPr kumimoji="0" lang="en-US" sz="4499" b="1" i="0" u="none" strike="noStrike" kern="1200" cap="none" spc="-249" normalizeH="0" baseline="0" noProof="0" dirty="0">
              <a:ln>
                <a:noFill/>
              </a:ln>
              <a:solidFill>
                <a:srgbClr val="A973FF"/>
              </a:solidFill>
              <a:effectLst/>
              <a:uLnTx/>
              <a:uFillTx/>
              <a:latin typeface="+mn-lt"/>
              <a:ea typeface="+mn-ea"/>
              <a:cs typeface="Noto Sans Bold"/>
              <a:sym typeface="Noto Sans Bold"/>
            </a:endParaRPr>
          </a:p>
        </p:txBody>
      </p:sp>
      <p:sp>
        <p:nvSpPr>
          <p:cNvPr id="39" name="TextBox 19"/>
          <p:cNvSpPr txBox="1"/>
          <p:nvPr/>
        </p:nvSpPr>
        <p:spPr>
          <a:xfrm>
            <a:off x="14040876" y="3834341"/>
            <a:ext cx="3095625" cy="94910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6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99" b="1" i="0" u="none" strike="noStrike" kern="1200" cap="none" spc="-249" normalizeH="0" baseline="0" noProof="0" dirty="0">
                <a:ln>
                  <a:noFill/>
                </a:ln>
                <a:solidFill>
                  <a:srgbClr val="A973FF"/>
                </a:solidFill>
                <a:effectLst/>
                <a:uLnTx/>
                <a:uFillTx/>
                <a:latin typeface="+mn-lt"/>
                <a:ea typeface="+mn-ea"/>
                <a:cs typeface="Noto Sans Bold"/>
                <a:sym typeface="Noto Sans Bold"/>
              </a:rPr>
              <a:t>모래폭풍</a:t>
            </a:r>
            <a:endParaRPr kumimoji="0" lang="en-US" sz="4499" b="1" i="0" u="none" strike="noStrike" kern="1200" cap="none" spc="-249" normalizeH="0" baseline="0" noProof="0" dirty="0">
              <a:ln>
                <a:noFill/>
              </a:ln>
              <a:solidFill>
                <a:srgbClr val="A973FF"/>
              </a:solidFill>
              <a:effectLst/>
              <a:uLnTx/>
              <a:uFillTx/>
              <a:latin typeface="+mn-lt"/>
              <a:ea typeface="+mn-ea"/>
              <a:cs typeface="Noto Sans Bold"/>
              <a:sym typeface="Noto Sans Bold"/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834802" y="6326406"/>
            <a:ext cx="4191000" cy="32366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en-US" sz="2800" b="1" i="0" u="none" strike="noStrike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평균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기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온: </a:t>
            </a:r>
            <a:r>
              <a:rPr lang="ko-KR" alt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영하 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63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도</a:t>
            </a:r>
            <a:endParaRPr lang="en-US" sz="28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낮 최</a:t>
            </a:r>
            <a:r>
              <a:rPr lang="ko-KR" alt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고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: 20</a:t>
            </a:r>
            <a:r>
              <a:rPr lang="ko-KR" alt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도</a:t>
            </a:r>
            <a:endParaRPr lang="en-US" sz="28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밤 </a:t>
            </a:r>
            <a:r>
              <a:rPr lang="en-US" sz="2800" b="1" i="0" u="none" strike="noStrike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최저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: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영하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125</a:t>
            </a:r>
            <a:r>
              <a:rPr lang="ko-KR" alt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도</a:t>
            </a:r>
            <a:endParaRPr lang="en-US" sz="28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지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구</a:t>
            </a:r>
            <a:r>
              <a:rPr lang="ko-KR" alt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보다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sz="2800" b="1" i="0" u="none" strike="noStrike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훨씬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추운</a:t>
            </a: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환</a:t>
            </a:r>
            <a:r>
              <a:rPr lang="ko-KR" alt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경</a:t>
            </a:r>
            <a:endParaRPr lang="en-US" sz="28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41" name="TextBox 9"/>
          <p:cNvSpPr txBox="1"/>
          <p:nvPr/>
        </p:nvSpPr>
        <p:spPr>
          <a:xfrm>
            <a:off x="5002611" y="6319398"/>
            <a:ext cx="4902200" cy="2171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대기의 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95%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가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이산화탄소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산소는 거의 없음 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(0.13%)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대기압이 지구의 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1%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수준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숨쉬기 불가능한 환경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42" name="TextBox 9"/>
          <p:cNvSpPr txBox="1"/>
          <p:nvPr/>
        </p:nvSpPr>
        <p:spPr>
          <a:xfrm>
            <a:off x="9528137" y="6326406"/>
            <a:ext cx="4544483" cy="29318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sz="28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액체 상태의 물은 없음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극지방에 얼음 형태로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존재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과거에는 물이 흘렀던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흔적 발견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지하에 얼음이 있을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가능성</a:t>
            </a:r>
          </a:p>
        </p:txBody>
      </p:sp>
      <p:sp>
        <p:nvSpPr>
          <p:cNvPr id="43" name="TextBox 9"/>
          <p:cNvSpPr txBox="1"/>
          <p:nvPr/>
        </p:nvSpPr>
        <p:spPr>
          <a:xfrm>
            <a:off x="13712504" y="6242352"/>
            <a:ext cx="4544483" cy="29318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시속 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100km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이상의 강한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바람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붉은 먼지가 하늘을 뒤덮음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태양광 차단으로 온도 급감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장비 손상 위험</a:t>
            </a:r>
          </a:p>
          <a:p>
            <a:pPr lvl="0">
              <a:lnSpc>
                <a:spcPct val="126990"/>
              </a:lnSpc>
            </a:pPr>
            <a:endParaRPr lang="ko-KR" altLang="en-US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263464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Freeform 11"/>
          <p:cNvSpPr/>
          <p:nvPr/>
        </p:nvSpPr>
        <p:spPr>
          <a:xfrm>
            <a:off x="13483607" y="6123600"/>
            <a:ext cx="4631075" cy="3022829"/>
          </a:xfrm>
          <a:custGeom>
            <a:avLst/>
            <a:gdLst/>
            <a:ahLst/>
            <a:cxnLst/>
            <a:rect l="l" t="t" r="r" b="b"/>
            <a:pathLst>
              <a:path w="4631075" h="3022829">
                <a:moveTo>
                  <a:pt x="0" y="0"/>
                </a:moveTo>
                <a:lnTo>
                  <a:pt x="4631074" y="0"/>
                </a:lnTo>
                <a:lnTo>
                  <a:pt x="4631074" y="3022829"/>
                </a:lnTo>
                <a:lnTo>
                  <a:pt x="0" y="302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2"/>
          <p:cNvSpPr/>
          <p:nvPr/>
        </p:nvSpPr>
        <p:spPr>
          <a:xfrm>
            <a:off x="13759524" y="3014226"/>
            <a:ext cx="4079241" cy="2921756"/>
          </a:xfrm>
          <a:custGeom>
            <a:avLst/>
            <a:gdLst/>
            <a:ahLst/>
            <a:cxnLst/>
            <a:rect l="l" t="t" r="r" b="b"/>
            <a:pathLst>
              <a:path w="4079241" h="2921756">
                <a:moveTo>
                  <a:pt x="0" y="0"/>
                </a:moveTo>
                <a:lnTo>
                  <a:pt x="4079241" y="0"/>
                </a:lnTo>
                <a:lnTo>
                  <a:pt x="4079241" y="2921756"/>
                </a:lnTo>
                <a:lnTo>
                  <a:pt x="0" y="29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3746" y="3396837"/>
            <a:ext cx="3108665" cy="158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샌드박스</a:t>
            </a:r>
            <a:r>
              <a:rPr lang="en-US" sz="4028" b="1" dirty="0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접속</a:t>
            </a:r>
            <a:r>
              <a:rPr lang="en-US" sz="4028" b="1" dirty="0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하기</a:t>
            </a:r>
            <a:endParaRPr lang="en-US" sz="4028" b="1" dirty="0">
              <a:solidFill>
                <a:srgbClr val="16122C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화성은 어떤 곳일까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(9')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0" y="1986888"/>
            <a:ext cx="12564307" cy="8185811"/>
          </a:xfrm>
          <a:prstGeom prst="rect">
            <a:avLst/>
          </a:prstGeom>
        </p:spPr>
      </p:pic>
      <p:sp>
        <p:nvSpPr>
          <p:cNvPr id="15" name="Freeform 10"/>
          <p:cNvSpPr/>
          <p:nvPr/>
        </p:nvSpPr>
        <p:spPr>
          <a:xfrm>
            <a:off x="3581400" y="1986888"/>
            <a:ext cx="1143000" cy="693852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3125062" y="9227174"/>
            <a:ext cx="3897319" cy="879800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14971895" y="6074511"/>
            <a:ext cx="2852318" cy="2910529"/>
          </a:xfrm>
          <a:custGeom>
            <a:avLst/>
            <a:gdLst/>
            <a:ahLst/>
            <a:cxnLst/>
            <a:rect l="l" t="t" r="r" b="b"/>
            <a:pathLst>
              <a:path w="2852318" h="2910529">
                <a:moveTo>
                  <a:pt x="0" y="0"/>
                </a:moveTo>
                <a:lnTo>
                  <a:pt x="2852318" y="0"/>
                </a:lnTo>
                <a:lnTo>
                  <a:pt x="2852318" y="2910529"/>
                </a:lnTo>
                <a:lnTo>
                  <a:pt x="0" y="291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4089222" y="2988245"/>
            <a:ext cx="4198778" cy="3694924"/>
          </a:xfrm>
          <a:custGeom>
            <a:avLst/>
            <a:gdLst/>
            <a:ahLst/>
            <a:cxnLst/>
            <a:rect l="l" t="t" r="r" b="b"/>
            <a:pathLst>
              <a:path w="4198778" h="3694924">
                <a:moveTo>
                  <a:pt x="0" y="0"/>
                </a:moveTo>
                <a:lnTo>
                  <a:pt x="4198778" y="0"/>
                </a:lnTo>
                <a:lnTo>
                  <a:pt x="4198778" y="3694924"/>
                </a:lnTo>
                <a:lnTo>
                  <a:pt x="0" y="36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4227261" y="3633329"/>
            <a:ext cx="406073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젤로와의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대화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후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선생님께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보내기</a:t>
            </a:r>
            <a:endParaRPr lang="en-US" sz="4028" b="1" dirty="0">
              <a:solidFill>
                <a:srgbClr val="16122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674959" y="438483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화성은 어떤 곳일까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(9')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4" y="2045879"/>
            <a:ext cx="13178225" cy="80506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화성은 어떤 곳일까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(9')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8" y="2031689"/>
            <a:ext cx="16412411" cy="73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272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화성은 어떤 곳일까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(9')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8" y="2090345"/>
            <a:ext cx="16488612" cy="70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650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해결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생존 키트 아이디어 얻기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1" y="2013467"/>
            <a:ext cx="16633772" cy="73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3519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해결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생존 키트 아이디어 얻기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" y="2038315"/>
            <a:ext cx="16725522" cy="73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40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설계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나만의 화성 기지 그리기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(6')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91931"/>
            <a:ext cx="16631458" cy="74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9691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기지 설명회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발표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8" y="1979301"/>
            <a:ext cx="16564812" cy="739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4337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896357" y="3272552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개념 이해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328448" y="3374376"/>
            <a:ext cx="373692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화성 가능성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3301760" y="3244218"/>
            <a:ext cx="3070071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미래 기술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993059" y="4879391"/>
            <a:ext cx="4903398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테라포밍은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행성을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지구처럼 만드는 기술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대기를 바꾸고 온도를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높여 생명이 살게 함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지구화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라 불리며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수백 년 걸리는 장기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프로젝트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2658630" y="4563017"/>
            <a:ext cx="4770916" cy="36419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인공 자기장으로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방사선을 차단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미생물로 산소를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생산하는 생물학적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방법을 연구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과학 발전 시 화성을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제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2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의 지구로 만들 수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있음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6980601" y="4679039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화성은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테라포밍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최적 후보지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극지 얼음을 녹여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물과 대기를 만들 수  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있음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온실가스 증가로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온도를 서서히 올릴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수 있음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866403" y="494995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테라포밍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(Terraforming)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이란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0496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1500"/>
            <a:ext cx="17373600" cy="86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6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활동 정리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" y="1918271"/>
            <a:ext cx="16620119" cy="74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136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활동 정리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7" y="1978473"/>
            <a:ext cx="16564813" cy="72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5136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19024" y="390788"/>
            <a:ext cx="17248221" cy="110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탐사 대장과 함께 떠나는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화성 생존 프로젝트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1794424"/>
            <a:ext cx="1667042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26869" y="1974282"/>
            <a:ext cx="27492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성취기준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3796" y="2817091"/>
            <a:ext cx="17340376" cy="140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8"/>
              </a:lnSpc>
            </a:pP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[6</a:t>
            </a:r>
            <a:r>
              <a:rPr lang="ko-KR" altLang="en-US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과</a:t>
            </a: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16-01] </a:t>
            </a:r>
            <a:r>
              <a:rPr lang="ko-KR" altLang="en-US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미래사회에 일어날 수 있는 문제를 조사하고 문제를 해결하는데 과학이 기여할 수 있는 방법을 토의할 수 있다</a:t>
            </a:r>
            <a:endParaRPr lang="en-US" altLang="ko-KR" sz="36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9" name="Freeform 9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0243" y="5258269"/>
            <a:ext cx="29567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학습</a:t>
            </a:r>
            <a:r>
              <a:rPr lang="en-US" sz="52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목표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8600" y="6422029"/>
            <a:ext cx="17586245" cy="2402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44777" lvl="2" indent="-742950">
              <a:lnSpc>
                <a:spcPts val="6539"/>
              </a:lnSpc>
              <a:buAutoNum type="arabicPeriod"/>
            </a:pP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지구와 화성의 환경적 차이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대기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온도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중력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를 설명할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1344777" lvl="2" indent="-742950">
              <a:lnSpc>
                <a:spcPts val="6539"/>
              </a:lnSpc>
              <a:buAutoNum type="arabicPeriod"/>
            </a:pPr>
            <a:r>
              <a:rPr lang="ko-KR" altLang="en-US" sz="394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생성형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AI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를 활용하여 극한 환경을 극복할 수 있는 과학적 아이디어를 얻고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화성 탐사 기지를 창의적으로 설계할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5800" y="3238500"/>
            <a:ext cx="17726396" cy="3706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 b="1" dirty="0">
                <a:solidFill>
                  <a:srgbClr val="FFFFFF"/>
                </a:solidFill>
                <a:latin typeface="+mn-ea"/>
                <a:cs typeface="Arial Bold"/>
                <a:sym typeface="Arial Bold"/>
              </a:rPr>
              <a:t>[1차시] 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탐사 대장과 함께 떠나는</a:t>
            </a:r>
            <a:endParaRPr lang="en-US" altLang="ko-KR" sz="54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화성 생존 프로젝트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endParaRPr lang="ko-KR" altLang="en-US" sz="54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Freeform 11"/>
          <p:cNvSpPr/>
          <p:nvPr/>
        </p:nvSpPr>
        <p:spPr>
          <a:xfrm>
            <a:off x="9075430" y="2400300"/>
            <a:ext cx="8808071" cy="6140293"/>
          </a:xfrm>
          <a:custGeom>
            <a:avLst/>
            <a:gdLst/>
            <a:ahLst/>
            <a:cxnLst/>
            <a:rect l="l" t="t" r="r" b="b"/>
            <a:pathLst>
              <a:path w="12934538" h="8229600">
                <a:moveTo>
                  <a:pt x="0" y="0"/>
                </a:moveTo>
                <a:lnTo>
                  <a:pt x="12934538" y="0"/>
                </a:lnTo>
                <a:lnTo>
                  <a:pt x="129345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동기유발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 "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지구가 아파요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 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이사 갈 곳을 찾아라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!"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7" name="영화 마션 - 맷 데이먼이 화성에서 살아남기 위해 노력해 지구로 돌아온 이야기 (스낵무비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788" y="1984629"/>
            <a:ext cx="14431212" cy="80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동기유발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 "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지구가 아파요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 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이사 갈 곳을 찾아라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!"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1700"/>
            <a:ext cx="16134884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오늘의 미션 목표</a:t>
            </a:r>
            <a:endParaRPr lang="en-US" altLang="ko-KR" sz="5400" b="1" dirty="0">
              <a:solidFill>
                <a:srgbClr val="FFFFFF"/>
              </a:solidFill>
              <a:latin typeface="+mj-ea"/>
              <a:cs typeface="Arial Bold"/>
              <a:sym typeface="Arial Bold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79" y="1984629"/>
            <a:ext cx="16564811" cy="71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2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6394" y="3263913"/>
            <a:ext cx="12955895" cy="8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학습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목표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확인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2933700"/>
            <a:ext cx="16504205" cy="607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44777" lvl="2" indent="-742950">
              <a:lnSpc>
                <a:spcPct val="150000"/>
              </a:lnSpc>
              <a:buAutoNum type="arabicPeriod"/>
            </a:pP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지구와 화성의 환경적 차이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(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대기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,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온도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,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중력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)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를 설명할 수 있다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.</a:t>
            </a:r>
          </a:p>
          <a:p>
            <a:pPr marL="1344777" lvl="2" indent="-742950">
              <a:lnSpc>
                <a:spcPct val="150000"/>
              </a:lnSpc>
              <a:buAutoNum type="arabicPeriod"/>
            </a:pPr>
            <a:r>
              <a:rPr lang="ko-KR" altLang="en-US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생성형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AI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를 활용하여 극한 환경을 극복할 수 있는 과학적 아이디어를 얻고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,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화성 탐사 기지를 창의적으로 설계할 수 있다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394" y="337737"/>
            <a:ext cx="12955895" cy="11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[학습 목표 확인]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샌드박스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14420</TotalTime>
  <Words>486</Words>
  <Application>Microsoft Office PowerPoint</Application>
  <PresentationFormat>사용자 지정</PresentationFormat>
  <Paragraphs>89</Paragraphs>
  <Slides>21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5" baseType="lpstr">
      <vt:lpstr>Pretendard</vt:lpstr>
      <vt:lpstr>Arial Bold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역사 속 그날로 접속하다! AI 타임머신 인터뷰(세종대왕편)</dc:title>
  <dc:creator>User</dc:creator>
  <cp:lastModifiedBy>이 가영</cp:lastModifiedBy>
  <cp:revision>138</cp:revision>
  <dcterms:created xsi:type="dcterms:W3CDTF">2006-08-16T00:00:00Z</dcterms:created>
  <dcterms:modified xsi:type="dcterms:W3CDTF">2026-03-03T05:49:26Z</dcterms:modified>
  <dc:identifier>DAG_20xR7j4</dc:identifier>
</cp:coreProperties>
</file>