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80" r:id="rId7"/>
    <p:sldId id="278" r:id="rId8"/>
    <p:sldId id="285" r:id="rId9"/>
    <p:sldId id="263" r:id="rId10"/>
    <p:sldId id="264" r:id="rId11"/>
    <p:sldId id="279" r:id="rId12"/>
    <p:sldId id="286" r:id="rId13"/>
    <p:sldId id="287" r:id="rId14"/>
    <p:sldId id="288" r:id="rId15"/>
    <p:sldId id="289" r:id="rId16"/>
    <p:sldId id="290" r:id="rId17"/>
    <p:sldId id="268" r:id="rId18"/>
    <p:sldId id="269" r:id="rId19"/>
    <p:sldId id="282" r:id="rId20"/>
    <p:sldId id="281" r:id="rId21"/>
    <p:sldId id="270" r:id="rId22"/>
    <p:sldId id="291" r:id="rId23"/>
    <p:sldId id="266" r:id="rId24"/>
    <p:sldId id="283" r:id="rId25"/>
    <p:sldId id="271" r:id="rId26"/>
    <p:sldId id="277" r:id="rId27"/>
  </p:sldIdLst>
  <p:sldSz cx="18288000" cy="10287000"/>
  <p:notesSz cx="6858000" cy="9144000"/>
  <p:embeddedFontLst>
    <p:embeddedFont>
      <p:font typeface="Arial Bold" panose="020B0704020202020204" pitchFamily="34" charset="0"/>
      <p:regular r:id="rId28"/>
      <p:bold r:id="rId29"/>
    </p:embeddedFont>
    <p:embeddedFont>
      <p:font typeface="Noto Sans CJK KR Bold" panose="020B0704020202020204" pitchFamily="34" charset="0"/>
      <p:bold r:id="rId30"/>
    </p:embeddedFont>
    <p:embeddedFont>
      <p:font typeface="Pretendard" panose="02000503000000020004" pitchFamily="2" charset="-127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26" autoAdjust="0"/>
  </p:normalViewPr>
  <p:slideViewPr>
    <p:cSldViewPr>
      <p:cViewPr varScale="1">
        <p:scale>
          <a:sx n="80" d="100"/>
          <a:sy n="80" d="100"/>
        </p:scale>
        <p:origin x="5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8.png"/><Relationship Id="rId7" Type="http://schemas.openxmlformats.org/officeDocument/2006/relationships/image" Target="../media/image3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8.png"/><Relationship Id="rId7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sv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01333" y="2439635"/>
            <a:ext cx="9085297" cy="2431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en-US" altLang="ko-KR" sz="75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영양사와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75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함께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75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만드는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</a:p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'</a:t>
            </a:r>
            <a:r>
              <a:rPr lang="en-US" altLang="ko-KR" sz="75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맛있는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75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급식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en-US" altLang="ko-KR" sz="75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도전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!</a:t>
            </a:r>
          </a:p>
        </p:txBody>
      </p:sp>
      <p:sp>
        <p:nvSpPr>
          <p:cNvPr id="11" name="Freeform 7"/>
          <p:cNvSpPr/>
          <p:nvPr/>
        </p:nvSpPr>
        <p:spPr>
          <a:xfrm>
            <a:off x="11049000" y="5141495"/>
            <a:ext cx="4118393" cy="4983245"/>
          </a:xfrm>
          <a:custGeom>
            <a:avLst/>
            <a:gdLst/>
            <a:ahLst/>
            <a:cxnLst/>
            <a:rect l="l" t="t" r="r" b="b"/>
            <a:pathLst>
              <a:path w="6593967" h="8229600">
                <a:moveTo>
                  <a:pt x="0" y="0"/>
                </a:moveTo>
                <a:lnTo>
                  <a:pt x="6593967" y="0"/>
                </a:lnTo>
                <a:lnTo>
                  <a:pt x="65939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2933700"/>
            <a:ext cx="16504205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건강을 위한 균형 잡힌 식사의 조건을 설명할 수 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2. </a:t>
            </a:r>
            <a:r>
              <a:rPr lang="ko-KR" altLang="en-US" sz="53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생성형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AI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를 활용하여 영양과 기호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맛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를 모두 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충족하는 창의적인 퓨전 급식 메뉴를 제안할 수 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394" y="337737"/>
            <a:ext cx="12955895" cy="11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[학습 목표 확인]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튼튼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영양소 퀴즈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4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우리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몸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의 주요 에너지원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뇌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활동과 신경계 기능에 필수적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밥, 빵,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면</a:t>
            </a:r>
            <a:r>
              <a:rPr lang="en-US" altLang="ko-KR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감자</a:t>
            </a:r>
            <a:r>
              <a:rPr lang="en-US" altLang="ko-KR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</a:t>
            </a: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en-US" sz="4800" b="0" i="0" u="none" strike="noStrike" spc="-2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고구마</a:t>
            </a: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등에 풍부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부</a:t>
            </a: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족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하면 피로감</a:t>
            </a:r>
            <a:r>
              <a:rPr lang="en-US" altLang="ko-KR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집중력 저하 발생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과다 </a:t>
            </a: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섭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취 시 비만의 원인이 될 수 있음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13155901" y="5129266"/>
            <a:ext cx="3766921" cy="3738415"/>
          </a:xfrm>
          <a:custGeom>
            <a:avLst/>
            <a:gdLst/>
            <a:ahLst/>
            <a:cxnLst/>
            <a:rect l="l" t="t" r="r" b="b"/>
            <a:pathLst>
              <a:path w="3979393" h="4421548">
                <a:moveTo>
                  <a:pt x="0" y="0"/>
                </a:moveTo>
                <a:lnTo>
                  <a:pt x="3979393" y="0"/>
                </a:lnTo>
                <a:lnTo>
                  <a:pt x="3979393" y="4421548"/>
                </a:lnTo>
                <a:lnTo>
                  <a:pt x="0" y="4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" name="타원형 설명선 5"/>
          <p:cNvSpPr/>
          <p:nvPr/>
        </p:nvSpPr>
        <p:spPr>
          <a:xfrm rot="452053">
            <a:off x="11405881" y="949320"/>
            <a:ext cx="4267200" cy="3429000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 rot="511424">
            <a:off x="11744387" y="1940544"/>
            <a:ext cx="3877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latin typeface="+mn-ea"/>
              </a:rPr>
              <a:t>나는 어떤 영양소일까요</a:t>
            </a:r>
            <a:r>
              <a:rPr lang="en-US" altLang="ko-KR" sz="4400" dirty="0">
                <a:latin typeface="+mn-ea"/>
              </a:rPr>
              <a:t>?</a:t>
            </a:r>
            <a:endParaRPr lang="ko-KR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34527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튼튼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영양소 퀴즈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14401800" y="525355"/>
            <a:ext cx="3351000" cy="3714136"/>
          </a:xfrm>
          <a:custGeom>
            <a:avLst/>
            <a:gdLst/>
            <a:ahLst/>
            <a:cxnLst/>
            <a:rect l="l" t="t" r="r" b="b"/>
            <a:pathLst>
              <a:path w="3979393" h="4421548">
                <a:moveTo>
                  <a:pt x="0" y="0"/>
                </a:moveTo>
                <a:lnTo>
                  <a:pt x="3979393" y="0"/>
                </a:lnTo>
                <a:lnTo>
                  <a:pt x="3979393" y="4421548"/>
                </a:lnTo>
                <a:lnTo>
                  <a:pt x="0" y="4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2364000" y="3478089"/>
            <a:ext cx="11049000" cy="4038600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409061" y="4774114"/>
            <a:ext cx="5634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dirty="0">
                <a:latin typeface="+mn-ea"/>
              </a:rPr>
              <a:t>탄수화물</a:t>
            </a:r>
          </a:p>
        </p:txBody>
      </p:sp>
    </p:spTree>
    <p:extLst>
      <p:ext uri="{BB962C8B-B14F-4D97-AF65-F5344CB8AC3E}">
        <p14:creationId xmlns:p14="http://schemas.microsoft.com/office/powerpoint/2010/main" val="288949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튼튼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영양소 퀴즈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254571" y="3022251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에너지 저장 및 장기 보호 기능</a:t>
            </a:r>
            <a:endParaRPr lang="en-US" altLang="ko-KR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체온 유지와 호르몬 생성에 필요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  </a:t>
            </a:r>
            <a:r>
              <a:rPr lang="ko-KR" altLang="en-US" sz="4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지용성 비타민 흡수 도움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견과류</a:t>
            </a:r>
            <a:r>
              <a:rPr lang="en-US" altLang="ko-KR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식물성 기름</a:t>
            </a:r>
            <a:r>
              <a:rPr lang="en-US" altLang="ko-KR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, </a:t>
            </a: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생선에 풍부</a:t>
            </a:r>
            <a:endParaRPr lang="en-US" altLang="ko-KR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적절한 양 섭취가 중요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13639800" y="5114477"/>
            <a:ext cx="3752593" cy="4076499"/>
          </a:xfrm>
          <a:custGeom>
            <a:avLst/>
            <a:gdLst/>
            <a:ahLst/>
            <a:cxnLst/>
            <a:rect l="l" t="t" r="r" b="b"/>
            <a:pathLst>
              <a:path w="3979393" h="4421548">
                <a:moveTo>
                  <a:pt x="0" y="0"/>
                </a:moveTo>
                <a:lnTo>
                  <a:pt x="3979393" y="0"/>
                </a:lnTo>
                <a:lnTo>
                  <a:pt x="3979393" y="4421548"/>
                </a:lnTo>
                <a:lnTo>
                  <a:pt x="0" y="4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" name="타원형 설명선 5"/>
          <p:cNvSpPr/>
          <p:nvPr/>
        </p:nvSpPr>
        <p:spPr>
          <a:xfrm rot="452053">
            <a:off x="10075159" y="1248731"/>
            <a:ext cx="4267200" cy="3429000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 rot="511424">
            <a:off x="10430410" y="2239955"/>
            <a:ext cx="3877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latin typeface="+mn-ea"/>
              </a:rPr>
              <a:t>나는 어떤 영양소일까요</a:t>
            </a:r>
            <a:r>
              <a:rPr lang="en-US" altLang="ko-KR" sz="4400" dirty="0">
                <a:latin typeface="+mn-ea"/>
              </a:rPr>
              <a:t>?</a:t>
            </a:r>
            <a:endParaRPr lang="ko-KR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441759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튼튼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영양소 퀴즈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14401800" y="525355"/>
            <a:ext cx="3351000" cy="3714136"/>
          </a:xfrm>
          <a:custGeom>
            <a:avLst/>
            <a:gdLst/>
            <a:ahLst/>
            <a:cxnLst/>
            <a:rect l="l" t="t" r="r" b="b"/>
            <a:pathLst>
              <a:path w="3979393" h="4421548">
                <a:moveTo>
                  <a:pt x="0" y="0"/>
                </a:moveTo>
                <a:lnTo>
                  <a:pt x="3979393" y="0"/>
                </a:lnTo>
                <a:lnTo>
                  <a:pt x="3979393" y="4421548"/>
                </a:lnTo>
                <a:lnTo>
                  <a:pt x="0" y="4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2364000" y="3478089"/>
            <a:ext cx="11049000" cy="4038600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774114"/>
            <a:ext cx="5634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>
                <a:latin typeface="+mn-ea"/>
              </a:rPr>
              <a:t>지방</a:t>
            </a:r>
            <a:endParaRPr lang="ko-KR" altLang="en-US" sz="8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94062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튼튼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영양소 퀴즈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065930" y="2971800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800" spc="-200" dirty="0">
                <a:solidFill>
                  <a:srgbClr val="FFFFFF"/>
                </a:solidFill>
                <a:latin typeface="+mj-ea"/>
                <a:cs typeface="Noto Sans CJK KR Regular"/>
              </a:rPr>
              <a:t>매일 섭취 권장 </a:t>
            </a:r>
            <a:endParaRPr lang="en-US" altLang="ko-KR" sz="4800" spc="-200" dirty="0">
              <a:solidFill>
                <a:srgbClr val="FFFFFF"/>
              </a:solidFill>
              <a:latin typeface="+mj-ea"/>
              <a:cs typeface="Noto Sans CJK KR Regular"/>
            </a:endParaRPr>
          </a:p>
          <a:p>
            <a:pPr marL="571500" lvl="0" indent="-571500">
              <a:lnSpc>
                <a:spcPct val="132800"/>
              </a:lnSpc>
              <a:buFontTx/>
              <a:buChar char="-"/>
            </a:pPr>
            <a:r>
              <a:rPr lang="ko-KR" altLang="en-US" sz="4800" b="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면역력 강화와 피부건강에 중요</a:t>
            </a:r>
            <a:endParaRPr lang="en-US" altLang="ko-KR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뼈 건강과 칼슘 흡수 촉진</a:t>
            </a: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시력과 상처회복에 도움 </a:t>
            </a:r>
            <a:endParaRPr lang="en-US" altLang="ko-KR" sz="4800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>
              <a:lnSpc>
                <a:spcPct val="132800"/>
              </a:lnSpc>
            </a:pPr>
            <a:r>
              <a:rPr lang="en-US" altLang="ko-KR" sz="4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 </a:t>
            </a:r>
            <a:r>
              <a:rPr lang="ko-KR" altLang="en-US" sz="4800" spc="-200" dirty="0">
                <a:solidFill>
                  <a:srgbClr val="FFFFFF"/>
                </a:solidFill>
                <a:latin typeface="+mj-ea"/>
                <a:cs typeface="Noto Sans CJK KR Regular"/>
              </a:rPr>
              <a:t>신체의 </a:t>
            </a:r>
            <a:r>
              <a:rPr lang="ko-KR" altLang="en-US" sz="4800" spc="-200" dirty="0" err="1">
                <a:solidFill>
                  <a:srgbClr val="FFFFFF"/>
                </a:solidFill>
                <a:latin typeface="+mj-ea"/>
                <a:cs typeface="Noto Sans CJK KR Regular"/>
              </a:rPr>
              <a:t>대사조절에</a:t>
            </a:r>
            <a:r>
              <a:rPr lang="ko-KR" altLang="en-US" sz="4800" spc="-200" dirty="0">
                <a:solidFill>
                  <a:srgbClr val="FFFFFF"/>
                </a:solidFill>
                <a:latin typeface="+mj-ea"/>
                <a:cs typeface="Noto Sans CJK KR Regular"/>
              </a:rPr>
              <a:t> 필수적 영양소</a:t>
            </a:r>
            <a:endParaRPr lang="en-US" altLang="ko-KR" sz="4800" spc="-200" dirty="0">
              <a:solidFill>
                <a:srgbClr val="FFFFFF"/>
              </a:solidFill>
              <a:latin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13792200" y="5372100"/>
            <a:ext cx="3600193" cy="3818876"/>
          </a:xfrm>
          <a:custGeom>
            <a:avLst/>
            <a:gdLst/>
            <a:ahLst/>
            <a:cxnLst/>
            <a:rect l="l" t="t" r="r" b="b"/>
            <a:pathLst>
              <a:path w="3979393" h="4421548">
                <a:moveTo>
                  <a:pt x="0" y="0"/>
                </a:moveTo>
                <a:lnTo>
                  <a:pt x="3979393" y="0"/>
                </a:lnTo>
                <a:lnTo>
                  <a:pt x="3979393" y="4421548"/>
                </a:lnTo>
                <a:lnTo>
                  <a:pt x="0" y="4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" name="타원형 설명선 5"/>
          <p:cNvSpPr/>
          <p:nvPr/>
        </p:nvSpPr>
        <p:spPr>
          <a:xfrm rot="452053">
            <a:off x="9959981" y="1067335"/>
            <a:ext cx="4267200" cy="3429000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 rot="511424">
            <a:off x="10216958" y="2123405"/>
            <a:ext cx="3877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latin typeface="+mn-ea"/>
              </a:rPr>
              <a:t>나는 어떤 영양소일까요</a:t>
            </a:r>
            <a:r>
              <a:rPr lang="en-US" altLang="ko-KR" sz="4400" dirty="0">
                <a:latin typeface="+mn-ea"/>
              </a:rPr>
              <a:t>?</a:t>
            </a:r>
            <a:endParaRPr lang="ko-KR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043545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튼튼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영양소 퀴즈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Freeform 12"/>
          <p:cNvSpPr/>
          <p:nvPr/>
        </p:nvSpPr>
        <p:spPr>
          <a:xfrm>
            <a:off x="14401800" y="525355"/>
            <a:ext cx="3351000" cy="3714136"/>
          </a:xfrm>
          <a:custGeom>
            <a:avLst/>
            <a:gdLst/>
            <a:ahLst/>
            <a:cxnLst/>
            <a:rect l="l" t="t" r="r" b="b"/>
            <a:pathLst>
              <a:path w="3979393" h="4421548">
                <a:moveTo>
                  <a:pt x="0" y="0"/>
                </a:moveTo>
                <a:lnTo>
                  <a:pt x="3979393" y="0"/>
                </a:lnTo>
                <a:lnTo>
                  <a:pt x="3979393" y="4421548"/>
                </a:lnTo>
                <a:lnTo>
                  <a:pt x="0" y="442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" name="가로로 말린 두루마리 모양 4"/>
          <p:cNvSpPr/>
          <p:nvPr/>
        </p:nvSpPr>
        <p:spPr>
          <a:xfrm>
            <a:off x="2364000" y="3478089"/>
            <a:ext cx="11049000" cy="4038600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172200" y="4774114"/>
            <a:ext cx="5634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>
                <a:latin typeface="+mn-ea"/>
              </a:rPr>
              <a:t>비타민</a:t>
            </a:r>
            <a:endParaRPr lang="ko-KR" altLang="en-US" sz="8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05847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483607" y="6123600"/>
            <a:ext cx="4631075" cy="3022829"/>
          </a:xfrm>
          <a:custGeom>
            <a:avLst/>
            <a:gdLst/>
            <a:ahLst/>
            <a:cxnLst/>
            <a:rect l="l" t="t" r="r" b="b"/>
            <a:pathLst>
              <a:path w="4631075" h="3022829">
                <a:moveTo>
                  <a:pt x="0" y="0"/>
                </a:moveTo>
                <a:lnTo>
                  <a:pt x="4631074" y="0"/>
                </a:lnTo>
                <a:lnTo>
                  <a:pt x="4631074" y="3022829"/>
                </a:lnTo>
                <a:lnTo>
                  <a:pt x="0" y="302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2"/>
          <p:cNvSpPr/>
          <p:nvPr/>
        </p:nvSpPr>
        <p:spPr>
          <a:xfrm>
            <a:off x="13759524" y="3014226"/>
            <a:ext cx="4079241" cy="2921756"/>
          </a:xfrm>
          <a:custGeom>
            <a:avLst/>
            <a:gdLst/>
            <a:ahLst/>
            <a:cxnLst/>
            <a:rect l="l" t="t" r="r" b="b"/>
            <a:pathLst>
              <a:path w="4079241" h="2921756">
                <a:moveTo>
                  <a:pt x="0" y="0"/>
                </a:moveTo>
                <a:lnTo>
                  <a:pt x="4079241" y="0"/>
                </a:lnTo>
                <a:lnTo>
                  <a:pt x="4079241" y="2921756"/>
                </a:lnTo>
                <a:lnTo>
                  <a:pt x="0" y="29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3746" y="3396837"/>
            <a:ext cx="3108665" cy="158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샌드박스 </a:t>
            </a:r>
          </a:p>
          <a:p>
            <a:pPr algn="l">
              <a:lnSpc>
                <a:spcPts val="6380"/>
              </a:lnSpc>
            </a:pPr>
            <a:r>
              <a:rPr lang="en-US" sz="4028" b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접속 하기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8" y="2202632"/>
            <a:ext cx="12607036" cy="768096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3156740" y="8885191"/>
            <a:ext cx="3897319" cy="1224868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Freeform 10"/>
          <p:cNvSpPr/>
          <p:nvPr/>
        </p:nvSpPr>
        <p:spPr>
          <a:xfrm>
            <a:off x="3429000" y="2011248"/>
            <a:ext cx="1676400" cy="1002978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14971895" y="6074511"/>
            <a:ext cx="2852318" cy="2910529"/>
          </a:xfrm>
          <a:custGeom>
            <a:avLst/>
            <a:gdLst/>
            <a:ahLst/>
            <a:cxnLst/>
            <a:rect l="l" t="t" r="r" b="b"/>
            <a:pathLst>
              <a:path w="2852318" h="2910529">
                <a:moveTo>
                  <a:pt x="0" y="0"/>
                </a:moveTo>
                <a:lnTo>
                  <a:pt x="2852318" y="0"/>
                </a:lnTo>
                <a:lnTo>
                  <a:pt x="2852318" y="2910529"/>
                </a:lnTo>
                <a:lnTo>
                  <a:pt x="0" y="291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4089222" y="2988245"/>
            <a:ext cx="4198778" cy="3694924"/>
          </a:xfrm>
          <a:custGeom>
            <a:avLst/>
            <a:gdLst/>
            <a:ahLst/>
            <a:cxnLst/>
            <a:rect l="l" t="t" r="r" b="b"/>
            <a:pathLst>
              <a:path w="4198778" h="3694924">
                <a:moveTo>
                  <a:pt x="0" y="0"/>
                </a:moveTo>
                <a:lnTo>
                  <a:pt x="4198778" y="0"/>
                </a:lnTo>
                <a:lnTo>
                  <a:pt x="4198778" y="3694924"/>
                </a:lnTo>
                <a:lnTo>
                  <a:pt x="0" y="36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4227261" y="3633329"/>
            <a:ext cx="406073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젤로와의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대화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후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선생님께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보내기</a:t>
            </a:r>
            <a:endParaRPr lang="en-US" sz="4028" b="1" dirty="0">
              <a:solidFill>
                <a:srgbClr val="16122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8" y="2163744"/>
            <a:ext cx="13159086" cy="7758736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9513" y="3009900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역할 부여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608859" y="3013364"/>
            <a:ext cx="3070071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조건 제시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3034898" y="3017545"/>
            <a:ext cx="373692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>
                <a:latin typeface="+mn-ea"/>
                <a:cs typeface="Noto Sans CJK KR Bold"/>
              </a:rPr>
              <a:t>창의성 추가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107699" y="4260185"/>
            <a:ext cx="5195163" cy="4851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r>
              <a:rPr 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 AI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에게</a:t>
            </a: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역할을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알려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주세요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“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너는 초등학교 급식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식단을 짜는 전문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영양사야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.” </a:t>
            </a: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역할을 주면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전문가처럼 답변해요 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12554148" y="4299773"/>
            <a:ext cx="5284697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창의적 요소를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추가해보세요</a:t>
            </a: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 </a:t>
            </a:r>
          </a:p>
          <a:p>
            <a:pPr lvl="0" algn="l">
              <a:lnSpc>
                <a:spcPct val="126990"/>
              </a:lnSpc>
            </a:pP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“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잘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안먹는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김치를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활용한 맛있는 퓨전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요리 하나를 포함해줘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”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6782748" y="4260185"/>
            <a:ext cx="4959687" cy="37294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r>
              <a:rPr lang="en-US" altLang="ko-KR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원하는 조건을 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b="0" i="0" u="none" strike="noStrike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구체적으로 말하세요</a:t>
            </a:r>
            <a:endParaRPr lang="en-US" altLang="ko-KR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- 5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학년이 좋아하고 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5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대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영양소가 골고루 들어간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 algn="l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점심메뉴를 추천해줘 </a:t>
            </a: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프롬프트 작성법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5860370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6838" y="1556550"/>
            <a:ext cx="5191125" cy="1562134"/>
            <a:chOff x="0" y="0"/>
            <a:chExt cx="6921500" cy="2082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1500" cy="2082845"/>
            </a:xfrm>
            <a:custGeom>
              <a:avLst/>
              <a:gdLst/>
              <a:ahLst/>
              <a:cxnLst/>
              <a:rect l="l" t="t" r="r" b="b"/>
              <a:pathLst>
                <a:path w="6921500" h="2082845">
                  <a:moveTo>
                    <a:pt x="0" y="0"/>
                  </a:moveTo>
                  <a:lnTo>
                    <a:pt x="6921500" y="0"/>
                  </a:lnTo>
                  <a:lnTo>
                    <a:pt x="6921500" y="2082845"/>
                  </a:lnTo>
                  <a:lnTo>
                    <a:pt x="0" y="2082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6921500" cy="208284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974"/>
                </a:lnSpc>
              </a:pPr>
              <a:r>
                <a:rPr lang="en-US" sz="4999" b="1" dirty="0" err="1">
                  <a:solidFill>
                    <a:srgbClr val="A973FF"/>
                  </a:solidFill>
                  <a:latin typeface="+mj-ea"/>
                  <a:ea typeface="+mj-ea"/>
                  <a:cs typeface="Noto Sans Bold"/>
                  <a:sym typeface="Noto Sans Bold"/>
                </a:rPr>
                <a:t>수업</a:t>
              </a:r>
              <a:r>
                <a:rPr lang="en-US" sz="4999" b="1" dirty="0">
                  <a:solidFill>
                    <a:srgbClr val="A973FF"/>
                  </a:solidFill>
                  <a:latin typeface="+mj-ea"/>
                  <a:ea typeface="+mj-ea"/>
                  <a:cs typeface="Noto Sans Bold"/>
                  <a:sym typeface="Noto Sans Bold"/>
                </a:rPr>
                <a:t> </a:t>
              </a:r>
              <a:r>
                <a:rPr lang="ko-KR" altLang="en-US" sz="4999" b="1" dirty="0">
                  <a:solidFill>
                    <a:srgbClr val="A973FF"/>
                  </a:solidFill>
                  <a:latin typeface="+mj-ea"/>
                  <a:ea typeface="+mj-ea"/>
                  <a:cs typeface="Noto Sans Bold"/>
                  <a:sym typeface="Noto Sans Bold"/>
                </a:rPr>
                <a:t>개요</a:t>
              </a:r>
              <a:endParaRPr lang="en-US" sz="4999" b="1" dirty="0">
                <a:solidFill>
                  <a:srgbClr val="A973FF"/>
                </a:solidFill>
                <a:latin typeface="+mj-ea"/>
                <a:ea typeface="+mj-ea"/>
                <a:cs typeface="Noto Sans Bold"/>
                <a:sym typeface="Noto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11342" y="3591790"/>
            <a:ext cx="4869423" cy="556024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6758263" y="3593708"/>
            <a:ext cx="4919999" cy="5617999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473664" y="3532120"/>
            <a:ext cx="4973936" cy="567958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279892" y="4124259"/>
            <a:ext cx="4498271" cy="430519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4705"/>
              </a:lnSpc>
            </a:pP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5"/>
              </a:lnSpc>
            </a:pP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5"/>
              </a:lnSpc>
            </a:pP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-  AI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젤로가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탑재된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  </a:t>
            </a:r>
            <a:r>
              <a:rPr lang="ko-KR" alt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디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지털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플랫폼</a:t>
            </a: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-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학생별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계정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필요</a:t>
            </a: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-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프롬프트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입력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및 AI </a:t>
            </a: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답변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확인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가능</a:t>
            </a: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-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교사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모니터링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기능</a:t>
            </a: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</a:t>
            </a:r>
          </a:p>
          <a:p>
            <a:pPr algn="l">
              <a:lnSpc>
                <a:spcPts val="4705"/>
              </a:lnSpc>
            </a:pPr>
            <a:r>
              <a:rPr lang="en-US" sz="3399" spc="-186" dirty="0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  </a:t>
            </a:r>
            <a:r>
              <a:rPr lang="en-US" sz="3399" spc="-186" dirty="0" err="1">
                <a:solidFill>
                  <a:srgbClr val="000000"/>
                </a:solidFill>
                <a:latin typeface="+mj-ea"/>
                <a:ea typeface="+mj-ea"/>
                <a:cs typeface="Arial"/>
                <a:sym typeface="Arial"/>
              </a:rPr>
              <a:t>제공</a:t>
            </a: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  <a:p>
            <a:pPr algn="l">
              <a:lnSpc>
                <a:spcPts val="4707"/>
              </a:lnSpc>
            </a:pPr>
            <a:endParaRPr lang="en-US" sz="3399" spc="-186" dirty="0">
              <a:solidFill>
                <a:srgbClr val="000000"/>
              </a:solidFill>
              <a:latin typeface="+mj-ea"/>
              <a:ea typeface="+mj-ea"/>
              <a:cs typeface="Arial"/>
              <a:sym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00646" y="3775364"/>
            <a:ext cx="3546345" cy="783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4845"/>
              </a:lnSpc>
            </a:pPr>
            <a:r>
              <a:rPr lang="en-US" sz="3500" b="1" spc="-194" dirty="0" err="1">
                <a:solidFill>
                  <a:srgbClr val="000000"/>
                </a:solidFill>
                <a:latin typeface="+mj-ea"/>
                <a:ea typeface="+mj-ea"/>
                <a:cs typeface="Arial Bold"/>
                <a:sym typeface="Arial Bold"/>
              </a:rPr>
              <a:t>클래스팅</a:t>
            </a:r>
            <a:r>
              <a:rPr lang="en-US" sz="3500" b="1" spc="-194" dirty="0">
                <a:solidFill>
                  <a:srgbClr val="000000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3500" b="1" spc="-194" dirty="0" err="1">
                <a:solidFill>
                  <a:srgbClr val="000000"/>
                </a:solidFill>
                <a:latin typeface="+mj-ea"/>
                <a:ea typeface="+mj-ea"/>
                <a:cs typeface="Arial Bold"/>
                <a:sym typeface="Arial Bold"/>
              </a:rPr>
              <a:t>샌드박스</a:t>
            </a:r>
            <a:endParaRPr lang="en-US" sz="3500" b="1" spc="-194" dirty="0">
              <a:solidFill>
                <a:srgbClr val="000000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391400" y="3775365"/>
            <a:ext cx="4083364" cy="7839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4845"/>
              </a:lnSpc>
            </a:pPr>
            <a:r>
              <a:rPr lang="ko-KR" altLang="en-US" sz="3499" b="1" spc="-194" dirty="0">
                <a:solidFill>
                  <a:srgbClr val="000000"/>
                </a:solidFill>
                <a:latin typeface="+mj-ea"/>
                <a:ea typeface="+mj-ea"/>
                <a:cs typeface="Arial Bold"/>
                <a:sym typeface="Arial Bold"/>
              </a:rPr>
              <a:t>난이도 및 소요시간</a:t>
            </a:r>
            <a:endParaRPr lang="en-US" sz="3499" spc="-194" dirty="0">
              <a:solidFill>
                <a:srgbClr val="FFFFFF"/>
              </a:solidFill>
              <a:latin typeface="+mj-ea"/>
              <a:ea typeface="+mj-ea"/>
              <a:cs typeface="Arial"/>
              <a:sym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456541" y="3732260"/>
            <a:ext cx="3390900" cy="783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4845"/>
              </a:lnSpc>
            </a:pPr>
            <a:r>
              <a:rPr lang="ko-KR" altLang="en-US" sz="3500" b="1" spc="-194" dirty="0">
                <a:solidFill>
                  <a:srgbClr val="000000"/>
                </a:solidFill>
                <a:latin typeface="+mj-ea"/>
                <a:ea typeface="+mj-ea"/>
                <a:cs typeface="Arial Bold"/>
                <a:sym typeface="Arial Bold"/>
              </a:rPr>
              <a:t>프롬프트 작성법</a:t>
            </a:r>
            <a:endParaRPr lang="en-US" sz="3500" b="1" spc="-194" dirty="0">
              <a:solidFill>
                <a:srgbClr val="000000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563869" y="1028700"/>
            <a:ext cx="2243738" cy="2229715"/>
          </a:xfrm>
          <a:custGeom>
            <a:avLst/>
            <a:gdLst/>
            <a:ahLst/>
            <a:cxnLst/>
            <a:rect l="l" t="t" r="r" b="b"/>
            <a:pathLst>
              <a:path w="2243738" h="2229715">
                <a:moveTo>
                  <a:pt x="0" y="0"/>
                </a:moveTo>
                <a:lnTo>
                  <a:pt x="2243738" y="0"/>
                </a:lnTo>
                <a:lnTo>
                  <a:pt x="2243738" y="2229715"/>
                </a:lnTo>
                <a:lnTo>
                  <a:pt x="0" y="2229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6961759" y="4784932"/>
            <a:ext cx="4513005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77"/>
              </a:lnSpc>
            </a:pPr>
            <a:r>
              <a:rPr lang="en-US" altLang="ko-KR" sz="3200" spc="-238" dirty="0">
                <a:solidFill>
                  <a:srgbClr val="16122C"/>
                </a:solidFill>
                <a:latin typeface="+mj-ea"/>
                <a:cs typeface="Noto Sans"/>
                <a:sym typeface="Noto Sans"/>
              </a:rPr>
              <a:t>- </a:t>
            </a:r>
            <a:r>
              <a:rPr lang="en-US" altLang="ko-KR" sz="3200" spc="-238" dirty="0" err="1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난이도</a:t>
            </a: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: 중</a:t>
            </a:r>
          </a:p>
          <a:p>
            <a:pPr>
              <a:lnSpc>
                <a:spcPts val="5577"/>
              </a:lnSpc>
            </a:pPr>
            <a:r>
              <a:rPr lang="en-US" altLang="ko-KR" sz="3200" spc="-300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- </a:t>
            </a:r>
            <a:r>
              <a:rPr lang="en-US" altLang="ko-KR" sz="3200" spc="-300" dirty="0" err="1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소요시간</a:t>
            </a:r>
            <a:r>
              <a:rPr lang="en-US" altLang="ko-KR" sz="3200" spc="-300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: 40분</a:t>
            </a:r>
          </a:p>
          <a:p>
            <a:pPr>
              <a:lnSpc>
                <a:spcPts val="5577"/>
              </a:lnSpc>
            </a:pP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- </a:t>
            </a:r>
            <a:r>
              <a:rPr lang="en-US" altLang="ko-KR" sz="3200" spc="-238" dirty="0" err="1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대상</a:t>
            </a: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: </a:t>
            </a:r>
            <a:r>
              <a:rPr lang="en-US" altLang="ko-KR" sz="3200" spc="-238" dirty="0" err="1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초등학교</a:t>
            </a: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 5학년</a:t>
            </a:r>
          </a:p>
          <a:p>
            <a:pPr lvl="0">
              <a:lnSpc>
                <a:spcPts val="5577"/>
              </a:lnSpc>
            </a:pP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- </a:t>
            </a:r>
            <a:r>
              <a:rPr lang="ko-KR" altLang="en-US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관련 키워드</a:t>
            </a: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: </a:t>
            </a:r>
            <a:r>
              <a:rPr lang="ko-KR" altLang="en-US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균형 잡힌  </a:t>
            </a:r>
            <a:endParaRPr lang="en-US" altLang="ko-KR" sz="3200" spc="-238" dirty="0">
              <a:solidFill>
                <a:srgbClr val="16122C"/>
              </a:solidFill>
              <a:latin typeface="+mj-ea"/>
              <a:ea typeface="+mj-ea"/>
              <a:cs typeface="Noto Sans"/>
              <a:sym typeface="Noto Sans"/>
            </a:endParaRPr>
          </a:p>
          <a:p>
            <a:pPr lvl="0">
              <a:lnSpc>
                <a:spcPts val="5577"/>
              </a:lnSpc>
            </a:pP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  </a:t>
            </a:r>
            <a:r>
              <a:rPr lang="ko-KR" altLang="en-US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식사</a:t>
            </a: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, </a:t>
            </a:r>
            <a:r>
              <a:rPr lang="ko-KR" altLang="en-US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퓨전 요리</a:t>
            </a:r>
            <a:r>
              <a:rPr lang="en-US" altLang="ko-KR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, AI </a:t>
            </a:r>
            <a:r>
              <a:rPr lang="ko-KR" altLang="en-US" sz="3200" spc="-238" dirty="0">
                <a:solidFill>
                  <a:srgbClr val="16122C"/>
                </a:solidFill>
                <a:latin typeface="+mj-ea"/>
                <a:ea typeface="+mj-ea"/>
                <a:cs typeface="Noto Sans"/>
                <a:sym typeface="Noto Sans"/>
              </a:rPr>
              <a:t>융합</a:t>
            </a:r>
            <a:endParaRPr lang="en-US" altLang="ko-KR" sz="3200" spc="-100" dirty="0">
              <a:latin typeface="+mj-ea"/>
              <a:ea typeface="+mj-ea"/>
              <a:cs typeface="Noto Sans CJK KR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682847" y="4708394"/>
            <a:ext cx="4750898" cy="496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altLang="ko-KR" sz="3200" spc="-200" dirty="0">
                <a:latin typeface="+mj-ea"/>
                <a:ea typeface="+mj-ea"/>
                <a:cs typeface="Noto Sans CJK KR Regular"/>
              </a:rPr>
              <a:t>- </a:t>
            </a:r>
            <a:r>
              <a:rPr lang="en-US" altLang="ko-KR" sz="3200" spc="-200" dirty="0" err="1">
                <a:latin typeface="+mj-ea"/>
                <a:ea typeface="+mj-ea"/>
                <a:cs typeface="Noto Sans CJK KR Regular"/>
              </a:rPr>
              <a:t>역할</a:t>
            </a:r>
            <a:r>
              <a:rPr lang="en-US" altLang="ko-KR" sz="3200" spc="-200" dirty="0">
                <a:latin typeface="+mj-ea"/>
                <a:ea typeface="+mj-ea"/>
                <a:cs typeface="Noto Sans CJK KR Regular"/>
              </a:rPr>
              <a:t> </a:t>
            </a:r>
            <a:r>
              <a:rPr lang="en-US" altLang="ko-KR" sz="3200" spc="-200" dirty="0" err="1">
                <a:latin typeface="+mj-ea"/>
                <a:ea typeface="+mj-ea"/>
                <a:cs typeface="Noto Sans CJK KR Regular"/>
              </a:rPr>
              <a:t>부여</a:t>
            </a:r>
            <a:r>
              <a:rPr lang="en-US" altLang="ko-KR" sz="3200" spc="-200" dirty="0">
                <a:latin typeface="+mj-ea"/>
                <a:ea typeface="+mj-ea"/>
                <a:cs typeface="Noto Sans CJK KR Regular"/>
              </a:rPr>
              <a:t>: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AI에게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역할을</a:t>
            </a:r>
            <a:r>
              <a:rPr lang="en-US" altLang="ko-KR" sz="3200" spc="-100" dirty="0">
                <a:latin typeface="+mn-ea"/>
                <a:cs typeface="Noto Sans CJK KR Regular"/>
              </a:rPr>
              <a:t>  </a:t>
            </a:r>
          </a:p>
          <a:p>
            <a:r>
              <a:rPr lang="en-US" altLang="ko-KR" sz="3200" spc="-100" dirty="0">
                <a:latin typeface="+mn-ea"/>
                <a:cs typeface="Noto Sans CJK KR Regular"/>
              </a:rPr>
              <a:t> 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알려주</a:t>
            </a:r>
            <a:r>
              <a:rPr lang="ko-KR" altLang="en-US" sz="3200" spc="-100" dirty="0">
                <a:latin typeface="+mn-ea"/>
                <a:cs typeface="Noto Sans CJK KR Regular"/>
              </a:rPr>
              <a:t>기 </a:t>
            </a:r>
            <a:endParaRPr lang="en-US" altLang="ko-KR" sz="3200" spc="-100" dirty="0">
              <a:latin typeface="+mn-ea"/>
              <a:cs typeface="Noto Sans CJK KR Regular"/>
            </a:endParaRPr>
          </a:p>
          <a:p>
            <a:r>
              <a:rPr lang="en-US" altLang="ko-KR" sz="3200" spc="-200" dirty="0"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200" spc="-200" dirty="0">
                <a:latin typeface="+mj-ea"/>
                <a:ea typeface="+mj-ea"/>
                <a:cs typeface="Noto Sans CJK KR Regular"/>
              </a:rPr>
              <a:t>조건 제시</a:t>
            </a:r>
            <a:r>
              <a:rPr lang="en-US" altLang="ko-KR" sz="3200" spc="-200" dirty="0">
                <a:latin typeface="+mn-ea"/>
                <a:cs typeface="Noto Sans CJK KR Regular"/>
              </a:rPr>
              <a:t>: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원하는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조건을</a:t>
            </a:r>
            <a:endParaRPr lang="en-US" altLang="ko-KR" sz="3200" spc="-100" dirty="0">
              <a:latin typeface="+mn-ea"/>
              <a:cs typeface="Noto Sans CJK KR Regular"/>
            </a:endParaRPr>
          </a:p>
          <a:p>
            <a:r>
              <a:rPr lang="en-US" altLang="ko-KR" sz="3200" spc="-100" dirty="0">
                <a:latin typeface="+mn-ea"/>
                <a:cs typeface="Noto Sans CJK KR Regular"/>
              </a:rPr>
              <a:t> 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구체적으로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말하세요</a:t>
            </a:r>
            <a:endParaRPr lang="en-US" altLang="ko-KR" sz="3200" spc="-100" dirty="0">
              <a:latin typeface="+mn-ea"/>
              <a:cs typeface="Noto Sans CJK KR Regular"/>
            </a:endParaRPr>
          </a:p>
          <a:p>
            <a:pPr lvl="0">
              <a:lnSpc>
                <a:spcPct val="126990"/>
              </a:lnSpc>
            </a:pPr>
            <a:r>
              <a:rPr lang="en-US" altLang="ko-KR" sz="3200" spc="-200" dirty="0"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200" spc="-200" dirty="0">
                <a:latin typeface="+mj-ea"/>
                <a:ea typeface="+mj-ea"/>
                <a:cs typeface="Noto Sans CJK KR Regular"/>
              </a:rPr>
              <a:t>창의성 부여</a:t>
            </a:r>
            <a:r>
              <a:rPr lang="en-US" altLang="ko-KR" sz="3200" spc="-200" dirty="0">
                <a:latin typeface="+mj-ea"/>
                <a:ea typeface="+mj-ea"/>
                <a:cs typeface="Noto Sans CJK KR Regular"/>
              </a:rPr>
              <a:t>: </a:t>
            </a:r>
            <a:r>
              <a:rPr lang="en-US" altLang="ko-KR" sz="3200" spc="-100" dirty="0">
                <a:latin typeface="+mn-ea"/>
                <a:cs typeface="Noto Sans CJK KR Regular"/>
              </a:rPr>
              <a:t>'잘 안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먹는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3200" spc="-100" dirty="0">
                <a:latin typeface="+mn-ea"/>
                <a:cs typeface="Noto Sans CJK KR Regular"/>
              </a:rPr>
              <a:t> 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김치를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활용한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맛있는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</a:p>
          <a:p>
            <a:pPr lvl="0">
              <a:lnSpc>
                <a:spcPct val="126990"/>
              </a:lnSpc>
            </a:pPr>
            <a:r>
              <a:rPr lang="en-US" altLang="ko-KR" sz="3200" spc="-100" dirty="0">
                <a:latin typeface="+mn-ea"/>
                <a:cs typeface="Noto Sans CJK KR Regular"/>
              </a:rPr>
              <a:t> 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퓨전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요리</a:t>
            </a:r>
            <a:r>
              <a:rPr lang="en-US" altLang="ko-KR" sz="3200" spc="-100" dirty="0">
                <a:latin typeface="+mn-ea"/>
                <a:cs typeface="Noto Sans CJK KR Regular"/>
              </a:rPr>
              <a:t>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하나를</a:t>
            </a:r>
            <a:r>
              <a:rPr lang="en-US" altLang="ko-KR" sz="3200" spc="-100" dirty="0">
                <a:latin typeface="+mn-ea"/>
                <a:cs typeface="Noto Sans CJK KR Regular"/>
              </a:rPr>
              <a:t>     </a:t>
            </a:r>
          </a:p>
          <a:p>
            <a:pPr lvl="0">
              <a:lnSpc>
                <a:spcPct val="126990"/>
              </a:lnSpc>
            </a:pPr>
            <a:r>
              <a:rPr lang="en-US" altLang="ko-KR" sz="3200" spc="-100" dirty="0">
                <a:latin typeface="+mn-ea"/>
                <a:cs typeface="Noto Sans CJK KR Regular"/>
              </a:rPr>
              <a:t>  </a:t>
            </a:r>
            <a:r>
              <a:rPr lang="en-US" altLang="ko-KR" sz="3200" spc="-100" dirty="0" err="1">
                <a:latin typeface="+mn-ea"/>
                <a:cs typeface="Noto Sans CJK KR Regular"/>
              </a:rPr>
              <a:t>포함해줘</a:t>
            </a:r>
            <a:r>
              <a:rPr lang="en-US" altLang="ko-KR" sz="3200" spc="-100" dirty="0">
                <a:latin typeface="+mn-ea"/>
                <a:cs typeface="Noto Sans CJK KR Regular"/>
              </a:rPr>
              <a:t>'</a:t>
            </a:r>
          </a:p>
          <a:p>
            <a:pPr lvl="0"/>
            <a:endParaRPr lang="en-US" altLang="ko-KR" sz="3200" spc="-200" dirty="0">
              <a:latin typeface="+mj-ea"/>
              <a:ea typeface="+mj-ea"/>
              <a:cs typeface="Noto Sans CJK KR Regular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TextBox 6"/>
          <p:cNvSpPr txBox="1"/>
          <p:nvPr/>
        </p:nvSpPr>
        <p:spPr>
          <a:xfrm>
            <a:off x="1524000" y="4533900"/>
            <a:ext cx="3581400" cy="2175267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ko-KR" altLang="en-US" sz="5400" b="0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메인요리에</a:t>
            </a:r>
            <a:r>
              <a:rPr lang="ko-KR" altLang="en-US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어울리는 반찬과 국</a:t>
            </a:r>
            <a:endParaRPr lang="en-US" sz="5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26" name="TextBox 5"/>
          <p:cNvSpPr txBox="1"/>
          <p:nvPr/>
        </p:nvSpPr>
        <p:spPr>
          <a:xfrm>
            <a:off x="6031746" y="2792654"/>
            <a:ext cx="11454184" cy="680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선택한 메인 요리와 영양적으로 균형을 이루는 반찬을 추천 받아요</a:t>
            </a:r>
            <a:r>
              <a:rPr lang="en-US" altLang="ko-KR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 </a:t>
            </a: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예</a:t>
            </a: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: </a:t>
            </a:r>
            <a:r>
              <a:rPr lang="ko-KR" altLang="en-US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김치 베이컨 </a:t>
            </a:r>
            <a:r>
              <a:rPr lang="ko-KR" altLang="en-US" sz="4400" spc="-200" dirty="0" err="1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파스타</a:t>
            </a: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+</a:t>
            </a:r>
            <a:r>
              <a:rPr lang="ko-KR" altLang="en-US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콩나물무침</a:t>
            </a: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+</a:t>
            </a:r>
            <a:r>
              <a:rPr lang="ko-KR" altLang="en-US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미역국</a:t>
            </a:r>
            <a:endParaRPr lang="en-US" altLang="ko-KR" sz="4400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      +</a:t>
            </a:r>
            <a:r>
              <a:rPr lang="ko-KR" altLang="en-US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오렌지</a:t>
            </a:r>
            <a:endParaRPr lang="en-US" altLang="ko-KR" sz="4400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AI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에게 </a:t>
            </a: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＂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이 메인 요리와 어울리는 반찬과</a:t>
            </a:r>
            <a:endParaRPr lang="en-US" altLang="ko-KR" sz="44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국을 추천해줘</a:t>
            </a:r>
            <a:r>
              <a:rPr lang="en-US" altLang="ko-KR" sz="44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”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라고 물어보세요</a:t>
            </a:r>
            <a:r>
              <a:rPr lang="en-US" altLang="ko-KR" sz="44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 </a:t>
            </a:r>
            <a:endParaRPr lang="en-US" sz="44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7" name="Freeform 8"/>
          <p:cNvSpPr/>
          <p:nvPr/>
        </p:nvSpPr>
        <p:spPr>
          <a:xfrm>
            <a:off x="1123017" y="3086100"/>
            <a:ext cx="4383365" cy="4419600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21614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Freeform 8"/>
          <p:cNvSpPr/>
          <p:nvPr/>
        </p:nvSpPr>
        <p:spPr>
          <a:xfrm>
            <a:off x="1545946" y="3532459"/>
            <a:ext cx="3600450" cy="3600450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TextBox 7"/>
          <p:cNvSpPr txBox="1"/>
          <p:nvPr/>
        </p:nvSpPr>
        <p:spPr>
          <a:xfrm>
            <a:off x="6117837" y="3487934"/>
            <a:ext cx="10685536" cy="513031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400" b="1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메인요리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국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반찬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후식을 모두 포함한 </a:t>
            </a:r>
            <a:endParaRPr lang="en-US" altLang="ko-KR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    </a:t>
            </a: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식단표를 만들어요</a:t>
            </a:r>
            <a:endParaRPr lang="en-US" altLang="ko-KR" sz="4400" b="1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5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대 영양소가 골고루 들어있는지 확인해요</a:t>
            </a:r>
            <a:endParaRPr lang="en-US" altLang="ko-KR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식단표에 메뉴 이름과 주요 영양소를 함께 적어보세요 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1552873" y="4498164"/>
            <a:ext cx="3581400" cy="2175267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ko-KR" altLang="en-US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완성된 식단표 만들기</a:t>
            </a:r>
            <a:endParaRPr lang="en-US" sz="5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Freeform 8"/>
          <p:cNvSpPr/>
          <p:nvPr/>
        </p:nvSpPr>
        <p:spPr>
          <a:xfrm>
            <a:off x="1447800" y="3557675"/>
            <a:ext cx="3864254" cy="3897041"/>
          </a:xfrm>
          <a:custGeom>
            <a:avLst/>
            <a:gdLst/>
            <a:ahLst/>
            <a:cxnLst/>
            <a:rect l="l" t="t" r="r" b="b"/>
            <a:pathLst>
              <a:path w="3600450" h="3600450">
                <a:moveTo>
                  <a:pt x="0" y="0"/>
                </a:moveTo>
                <a:lnTo>
                  <a:pt x="3600450" y="0"/>
                </a:lnTo>
                <a:lnTo>
                  <a:pt x="360045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TextBox 7"/>
          <p:cNvSpPr txBox="1"/>
          <p:nvPr/>
        </p:nvSpPr>
        <p:spPr>
          <a:xfrm>
            <a:off x="6117836" y="3487934"/>
            <a:ext cx="11941563" cy="513031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AI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에게 선택한 메뉴의 조리법을 물어볼 수 있어요</a:t>
            </a:r>
            <a:endParaRPr lang="en-US" altLang="ko-KR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“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김치 베이컨 </a:t>
            </a:r>
            <a:r>
              <a:rPr lang="ko-KR" altLang="en-US" sz="4400" b="1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파스타는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어떻게 만들어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? </a:t>
            </a:r>
            <a:r>
              <a:rPr lang="ko-KR" altLang="en-US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간단한 조리법을 알려줘</a:t>
            </a:r>
            <a:r>
              <a:rPr lang="en-US" altLang="ko-KR" sz="4400" b="1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“</a:t>
            </a:r>
          </a:p>
          <a:p>
            <a:pPr marL="571500" lvl="0" indent="-571500" algn="l">
              <a:lnSpc>
                <a:spcPct val="132800"/>
              </a:lnSpc>
              <a:buFontTx/>
              <a:buChar char="-"/>
            </a:pPr>
            <a:r>
              <a:rPr lang="ko-KR" altLang="en-US" sz="4400" b="1" spc="-200" dirty="0">
                <a:solidFill>
                  <a:srgbClr val="FFFFFF"/>
                </a:solidFill>
                <a:latin typeface="+mn-ea"/>
                <a:cs typeface="Noto Sans CJK KR Regular"/>
              </a:rPr>
              <a:t>실제로 학교에서 만들 수 있는지 확인해보세요</a:t>
            </a:r>
            <a:endParaRPr lang="en-US" sz="4400" b="1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1552873" y="4498164"/>
            <a:ext cx="3581400" cy="2175267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ctr">
              <a:lnSpc>
                <a:spcPct val="99600"/>
              </a:lnSpc>
            </a:pPr>
            <a:r>
              <a:rPr lang="en-US" altLang="ko-KR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AI</a:t>
            </a:r>
            <a:r>
              <a:rPr lang="ko-KR" altLang="en-US" sz="5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에게 조리법 물어보기</a:t>
            </a:r>
            <a:endParaRPr lang="en-US" sz="5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8174" y="488499"/>
            <a:ext cx="4441527" cy="2781143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843424" y="488499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와 메뉴 개발 회의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21341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546003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검증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영양 균형 체크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(10') 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80552"/>
            <a:ext cx="6430212" cy="3586007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463" y="1910940"/>
            <a:ext cx="6705600" cy="3411404"/>
          </a:xfrm>
          <a:prstGeom prst="rect">
            <a:avLst/>
          </a:prstGeom>
        </p:spPr>
      </p:pic>
      <p:sp>
        <p:nvSpPr>
          <p:cNvPr id="23" name="TextBox 6"/>
          <p:cNvSpPr txBox="1"/>
          <p:nvPr/>
        </p:nvSpPr>
        <p:spPr>
          <a:xfrm>
            <a:off x="1447800" y="6415579"/>
            <a:ext cx="8392326" cy="231443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altLang="ko-KR" sz="2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식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단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의 영양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균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형을 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AI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에게 묻습니다</a:t>
            </a:r>
            <a:endParaRPr lang="en-US" altLang="ko-KR" sz="28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프롬프트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: ＇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이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식단에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부</a:t>
            </a: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족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한 영양소는</a:t>
            </a:r>
            <a:r>
              <a:rPr lang="en-US" altLang="ko-KR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?</a:t>
            </a:r>
            <a:endParaRPr lang="en-US" sz="28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 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후식으로 무엇을 먹으면 완벽할까</a:t>
            </a:r>
            <a:r>
              <a:rPr lang="en-US" altLang="ko-KR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?’</a:t>
            </a:r>
            <a:endParaRPr lang="en-US" sz="28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- 5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대 영양소와 식품 비율을 점검하고 분석 결과를   </a:t>
            </a:r>
            <a:endParaRPr lang="en-US" altLang="ko-KR" sz="28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2800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 </a:t>
            </a:r>
            <a:r>
              <a:rPr lang="ko-KR" altLang="en-US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식단표에 기록합니다</a:t>
            </a:r>
            <a:r>
              <a:rPr lang="en-US" altLang="ko-KR" sz="2800" i="0" u="none" strike="noStrike" spc="-2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. </a:t>
            </a:r>
            <a:endParaRPr lang="en-US" sz="280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1451429" y="5859147"/>
            <a:ext cx="8413735" cy="500418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완성된</a:t>
            </a:r>
            <a:r>
              <a:rPr lang="en-US" sz="3200" b="0" i="0" u="none" strike="noStrike" dirty="0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 </a:t>
            </a: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식단의</a:t>
            </a:r>
            <a:r>
              <a:rPr lang="en-US" sz="3200" b="0" i="0" u="none" strike="noStrike" dirty="0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 </a:t>
            </a: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영양소</a:t>
            </a:r>
            <a:r>
              <a:rPr lang="en-US" sz="3200" b="0" i="0" u="none" strike="noStrike" dirty="0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 </a:t>
            </a: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균형</a:t>
            </a:r>
            <a:r>
              <a:rPr lang="en-US" sz="3200" b="0" i="0" u="none" strike="noStrike" dirty="0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 </a:t>
            </a: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확인하기</a:t>
            </a:r>
            <a:endParaRPr lang="en-US" sz="3200" b="0" i="0" u="none" strike="noStrike" dirty="0">
              <a:solidFill>
                <a:srgbClr val="A973FF"/>
              </a:solidFill>
              <a:latin typeface="Noto Sans CJK KR Bold"/>
              <a:ea typeface="Noto Sans CJK KR Bold"/>
              <a:cs typeface="Noto Sans CJK KR Bold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10259226" y="6415579"/>
            <a:ext cx="8392326" cy="231443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AI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가 제안한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부족한 영양소를 확인합니다</a:t>
            </a:r>
            <a:r>
              <a:rPr lang="en-US" altLang="ko-KR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.</a:t>
            </a:r>
            <a:endParaRPr lang="en-US" sz="28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후식으로 과일이나 유제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품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을 추가합니다</a:t>
            </a:r>
            <a:endParaRPr lang="en-US" altLang="ko-KR" sz="28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채소가 부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족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하다면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샐</a:t>
            </a:r>
            <a:r>
              <a:rPr lang="ko-KR" altLang="en-US" sz="2800" b="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러드나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나물을 추가합니다</a:t>
            </a:r>
            <a:endParaRPr lang="en-US" sz="28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en-US" sz="2800" b="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단백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질이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2800" spc="-200" dirty="0">
                <a:solidFill>
                  <a:srgbClr val="FFFFFF"/>
                </a:solidFill>
                <a:latin typeface="+mn-ea"/>
                <a:cs typeface="Noto Sans CJK KR Regular"/>
              </a:rPr>
              <a:t>부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족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하다면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2800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계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란, 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두부 등을 추가합니다</a:t>
            </a:r>
            <a:endParaRPr lang="en-US" sz="28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완성된 식단으로 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균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형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en-US" sz="2800" b="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잡힌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한</a:t>
            </a:r>
            <a:r>
              <a:rPr 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끼</a:t>
            </a:r>
            <a:r>
              <a:rPr lang="ko-KR" altLang="en-US" sz="28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를 완성합니다</a:t>
            </a:r>
            <a:endParaRPr lang="en-US" sz="28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11195829" y="5889990"/>
            <a:ext cx="8413735" cy="500418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부족한</a:t>
            </a:r>
            <a:r>
              <a:rPr lang="en-US" sz="3200" b="0" i="0" u="none" strike="noStrike" dirty="0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 </a:t>
            </a: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영양소</a:t>
            </a:r>
            <a:r>
              <a:rPr lang="en-US" sz="3200" b="0" i="0" u="none" strike="noStrike" dirty="0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 </a:t>
            </a:r>
            <a:r>
              <a:rPr lang="en-US" sz="3200" b="0" i="0" u="none" strike="noStrike" dirty="0" err="1">
                <a:solidFill>
                  <a:srgbClr val="A973FF"/>
                </a:solidFill>
                <a:latin typeface="Noto Sans CJK KR Bold"/>
                <a:ea typeface="Noto Sans CJK KR Bold"/>
                <a:cs typeface="Noto Sans CJK KR Bold"/>
              </a:rPr>
              <a:t>보완하기</a:t>
            </a:r>
            <a:endParaRPr lang="en-US" sz="3200" b="0" i="0" u="none" strike="noStrike" dirty="0">
              <a:solidFill>
                <a:srgbClr val="A973FF"/>
              </a:solidFill>
              <a:latin typeface="Noto Sans CJK KR Bold"/>
              <a:ea typeface="Noto Sans CJK KR Bold"/>
              <a:cs typeface="Noto Sans CJK KR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07005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우리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모둠의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급식 제안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7620000" y="4533900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000" b="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모둠별로</a:t>
            </a:r>
            <a:r>
              <a:rPr lang="ko-KR" alt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완성한 식단표를 화면에 띄웁니다</a:t>
            </a: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.</a:t>
            </a:r>
          </a:p>
          <a:p>
            <a:pPr lvl="0" algn="l">
              <a:lnSpc>
                <a:spcPct val="132800"/>
              </a:lnSpc>
            </a:pPr>
            <a:r>
              <a:rPr lang="en-US" altLang="ko-KR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000" b="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메인메뉴</a:t>
            </a:r>
            <a:r>
              <a:rPr lang="ko-KR" altLang="en-US" sz="4000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를</a:t>
            </a:r>
            <a:r>
              <a:rPr lang="ko-KR" altLang="en-US" sz="4000" spc="-200" dirty="0">
                <a:solidFill>
                  <a:srgbClr val="FFFFFF"/>
                </a:solidFill>
                <a:latin typeface="+mn-ea"/>
                <a:cs typeface="Noto Sans CJK KR Regular"/>
              </a:rPr>
              <a:t> 소개합니다</a:t>
            </a:r>
            <a:r>
              <a:rPr lang="en-US" altLang="ko-KR" sz="4000" spc="-200" dirty="0">
                <a:solidFill>
                  <a:srgbClr val="FFFFFF"/>
                </a:solidFill>
                <a:latin typeface="+mn-ea"/>
                <a:cs typeface="Noto Sans CJK KR Regular"/>
              </a:rPr>
              <a:t>.</a:t>
            </a:r>
          </a:p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영양소 균형이 어떻게 맞춰졌는지 발표합니다</a:t>
            </a:r>
            <a:r>
              <a:rPr lang="en-US" altLang="ko-KR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.</a:t>
            </a:r>
            <a:endParaRPr lang="en-US" sz="40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조리법의 특징을 간단히 설명합니다</a:t>
            </a:r>
            <a:r>
              <a:rPr lang="en-US" altLang="ko-KR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. </a:t>
            </a:r>
            <a:endParaRPr lang="en-US" sz="4000" b="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219872"/>
            <a:ext cx="6096000" cy="57150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7620000" y="3464237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4400" b="0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완성된</a:t>
            </a:r>
            <a:r>
              <a:rPr lang="en-US" sz="4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4400" b="0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식단표</a:t>
            </a:r>
            <a:r>
              <a:rPr lang="en-US" sz="4400" b="0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4400" b="0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발표하기</a:t>
            </a:r>
            <a:endParaRPr lang="en-US" sz="4400" b="0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</p:spTree>
    <p:extLst>
      <p:ext uri="{BB962C8B-B14F-4D97-AF65-F5344CB8AC3E}">
        <p14:creationId xmlns:p14="http://schemas.microsoft.com/office/powerpoint/2010/main" val="2362821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5"/>
          <p:cNvSpPr txBox="1"/>
          <p:nvPr/>
        </p:nvSpPr>
        <p:spPr>
          <a:xfrm>
            <a:off x="2141985" y="3774060"/>
            <a:ext cx="13790322" cy="478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균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형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en-US" sz="360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잡힌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식사는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5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대 영양소를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 골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고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루 섭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취하는 것</a:t>
            </a:r>
            <a:endParaRPr lang="en-US" sz="36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편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식은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600" spc="-200" dirty="0">
                <a:solidFill>
                  <a:srgbClr val="FFFFFF"/>
                </a:solidFill>
                <a:latin typeface="+mn-ea"/>
                <a:cs typeface="Noto Sans CJK KR Regular"/>
              </a:rPr>
              <a:t>성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장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기 영양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en-US" sz="360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불균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형을 초래</a:t>
            </a:r>
            <a:endParaRPr lang="en-US" sz="36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en-US" sz="360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김치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등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600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전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통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식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품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은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좋은 영양소가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풍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부</a:t>
            </a:r>
            <a:endParaRPr lang="en-US" sz="36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맛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과 영양을 고려한 식단이 습관 형성에 도움</a:t>
            </a:r>
            <a:endParaRPr lang="en-US" sz="36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식사는 영양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뿐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아니라 즐거운 경험</a:t>
            </a:r>
            <a:endParaRPr lang="en-US" sz="36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en-US" sz="360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오늘</a:t>
            </a:r>
            <a:r>
              <a:rPr 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36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배운 내용을 가정에서 실천하기 </a:t>
            </a:r>
            <a:endParaRPr lang="en-US" sz="36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2514600" y="2494113"/>
            <a:ext cx="77724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40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건강한</a:t>
            </a:r>
            <a:r>
              <a:rPr lang="en-US" sz="40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40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식생활의</a:t>
            </a:r>
            <a:r>
              <a:rPr lang="en-US" sz="40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40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중요성</a:t>
            </a:r>
            <a:r>
              <a:rPr lang="en-US" sz="40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40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되새기기</a:t>
            </a:r>
            <a:endParaRPr lang="en-US" sz="4000" b="1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110474" y="443246"/>
            <a:ext cx="107005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활동정리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1110474" y="2288756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808789" y="3086101"/>
            <a:ext cx="11374708" cy="5791200"/>
            <a:chOff x="0" y="0"/>
            <a:chExt cx="14743646" cy="8643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3685" cy="8643493"/>
            </a:xfrm>
            <a:custGeom>
              <a:avLst/>
              <a:gdLst/>
              <a:ahLst/>
              <a:cxnLst/>
              <a:rect l="l" t="t" r="r" b="b"/>
              <a:pathLst>
                <a:path w="14743685" h="8643493">
                  <a:moveTo>
                    <a:pt x="0" y="0"/>
                  </a:moveTo>
                  <a:lnTo>
                    <a:pt x="14743685" y="0"/>
                  </a:lnTo>
                  <a:lnTo>
                    <a:pt x="14743685" y="8643493"/>
                  </a:lnTo>
                  <a:lnTo>
                    <a:pt x="0" y="8643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2" b="-52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3004160" y="5020546"/>
            <a:ext cx="4741542" cy="4237754"/>
          </a:xfrm>
          <a:custGeom>
            <a:avLst/>
            <a:gdLst/>
            <a:ahLst/>
            <a:cxnLst/>
            <a:rect l="l" t="t" r="r" b="b"/>
            <a:pathLst>
              <a:path w="4741542" h="4237754">
                <a:moveTo>
                  <a:pt x="0" y="0"/>
                </a:moveTo>
                <a:lnTo>
                  <a:pt x="4741542" y="0"/>
                </a:lnTo>
                <a:lnTo>
                  <a:pt x="4741542" y="4237754"/>
                </a:lnTo>
                <a:lnTo>
                  <a:pt x="0" y="4237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1676400" y="4496035"/>
            <a:ext cx="9906001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32800"/>
              </a:lnSpc>
            </a:pPr>
            <a:r>
              <a:rPr lang="en-US" altLang="ko-KR" sz="4000" b="1" spc="-200" dirty="0">
                <a:latin typeface="+mn-ea"/>
                <a:cs typeface="Noto Sans CJK KR Regular"/>
              </a:rPr>
              <a:t>-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디지털 도구를 활용하되</a:t>
            </a:r>
            <a:r>
              <a:rPr lang="en-US" altLang="ko-KR" sz="4000" b="1" spc="-200" dirty="0">
                <a:latin typeface="+mn-ea"/>
                <a:cs typeface="Noto Sans CJK KR Regular"/>
              </a:rPr>
              <a:t>,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비판적 사고를 </a:t>
            </a:r>
            <a:endParaRPr lang="en-US" altLang="ko-KR" sz="4000" b="1" spc="-200" dirty="0">
              <a:latin typeface="+mn-ea"/>
              <a:cs typeface="Noto Sans CJK KR Regular"/>
            </a:endParaRPr>
          </a:p>
          <a:p>
            <a:pPr lvl="0">
              <a:lnSpc>
                <a:spcPct val="132800"/>
              </a:lnSpc>
            </a:pPr>
            <a:r>
              <a:rPr lang="en-US" altLang="ko-KR" sz="4000" b="1" spc="-200" dirty="0">
                <a:latin typeface="+mn-ea"/>
                <a:cs typeface="Noto Sans CJK KR Regular"/>
              </a:rPr>
              <a:t> 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잊지 마세요</a:t>
            </a:r>
            <a:r>
              <a:rPr lang="en-US" altLang="ko-KR" sz="4000" b="1" spc="-200" dirty="0">
                <a:latin typeface="+mn-ea"/>
                <a:cs typeface="Noto Sans CJK KR Regular"/>
              </a:rPr>
              <a:t>!</a:t>
            </a:r>
            <a:endParaRPr lang="ko-KR" altLang="en-US" sz="4000" b="1" spc="-200" dirty="0">
              <a:latin typeface="+mn-ea"/>
              <a:cs typeface="Noto Sans CJK KR Regular"/>
            </a:endParaRPr>
          </a:p>
          <a:p>
            <a:pPr>
              <a:lnSpc>
                <a:spcPct val="132800"/>
              </a:lnSpc>
            </a:pPr>
            <a:r>
              <a:rPr lang="en-US" altLang="ko-KR" sz="4000" b="1" spc="-200" dirty="0">
                <a:latin typeface="+mn-ea"/>
                <a:cs typeface="Noto Sans CJK KR Regular"/>
              </a:rPr>
              <a:t>-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가족과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함께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AI를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활용해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창의적인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식단을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</a:p>
          <a:p>
            <a:pPr>
              <a:lnSpc>
                <a:spcPct val="132800"/>
              </a:lnSpc>
            </a:pPr>
            <a:r>
              <a:rPr lang="en-US" altLang="ko-KR" sz="4000" b="1" spc="-200" dirty="0">
                <a:latin typeface="+mn-ea"/>
                <a:cs typeface="Noto Sans CJK KR Regular"/>
              </a:rPr>
              <a:t> 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계획해</a:t>
            </a:r>
            <a:r>
              <a:rPr lang="en-US" altLang="ko-KR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 err="1">
                <a:latin typeface="+mn-ea"/>
                <a:cs typeface="Noto Sans CJK KR Regular"/>
              </a:rPr>
              <a:t>보세요</a:t>
            </a:r>
            <a:endParaRPr lang="en-US" altLang="ko-KR" sz="4000" b="1" spc="-200" dirty="0">
              <a:latin typeface="+mn-ea"/>
              <a:cs typeface="Noto Sans CJK KR Regular"/>
            </a:endParaRPr>
          </a:p>
          <a:p>
            <a:pPr lvl="0">
              <a:lnSpc>
                <a:spcPct val="132800"/>
              </a:lnSpc>
            </a:pPr>
            <a:endParaRPr lang="en-US" altLang="ko-KR" sz="4000" b="1" spc="-200" dirty="0">
              <a:latin typeface="+mn-ea"/>
              <a:cs typeface="Noto Sans CJK KR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3067" y="1977761"/>
            <a:ext cx="165550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6"/>
              </a:lnSpc>
            </a:pP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생각해</a:t>
            </a:r>
            <a:r>
              <a:rPr lang="en-US" sz="444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봅시다</a:t>
            </a:r>
            <a:endParaRPr lang="en-US" sz="444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6404" y="337728"/>
            <a:ext cx="5560504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성찰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하기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04160" y="5715528"/>
            <a:ext cx="1900866" cy="80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  <a:spcBef>
                <a:spcPct val="0"/>
              </a:spcBef>
            </a:pPr>
            <a:r>
              <a:rPr lang="en-US" sz="5299" b="1">
                <a:solidFill>
                  <a:srgbClr val="000000"/>
                </a:solidFill>
                <a:latin typeface="+mj-ea"/>
                <a:ea typeface="+mj-ea"/>
                <a:cs typeface="Noto Sans Bold"/>
                <a:sym typeface="Noto Sans Bold"/>
              </a:rPr>
              <a:t>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19024" y="390788"/>
            <a:ext cx="17248221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영양사와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함께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만드는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'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맛있는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급식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도전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!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1794424"/>
            <a:ext cx="1667042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26869" y="2143120"/>
            <a:ext cx="27492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성취기준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6869" y="3269274"/>
            <a:ext cx="1734037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8"/>
              </a:lnSpc>
            </a:pP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[6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실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02-04] 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식재료 생산과 선택의 중요성을 인식하고 여러 식재료의 고유하고 다양한 맛을 경험하여 자신의 식사에 적용한다</a:t>
            </a:r>
            <a:endParaRPr lang="en-US" sz="39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9" name="Freeform 9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6869" y="5417646"/>
            <a:ext cx="29567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학습</a:t>
            </a:r>
            <a:r>
              <a:rPr lang="en-US" sz="52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목표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7022" y="6448139"/>
            <a:ext cx="17586245" cy="2402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1.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건강을 위한 균형 잡힌 식사의 조건을 설명할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2. </a:t>
            </a:r>
            <a:r>
              <a:rPr lang="ko-KR" altLang="en-US" sz="394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생성형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AI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를 활용하여 영양과 기호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맛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를 모두 충족하는 창의적인 퓨전</a:t>
            </a: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급식 메뉴를 제안할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5800" y="3238500"/>
            <a:ext cx="17726396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 b="1" dirty="0">
                <a:solidFill>
                  <a:srgbClr val="FFFFFF"/>
                </a:solidFill>
                <a:latin typeface="+mn-ea"/>
                <a:cs typeface="Arial Bold"/>
                <a:sym typeface="Arial Bold"/>
              </a:rPr>
              <a:t>[1차시] 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영양사와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함께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만드는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'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맛있는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급식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en-US" altLang="ko-KR" sz="5400" b="1" dirty="0" err="1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도전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!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10788376" y="6057900"/>
            <a:ext cx="3786730" cy="3554721"/>
          </a:xfrm>
          <a:custGeom>
            <a:avLst/>
            <a:gdLst/>
            <a:ahLst/>
            <a:cxnLst/>
            <a:rect l="l" t="t" r="r" b="b"/>
            <a:pathLst>
              <a:path w="6030877" h="6000723">
                <a:moveTo>
                  <a:pt x="0" y="0"/>
                </a:moveTo>
                <a:lnTo>
                  <a:pt x="6030877" y="0"/>
                </a:lnTo>
                <a:lnTo>
                  <a:pt x="6030877" y="6000722"/>
                </a:lnTo>
                <a:lnTo>
                  <a:pt x="0" y="600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166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 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"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오늘 급식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, 100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점 만점에 몇 점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?"</a:t>
            </a:r>
          </a:p>
          <a:p>
            <a:endParaRPr lang="en-US" sz="5408" b="1" dirty="0">
              <a:solidFill>
                <a:schemeClr val="bg1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1295400" y="2095500"/>
            <a:ext cx="4310524" cy="3476433"/>
          </a:xfrm>
          <a:custGeom>
            <a:avLst/>
            <a:gdLst/>
            <a:ahLst/>
            <a:cxnLst/>
            <a:rect l="l" t="t" r="r" b="b"/>
            <a:pathLst>
              <a:path w="5950074" h="4626183">
                <a:moveTo>
                  <a:pt x="0" y="0"/>
                </a:moveTo>
                <a:lnTo>
                  <a:pt x="5950075" y="0"/>
                </a:lnTo>
                <a:lnTo>
                  <a:pt x="5950075" y="4626183"/>
                </a:lnTo>
                <a:lnTo>
                  <a:pt x="0" y="4626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4"/>
          <p:cNvSpPr txBox="1"/>
          <p:nvPr/>
        </p:nvSpPr>
        <p:spPr>
          <a:xfrm>
            <a:off x="1866610" y="2436433"/>
            <a:ext cx="316810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오늘의 </a:t>
            </a:r>
            <a:endParaRPr lang="en-US" altLang="ko-KR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  <a:p>
            <a:pPr algn="ctr">
              <a:lnSpc>
                <a:spcPts val="5165"/>
              </a:lnSpc>
            </a:pP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급식은 </a:t>
            </a:r>
            <a:endParaRPr lang="en-US" altLang="ko-KR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  <a:p>
            <a:pPr algn="ctr">
              <a:lnSpc>
                <a:spcPts val="5165"/>
              </a:lnSpc>
            </a:pPr>
            <a:r>
              <a:rPr lang="ko-KR" altLang="en-US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몇 점</a:t>
            </a:r>
            <a:r>
              <a:rPr lang="en-US" altLang="ko-KR" sz="4199" spc="-299" dirty="0">
                <a:solidFill>
                  <a:srgbClr val="000000"/>
                </a:solidFill>
                <a:latin typeface="+mj-ea"/>
                <a:ea typeface="+mj-ea"/>
                <a:cs typeface="Noto Sans"/>
                <a:sym typeface="Noto Sans"/>
              </a:rPr>
              <a:t>?</a:t>
            </a:r>
            <a:endParaRPr lang="en-US" sz="4199" spc="-299" dirty="0">
              <a:solidFill>
                <a:srgbClr val="000000"/>
              </a:solidFill>
              <a:latin typeface="+mj-ea"/>
              <a:ea typeface="+mj-ea"/>
              <a:cs typeface="Noto Sans"/>
              <a:sym typeface="Noto San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781599"/>
            <a:ext cx="8796456" cy="55066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143000" y="2569230"/>
            <a:ext cx="7467600" cy="658280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10" name="Freeform 10"/>
          <p:cNvSpPr/>
          <p:nvPr/>
        </p:nvSpPr>
        <p:spPr>
          <a:xfrm>
            <a:off x="9821032" y="2565766"/>
            <a:ext cx="7256536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445281" y="2857500"/>
            <a:ext cx="4496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dirty="0"/>
              <a:t>좋아하는 메뉴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1325044" y="2857500"/>
            <a:ext cx="4496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dirty="0"/>
              <a:t>싫어하는 메뉴</a:t>
            </a: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Box 8"/>
          <p:cNvSpPr txBox="1"/>
          <p:nvPr/>
        </p:nvSpPr>
        <p:spPr>
          <a:xfrm>
            <a:off x="808788" y="800100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 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좋아하는 메뉴 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vs 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싫어하는 메뉴</a:t>
            </a:r>
            <a:endParaRPr lang="en-US" altLang="ko-KR" sz="5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Freeform 18"/>
          <p:cNvSpPr/>
          <p:nvPr/>
        </p:nvSpPr>
        <p:spPr>
          <a:xfrm>
            <a:off x="1981200" y="4550834"/>
            <a:ext cx="1518180" cy="1398975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3" name="Freeform 8"/>
          <p:cNvSpPr/>
          <p:nvPr/>
        </p:nvSpPr>
        <p:spPr>
          <a:xfrm>
            <a:off x="1676400" y="6719813"/>
            <a:ext cx="2576282" cy="1693423"/>
          </a:xfrm>
          <a:custGeom>
            <a:avLst/>
            <a:gdLst/>
            <a:ahLst/>
            <a:cxnLst/>
            <a:rect l="l" t="t" r="r" b="b"/>
            <a:pathLst>
              <a:path w="5846963" h="4114800">
                <a:moveTo>
                  <a:pt x="0" y="0"/>
                </a:moveTo>
                <a:lnTo>
                  <a:pt x="5846963" y="0"/>
                </a:lnTo>
                <a:lnTo>
                  <a:pt x="58469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4" name="Freeform 14"/>
          <p:cNvSpPr/>
          <p:nvPr/>
        </p:nvSpPr>
        <p:spPr>
          <a:xfrm>
            <a:off x="4322211" y="6075753"/>
            <a:ext cx="1569653" cy="1490771"/>
          </a:xfrm>
          <a:custGeom>
            <a:avLst/>
            <a:gdLst/>
            <a:ahLst/>
            <a:cxnLst/>
            <a:rect l="l" t="t" r="r" b="b"/>
            <a:pathLst>
              <a:path w="2087540" h="2087540">
                <a:moveTo>
                  <a:pt x="0" y="0"/>
                </a:moveTo>
                <a:lnTo>
                  <a:pt x="2087540" y="0"/>
                </a:lnTo>
                <a:lnTo>
                  <a:pt x="2087540" y="2087541"/>
                </a:lnTo>
                <a:lnTo>
                  <a:pt x="0" y="2087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5" name="Freeform 15"/>
          <p:cNvSpPr/>
          <p:nvPr/>
        </p:nvSpPr>
        <p:spPr>
          <a:xfrm>
            <a:off x="5732146" y="6719813"/>
            <a:ext cx="2107157" cy="1880638"/>
          </a:xfrm>
          <a:custGeom>
            <a:avLst/>
            <a:gdLst/>
            <a:ahLst/>
            <a:cxnLst/>
            <a:rect l="l" t="t" r="r" b="b"/>
            <a:pathLst>
              <a:path w="2107157" h="1880638">
                <a:moveTo>
                  <a:pt x="0" y="0"/>
                </a:moveTo>
                <a:lnTo>
                  <a:pt x="2107157" y="0"/>
                </a:lnTo>
                <a:lnTo>
                  <a:pt x="2107157" y="1880638"/>
                </a:lnTo>
                <a:lnTo>
                  <a:pt x="0" y="1880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6" name="Freeform 17"/>
          <p:cNvSpPr/>
          <p:nvPr/>
        </p:nvSpPr>
        <p:spPr>
          <a:xfrm>
            <a:off x="6429452" y="4817750"/>
            <a:ext cx="1851220" cy="1534199"/>
          </a:xfrm>
          <a:custGeom>
            <a:avLst/>
            <a:gdLst/>
            <a:ahLst/>
            <a:cxnLst/>
            <a:rect l="l" t="t" r="r" b="b"/>
            <a:pathLst>
              <a:path w="1851220" h="1534199">
                <a:moveTo>
                  <a:pt x="0" y="0"/>
                </a:moveTo>
                <a:lnTo>
                  <a:pt x="1851220" y="0"/>
                </a:lnTo>
                <a:lnTo>
                  <a:pt x="1851220" y="1534198"/>
                </a:lnTo>
                <a:lnTo>
                  <a:pt x="0" y="1534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7" name="Freeform 16"/>
          <p:cNvSpPr/>
          <p:nvPr/>
        </p:nvSpPr>
        <p:spPr>
          <a:xfrm>
            <a:off x="4152329" y="4424890"/>
            <a:ext cx="1909415" cy="1201194"/>
          </a:xfrm>
          <a:custGeom>
            <a:avLst/>
            <a:gdLst/>
            <a:ahLst/>
            <a:cxnLst/>
            <a:rect l="l" t="t" r="r" b="b"/>
            <a:pathLst>
              <a:path w="3285269" h="2057400">
                <a:moveTo>
                  <a:pt x="0" y="0"/>
                </a:moveTo>
                <a:lnTo>
                  <a:pt x="3285269" y="0"/>
                </a:lnTo>
                <a:lnTo>
                  <a:pt x="328526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0" name="Freeform 12"/>
          <p:cNvSpPr/>
          <p:nvPr/>
        </p:nvSpPr>
        <p:spPr>
          <a:xfrm>
            <a:off x="10618611" y="4279303"/>
            <a:ext cx="2240211" cy="1492367"/>
          </a:xfrm>
          <a:custGeom>
            <a:avLst/>
            <a:gdLst/>
            <a:ahLst/>
            <a:cxnLst/>
            <a:rect l="l" t="t" r="r" b="b"/>
            <a:pathLst>
              <a:path w="2607806" h="3086161">
                <a:moveTo>
                  <a:pt x="0" y="0"/>
                </a:moveTo>
                <a:lnTo>
                  <a:pt x="2607805" y="0"/>
                </a:lnTo>
                <a:lnTo>
                  <a:pt x="2607805" y="3086161"/>
                </a:lnTo>
                <a:lnTo>
                  <a:pt x="0" y="30861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1" name="Freeform 7"/>
          <p:cNvSpPr/>
          <p:nvPr/>
        </p:nvSpPr>
        <p:spPr>
          <a:xfrm>
            <a:off x="14039078" y="6972300"/>
            <a:ext cx="2552700" cy="1787791"/>
          </a:xfrm>
          <a:custGeom>
            <a:avLst/>
            <a:gdLst/>
            <a:ahLst/>
            <a:cxnLst/>
            <a:rect l="l" t="t" r="r" b="b"/>
            <a:pathLst>
              <a:path w="3143625" h="2192678">
                <a:moveTo>
                  <a:pt x="0" y="0"/>
                </a:moveTo>
                <a:lnTo>
                  <a:pt x="3143624" y="0"/>
                </a:lnTo>
                <a:lnTo>
                  <a:pt x="3143624" y="2192678"/>
                </a:lnTo>
                <a:lnTo>
                  <a:pt x="0" y="21926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2" name="Freeform 9"/>
          <p:cNvSpPr/>
          <p:nvPr/>
        </p:nvSpPr>
        <p:spPr>
          <a:xfrm>
            <a:off x="12099834" y="7489436"/>
            <a:ext cx="1517977" cy="1347194"/>
          </a:xfrm>
          <a:custGeom>
            <a:avLst/>
            <a:gdLst/>
            <a:ahLst/>
            <a:cxnLst/>
            <a:rect l="l" t="t" r="r" b="b"/>
            <a:pathLst>
              <a:path w="2422080" h="2388777">
                <a:moveTo>
                  <a:pt x="0" y="0"/>
                </a:moveTo>
                <a:lnTo>
                  <a:pt x="2422080" y="0"/>
                </a:lnTo>
                <a:lnTo>
                  <a:pt x="2422080" y="2388776"/>
                </a:lnTo>
                <a:lnTo>
                  <a:pt x="0" y="238877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Freeform 10"/>
          <p:cNvSpPr/>
          <p:nvPr/>
        </p:nvSpPr>
        <p:spPr>
          <a:xfrm>
            <a:off x="11710301" y="5948595"/>
            <a:ext cx="3220222" cy="872543"/>
          </a:xfrm>
          <a:custGeom>
            <a:avLst/>
            <a:gdLst/>
            <a:ahLst/>
            <a:cxnLst/>
            <a:rect l="l" t="t" r="r" b="b"/>
            <a:pathLst>
              <a:path w="5234309" h="1491778">
                <a:moveTo>
                  <a:pt x="0" y="0"/>
                </a:moveTo>
                <a:lnTo>
                  <a:pt x="5234309" y="0"/>
                </a:lnTo>
                <a:lnTo>
                  <a:pt x="5234309" y="1491777"/>
                </a:lnTo>
                <a:lnTo>
                  <a:pt x="0" y="14917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Freeform 11"/>
          <p:cNvSpPr/>
          <p:nvPr/>
        </p:nvSpPr>
        <p:spPr>
          <a:xfrm>
            <a:off x="14266381" y="3896484"/>
            <a:ext cx="2372665" cy="2547828"/>
          </a:xfrm>
          <a:custGeom>
            <a:avLst/>
            <a:gdLst/>
            <a:ahLst/>
            <a:cxnLst/>
            <a:rect l="l" t="t" r="r" b="b"/>
            <a:pathLst>
              <a:path w="2372665" h="2547828">
                <a:moveTo>
                  <a:pt x="0" y="0"/>
                </a:moveTo>
                <a:lnTo>
                  <a:pt x="2372666" y="0"/>
                </a:lnTo>
                <a:lnTo>
                  <a:pt x="2372666" y="2547828"/>
                </a:lnTo>
                <a:lnTo>
                  <a:pt x="0" y="25478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5" name="Freeform 13"/>
          <p:cNvSpPr/>
          <p:nvPr/>
        </p:nvSpPr>
        <p:spPr>
          <a:xfrm>
            <a:off x="10109910" y="6972300"/>
            <a:ext cx="1797399" cy="1747272"/>
          </a:xfrm>
          <a:custGeom>
            <a:avLst/>
            <a:gdLst/>
            <a:ahLst/>
            <a:cxnLst/>
            <a:rect l="l" t="t" r="r" b="b"/>
            <a:pathLst>
              <a:path w="2832799" h="2920412">
                <a:moveTo>
                  <a:pt x="0" y="0"/>
                </a:moveTo>
                <a:lnTo>
                  <a:pt x="2832800" y="0"/>
                </a:lnTo>
                <a:lnTo>
                  <a:pt x="2832800" y="2920411"/>
                </a:lnTo>
                <a:lnTo>
                  <a:pt x="0" y="29204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33173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Box 8"/>
          <p:cNvSpPr txBox="1"/>
          <p:nvPr/>
        </p:nvSpPr>
        <p:spPr>
          <a:xfrm>
            <a:off x="808788" y="800100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 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"</a:t>
            </a:r>
            <a:r>
              <a:rPr lang="ko-KR" altLang="en-US" sz="5400" b="1" dirty="0" err="1">
                <a:solidFill>
                  <a:schemeClr val="bg1"/>
                </a:solidFill>
                <a:latin typeface="+mj-ea"/>
                <a:ea typeface="+mj-ea"/>
              </a:rPr>
              <a:t>균형잡힌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 식사가 왜 중요할까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</a:rPr>
              <a:t>"</a:t>
            </a:r>
            <a:endParaRPr lang="en-US" altLang="ko-KR" sz="5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2387495" y="2801271"/>
            <a:ext cx="67564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en-US" sz="4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편식의</a:t>
            </a:r>
            <a:r>
              <a:rPr lang="en-US" sz="4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</a:t>
            </a:r>
            <a:r>
              <a:rPr lang="en-US" sz="4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문제점</a:t>
            </a:r>
            <a:endParaRPr lang="en-US" sz="4800" b="1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1143000" y="2432416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1" name="TextBox 11"/>
          <p:cNvSpPr txBox="1"/>
          <p:nvPr/>
        </p:nvSpPr>
        <p:spPr>
          <a:xfrm>
            <a:off x="2057400" y="4044372"/>
            <a:ext cx="12388956" cy="437281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 특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정 영양소</a:t>
            </a: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부</a:t>
            </a: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족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으로</a:t>
            </a: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성장</a:t>
            </a: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저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하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면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역력 </a:t>
            </a:r>
            <a:r>
              <a:rPr lang="ko-KR" altLang="en-US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약화로 질병에 취약</a:t>
            </a:r>
            <a:endParaRPr lang="en-US" altLang="ko-KR" sz="4400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집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중력 저하와 학습 능력 감소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en-US" sz="4400" i="0" u="none" strike="noStrike" spc="-200" dirty="0" err="1">
                <a:solidFill>
                  <a:srgbClr val="FFFFFF"/>
                </a:solidFill>
                <a:latin typeface="+mn-ea"/>
                <a:cs typeface="Noto Sans CJK KR Regular"/>
              </a:rPr>
              <a:t>불규칙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한 식습관 형성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성인이 되어서도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건</a:t>
            </a: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강 </a:t>
            </a:r>
            <a:r>
              <a:rPr lang="ko-KR" altLang="en-US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문제 발생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10896600" y="3588848"/>
            <a:ext cx="5877206" cy="4900121"/>
          </a:xfrm>
          <a:custGeom>
            <a:avLst/>
            <a:gdLst/>
            <a:ahLst/>
            <a:cxnLst/>
            <a:rect l="l" t="t" r="r" b="b"/>
            <a:pathLst>
              <a:path w="5877206" h="4900121">
                <a:moveTo>
                  <a:pt x="0" y="0"/>
                </a:moveTo>
                <a:lnTo>
                  <a:pt x="5877207" y="0"/>
                </a:lnTo>
                <a:lnTo>
                  <a:pt x="5877207" y="4900121"/>
                </a:lnTo>
                <a:lnTo>
                  <a:pt x="0" y="49001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46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Box 8"/>
          <p:cNvSpPr txBox="1"/>
          <p:nvPr/>
        </p:nvSpPr>
        <p:spPr>
          <a:xfrm>
            <a:off x="808788" y="800100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</a:t>
            </a:r>
            <a:r>
              <a:rPr 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열기</a:t>
            </a:r>
            <a:r>
              <a:rPr 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- 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"</a:t>
            </a:r>
            <a:r>
              <a:rPr lang="ko-KR" altLang="en-US" sz="5400" b="1" dirty="0" err="1">
                <a:solidFill>
                  <a:schemeClr val="bg1"/>
                </a:solidFill>
                <a:latin typeface="+mj-ea"/>
                <a:ea typeface="+mj-ea"/>
              </a:rPr>
              <a:t>균형잡힌</a:t>
            </a:r>
            <a:r>
              <a:rPr lang="ko-KR" altLang="en-US" sz="5400" b="1" dirty="0">
                <a:solidFill>
                  <a:schemeClr val="bg1"/>
                </a:solidFill>
                <a:latin typeface="+mj-ea"/>
                <a:ea typeface="+mj-ea"/>
              </a:rPr>
              <a:t> 식사가 왜 중요할까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  <a:ea typeface="+mj-ea"/>
              </a:rPr>
              <a:t>?</a:t>
            </a:r>
            <a:r>
              <a:rPr lang="en-US" altLang="ko-KR" sz="5400" b="1" dirty="0">
                <a:solidFill>
                  <a:schemeClr val="bg1"/>
                </a:solidFill>
                <a:latin typeface="+mj-ea"/>
              </a:rPr>
              <a:t>"</a:t>
            </a:r>
            <a:endParaRPr lang="en-US" altLang="ko-KR" sz="5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2387495" y="2801271"/>
            <a:ext cx="67564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 algn="l">
              <a:lnSpc>
                <a:spcPct val="99600"/>
              </a:lnSpc>
            </a:pPr>
            <a:r>
              <a:rPr lang="ko-KR" altLang="en-US" sz="4800" b="1" i="0" u="none" strike="noStrike" dirty="0" err="1">
                <a:solidFill>
                  <a:srgbClr val="A973FF"/>
                </a:solidFill>
                <a:latin typeface="+mn-ea"/>
                <a:cs typeface="Noto Sans CJK KR Bold"/>
              </a:rPr>
              <a:t>균형잡힌</a:t>
            </a:r>
            <a:r>
              <a:rPr lang="ko-KR" altLang="en-US" sz="4800" b="1" i="0" u="none" strike="noStrike" dirty="0">
                <a:solidFill>
                  <a:srgbClr val="A973FF"/>
                </a:solidFill>
                <a:latin typeface="+mn-ea"/>
                <a:cs typeface="Noto Sans CJK KR Bold"/>
              </a:rPr>
              <a:t> 식단의 필요성</a:t>
            </a:r>
            <a:endParaRPr lang="en-US" sz="4800" b="1" i="0" u="none" strike="noStrike" dirty="0">
              <a:solidFill>
                <a:srgbClr val="A973FF"/>
              </a:solidFill>
              <a:latin typeface="+mn-ea"/>
              <a:cs typeface="Noto Sans CJK KR Bold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1143000" y="2432416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1" name="TextBox 11"/>
          <p:cNvSpPr txBox="1"/>
          <p:nvPr/>
        </p:nvSpPr>
        <p:spPr>
          <a:xfrm>
            <a:off x="2057400" y="4044372"/>
            <a:ext cx="12388956" cy="437281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성장기 어린이의 균형적인 발달 지원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altLang="ko-KR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면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역력 </a:t>
            </a:r>
            <a:r>
              <a:rPr lang="ko-KR" altLang="en-US" sz="4400" spc="-200" dirty="0">
                <a:solidFill>
                  <a:srgbClr val="FFFFFF"/>
                </a:solidFill>
                <a:latin typeface="+mn-ea"/>
                <a:cs typeface="Noto Sans CJK KR Regular"/>
              </a:rPr>
              <a:t>강화로 질병 예방</a:t>
            </a:r>
            <a:endParaRPr lang="en-US" altLang="ko-KR" sz="4400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 집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중력과 학습능력 향상</a:t>
            </a:r>
            <a:endParaRPr lang="en-US" altLang="ko-KR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건강한 체중 유지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  <a:p>
            <a:pPr lvl="0" algn="l">
              <a:lnSpc>
                <a:spcPct val="132800"/>
              </a:lnSpc>
            </a:pPr>
            <a:r>
              <a:rPr 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- </a:t>
            </a:r>
            <a:r>
              <a:rPr lang="ko-KR" altLang="en-US" sz="440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평생 건강의 기초 형성</a:t>
            </a:r>
            <a:endParaRPr lang="en-US" sz="4400" i="0" u="none" strike="noStrike" spc="-200" dirty="0">
              <a:solidFill>
                <a:srgbClr val="FFFFFF"/>
              </a:solidFill>
              <a:latin typeface="+mn-ea"/>
              <a:cs typeface="Noto Sans CJK KR Regular"/>
            </a:endParaRPr>
          </a:p>
        </p:txBody>
      </p:sp>
      <p:sp>
        <p:nvSpPr>
          <p:cNvPr id="15" name="Freeform 9"/>
          <p:cNvSpPr/>
          <p:nvPr/>
        </p:nvSpPr>
        <p:spPr>
          <a:xfrm>
            <a:off x="11619224" y="3009900"/>
            <a:ext cx="5820403" cy="5668097"/>
          </a:xfrm>
          <a:custGeom>
            <a:avLst/>
            <a:gdLst/>
            <a:ahLst/>
            <a:cxnLst/>
            <a:rect l="l" t="t" r="r" b="b"/>
            <a:pathLst>
              <a:path w="8731671" h="8229600">
                <a:moveTo>
                  <a:pt x="0" y="0"/>
                </a:moveTo>
                <a:lnTo>
                  <a:pt x="8731671" y="0"/>
                </a:lnTo>
                <a:lnTo>
                  <a:pt x="87316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93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6394" y="3263913"/>
            <a:ext cx="12955895" cy="8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학습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목표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확인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샌드박스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992</Words>
  <Application>Microsoft Macintosh PowerPoint</Application>
  <PresentationFormat>사용자 지정</PresentationFormat>
  <Paragraphs>172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1" baseType="lpstr">
      <vt:lpstr>Arial</vt:lpstr>
      <vt:lpstr>Arial Bold</vt:lpstr>
      <vt:lpstr>Pretendard</vt:lpstr>
      <vt:lpstr>Noto Sans CJK KR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역사 속 그날로 접속하다! AI 타임머신 인터뷰(세종대왕편)</dc:title>
  <dc:creator>User</dc:creator>
  <cp:lastModifiedBy>이 가영</cp:lastModifiedBy>
  <cp:revision>46</cp:revision>
  <dcterms:created xsi:type="dcterms:W3CDTF">2006-08-16T00:00:00Z</dcterms:created>
  <dcterms:modified xsi:type="dcterms:W3CDTF">2026-03-03T07:10:42Z</dcterms:modified>
  <dc:identifier>DAG_20xR7j4</dc:identifier>
</cp:coreProperties>
</file>