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맑은 고딕" panose="020B0503020000020004" pitchFamily="34" charset="-127"/>
      <p:regular r:id="rId23"/>
      <p:bold r:id="rId24"/>
    </p:embeddedFont>
    <p:embeddedFont>
      <p:font typeface="Pretendard" panose="02000503000000020004" pitchFamily="2" charset="-127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4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</a:defRPr>
            </a:lvl1pPr>
          </a:lstStyle>
          <a:p>
            <a:fld id="{1D8BD707-D9CF-40AE-B4C6-C98DA3205C09}" type="datetimeFigureOut">
              <a:rPr lang="en-US" smtClean="0"/>
              <a:pPr/>
              <a:t>2/10/26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맑은 고딕" panose="020B0503020000020004" pitchFamily="50" charset="-127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074" y="3429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15940" y="8791365"/>
            <a:ext cx="16656129" cy="9525"/>
            <a:chOff x="0" y="0"/>
            <a:chExt cx="22208172" cy="12700"/>
          </a:xfrm>
        </p:grpSpPr>
        <p:sp>
          <p:nvSpPr>
            <p:cNvPr id="4" name="Freeform 4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5" name="Freeform 5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2197113" y="5189125"/>
            <a:ext cx="5489129" cy="3602241"/>
          </a:xfrm>
          <a:custGeom>
            <a:avLst/>
            <a:gdLst/>
            <a:ahLst/>
            <a:cxnLst/>
            <a:rect l="l" t="t" r="r" b="b"/>
            <a:pathLst>
              <a:path w="5489129" h="3602241">
                <a:moveTo>
                  <a:pt x="0" y="0"/>
                </a:moveTo>
                <a:lnTo>
                  <a:pt x="5489129" y="0"/>
                </a:lnTo>
                <a:lnTo>
                  <a:pt x="5489129" y="3602240"/>
                </a:lnTo>
                <a:lnTo>
                  <a:pt x="0" y="36022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314195" y="4641077"/>
            <a:ext cx="13659574" cy="1185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상처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주는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말을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황금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문장으로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75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바꿔라</a:t>
            </a:r>
            <a:r>
              <a:rPr lang="en-US" sz="75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556832"/>
            <a:ext cx="13610376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상처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주는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말을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황금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문장으로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바꿔라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14174" y="2747322"/>
            <a:ext cx="2864456" cy="79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성취기준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4174" y="3620155"/>
            <a:ext cx="16557895" cy="570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[4국01-04]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상황과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상대의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입장을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이해하고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예의를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지키며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대화한다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</p:txBody>
      </p:sp>
      <p:sp>
        <p:nvSpPr>
          <p:cNvPr id="8" name="Freeform 8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5940" y="6049030"/>
            <a:ext cx="2864456" cy="79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학습목표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5940" y="6921863"/>
            <a:ext cx="17472060" cy="1167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상황에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맞는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표현을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생각하고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생성형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AI를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활용해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표현으로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l">
              <a:lnSpc>
                <a:spcPts val="4680"/>
              </a:lnSpc>
            </a:pP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바꿀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수 </a:t>
            </a:r>
            <a:r>
              <a:rPr lang="en-US" sz="39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있다</a:t>
            </a:r>
            <a:r>
              <a:rPr lang="en-US" sz="39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5391512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생각열기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56888" y="556831"/>
            <a:ext cx="12478822" cy="175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생각열기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문제상황</a:t>
            </a:r>
            <a:r>
              <a:rPr lang="en-US" sz="5400" spc="-145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45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살펴보기</a:t>
            </a:r>
            <a:endParaRPr lang="en-US" sz="5400" spc="-145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l">
              <a:lnSpc>
                <a:spcPts val="7128"/>
              </a:lnSpc>
            </a:pPr>
            <a:endParaRPr lang="en-US" sz="5400" spc="-145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6" name="Freeform 6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2800350"/>
            <a:ext cx="16230600" cy="645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📱 [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학교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단체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채팅방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민준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: “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오늘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모둠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활동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진짜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별로였음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.”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수아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: “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연습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거의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안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했잖아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.”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지후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: “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그러니까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 몇 명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때문에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다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망친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거야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.”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연우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: “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나도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열심히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했거든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 왜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그렇게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말해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?”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😨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분위기가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점점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나빠지고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있어요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…</a:t>
            </a:r>
          </a:p>
          <a:p>
            <a:pPr algn="l">
              <a:lnSpc>
                <a:spcPts val="5640"/>
              </a:lnSpc>
            </a:pP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    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여러분이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말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전문가가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되어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상황을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7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보세요</a:t>
            </a:r>
            <a:r>
              <a:rPr lang="en-US" sz="47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</a:t>
            </a:r>
          </a:p>
          <a:p>
            <a:pPr algn="l">
              <a:lnSpc>
                <a:spcPts val="5640"/>
              </a:lnSpc>
            </a:pPr>
            <a:endParaRPr lang="en-US" sz="47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1031433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표현이란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032299" y="6218372"/>
            <a:ext cx="2925498" cy="2749968"/>
          </a:xfrm>
          <a:custGeom>
            <a:avLst/>
            <a:gdLst/>
            <a:ahLst/>
            <a:cxnLst/>
            <a:rect l="l" t="t" r="r" b="b"/>
            <a:pathLst>
              <a:path w="2925498" h="2749968">
                <a:moveTo>
                  <a:pt x="0" y="0"/>
                </a:moveTo>
                <a:lnTo>
                  <a:pt x="2925498" y="0"/>
                </a:lnTo>
                <a:lnTo>
                  <a:pt x="2925498" y="2749968"/>
                </a:lnTo>
                <a:lnTo>
                  <a:pt x="0" y="2749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6888" y="556831"/>
            <a:ext cx="14814108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표현이란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상처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되는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찾기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85752" y="2428651"/>
            <a:ext cx="16316506" cy="407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6"/>
              </a:lnSpc>
            </a:pPr>
            <a:endParaRPr dirty="0">
              <a:latin typeface="맑은 고딕" panose="020B0503020000020004" pitchFamily="50" charset="-127"/>
            </a:endParaRPr>
          </a:p>
          <a:p>
            <a:pPr algn="l">
              <a:lnSpc>
                <a:spcPts val="6446"/>
              </a:lnSpc>
            </a:pP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어떤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말이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친구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마음을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다치게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할까요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</a:t>
            </a:r>
          </a:p>
          <a:p>
            <a:pPr algn="l">
              <a:lnSpc>
                <a:spcPts val="6446"/>
              </a:lnSpc>
            </a:pPr>
            <a:endParaRPr lang="en-US" sz="537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l">
              <a:lnSpc>
                <a:spcPts val="6446"/>
              </a:lnSpc>
            </a:pP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단체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채팅방을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다시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살펴보고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활동지에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적어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71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봅시다</a:t>
            </a:r>
            <a:r>
              <a:rPr lang="en-US" sz="5371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</a:t>
            </a:r>
          </a:p>
          <a:p>
            <a:pPr algn="l">
              <a:lnSpc>
                <a:spcPts val="6446"/>
              </a:lnSpc>
            </a:pPr>
            <a:endParaRPr lang="en-US" sz="5371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3165898" y="5678170"/>
            <a:ext cx="3575655" cy="3580130"/>
          </a:xfrm>
          <a:custGeom>
            <a:avLst/>
            <a:gdLst/>
            <a:ahLst/>
            <a:cxnLst/>
            <a:rect l="l" t="t" r="r" b="b"/>
            <a:pathLst>
              <a:path w="3575655" h="3580130">
                <a:moveTo>
                  <a:pt x="0" y="0"/>
                </a:moveTo>
                <a:lnTo>
                  <a:pt x="3575655" y="0"/>
                </a:lnTo>
                <a:lnTo>
                  <a:pt x="3575655" y="3580130"/>
                </a:lnTo>
                <a:lnTo>
                  <a:pt x="0" y="35801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6888" y="556831"/>
            <a:ext cx="14814108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표현이란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상처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되는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찾기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5940" y="1780137"/>
            <a:ext cx="16316506" cy="5680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6"/>
              </a:lnSpc>
            </a:pPr>
            <a:endParaRPr sz="1600" dirty="0">
              <a:latin typeface="맑은 고딕" panose="020B0503020000020004" pitchFamily="50" charset="-127"/>
            </a:endParaRPr>
          </a:p>
          <a:p>
            <a:pPr algn="l">
              <a:lnSpc>
                <a:spcPts val="6446"/>
              </a:lnSpc>
            </a:pP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친구들에게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상처를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줄 수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말들을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떠올려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봅시다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 </a:t>
            </a:r>
          </a:p>
          <a:p>
            <a:pPr algn="l">
              <a:lnSpc>
                <a:spcPts val="6446"/>
              </a:lnSpc>
            </a:pPr>
            <a:endParaRPr lang="en-US" sz="48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l">
              <a:lnSpc>
                <a:spcPts val="6446"/>
              </a:lnSpc>
            </a:pPr>
            <a:r>
              <a:rPr lang="ko-KR" alt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상처를 주는 말의 반대인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표현도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떠올려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볼까요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</a:t>
            </a:r>
          </a:p>
          <a:p>
            <a:pPr algn="l">
              <a:lnSpc>
                <a:spcPts val="6446"/>
              </a:lnSpc>
            </a:pPr>
            <a:endParaRPr lang="en-US" sz="48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l">
              <a:lnSpc>
                <a:spcPts val="6446"/>
              </a:lnSpc>
            </a:pP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표현들은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어떤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특징이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있나요</a:t>
            </a:r>
            <a:r>
              <a:rPr lang="en-US" sz="48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</a:t>
            </a:r>
          </a:p>
          <a:p>
            <a:pPr algn="l">
              <a:lnSpc>
                <a:spcPts val="6446"/>
              </a:lnSpc>
            </a:pPr>
            <a:endParaRPr lang="en-US" sz="48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1121526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562929" y="2031664"/>
            <a:ext cx="8509884" cy="7733357"/>
          </a:xfrm>
          <a:custGeom>
            <a:avLst/>
            <a:gdLst/>
            <a:ahLst/>
            <a:cxnLst/>
            <a:rect l="l" t="t" r="r" b="b"/>
            <a:pathLst>
              <a:path w="8509884" h="7733357">
                <a:moveTo>
                  <a:pt x="0" y="0"/>
                </a:moveTo>
                <a:lnTo>
                  <a:pt x="8509884" y="0"/>
                </a:lnTo>
                <a:lnTo>
                  <a:pt x="8509884" y="7733356"/>
                </a:lnTo>
                <a:lnTo>
                  <a:pt x="0" y="77333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1"/>
            <a:ext cx="15981035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클래스팅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샌드박스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접속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080634" y="4480541"/>
            <a:ext cx="3015972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선생님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과제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배부</a:t>
            </a: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856888" y="3556815"/>
            <a:ext cx="11301259" cy="4760655"/>
          </a:xfrm>
          <a:custGeom>
            <a:avLst/>
            <a:gdLst/>
            <a:ahLst/>
            <a:cxnLst/>
            <a:rect l="l" t="t" r="r" b="b"/>
            <a:pathLst>
              <a:path w="11301259" h="4760655">
                <a:moveTo>
                  <a:pt x="0" y="0"/>
                </a:moveTo>
                <a:lnTo>
                  <a:pt x="11301259" y="0"/>
                </a:lnTo>
                <a:lnTo>
                  <a:pt x="11301259" y="4760655"/>
                </a:lnTo>
                <a:lnTo>
                  <a:pt x="0" y="4760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901856" y="7065849"/>
            <a:ext cx="1174301" cy="913820"/>
          </a:xfrm>
          <a:custGeom>
            <a:avLst/>
            <a:gdLst/>
            <a:ahLst/>
            <a:cxnLst/>
            <a:rect l="l" t="t" r="r" b="b"/>
            <a:pathLst>
              <a:path w="1174301" h="913820">
                <a:moveTo>
                  <a:pt x="0" y="0"/>
                </a:moveTo>
                <a:lnTo>
                  <a:pt x="1174301" y="0"/>
                </a:lnTo>
                <a:lnTo>
                  <a:pt x="1174301" y="913820"/>
                </a:lnTo>
                <a:lnTo>
                  <a:pt x="0" y="9138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503343" y="2755609"/>
            <a:ext cx="1174301" cy="913820"/>
          </a:xfrm>
          <a:custGeom>
            <a:avLst/>
            <a:gdLst/>
            <a:ahLst/>
            <a:cxnLst/>
            <a:rect l="l" t="t" r="r" b="b"/>
            <a:pathLst>
              <a:path w="1174301" h="913820">
                <a:moveTo>
                  <a:pt x="0" y="0"/>
                </a:moveTo>
                <a:lnTo>
                  <a:pt x="1174301" y="0"/>
                </a:lnTo>
                <a:lnTo>
                  <a:pt x="1174301" y="913819"/>
                </a:lnTo>
                <a:lnTo>
                  <a:pt x="0" y="9138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810909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6888" y="556831"/>
            <a:ext cx="16897712" cy="847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클래스팅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샌드박스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접속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601883" y="2966556"/>
            <a:ext cx="4418052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샌드박스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접속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시작하기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56888" y="2103987"/>
            <a:ext cx="9430112" cy="185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AI에게 잘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부탁하는</a:t>
            </a:r>
            <a:r>
              <a:rPr lang="en-US" sz="6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방법</a:t>
            </a: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endParaRPr lang="en-US" sz="60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264504" y="3605363"/>
            <a:ext cx="5137173" cy="5324772"/>
            <a:chOff x="0" y="0"/>
            <a:chExt cx="1353000" cy="14024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맑은 고딕" panose="020B0503020000020004" pitchFamily="50" charset="-127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56888" y="3605363"/>
            <a:ext cx="5137173" cy="5324772"/>
            <a:chOff x="0" y="0"/>
            <a:chExt cx="1353000" cy="140240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2273594" y="6378725"/>
            <a:ext cx="2303760" cy="2303760"/>
          </a:xfrm>
          <a:custGeom>
            <a:avLst/>
            <a:gdLst/>
            <a:ahLst/>
            <a:cxnLst/>
            <a:rect l="l" t="t" r="r" b="b"/>
            <a:pathLst>
              <a:path w="2303760" h="2303760">
                <a:moveTo>
                  <a:pt x="0" y="0"/>
                </a:moveTo>
                <a:lnTo>
                  <a:pt x="2303760" y="0"/>
                </a:lnTo>
                <a:lnTo>
                  <a:pt x="2303760" y="2303760"/>
                </a:lnTo>
                <a:lnTo>
                  <a:pt x="0" y="2303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6542603" y="3605363"/>
            <a:ext cx="5137173" cy="5324772"/>
            <a:chOff x="0" y="0"/>
            <a:chExt cx="1353000" cy="140240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7547591" y="6378725"/>
            <a:ext cx="3192827" cy="2215024"/>
          </a:xfrm>
          <a:custGeom>
            <a:avLst/>
            <a:gdLst/>
            <a:ahLst/>
            <a:cxnLst/>
            <a:rect l="l" t="t" r="r" b="b"/>
            <a:pathLst>
              <a:path w="3192827" h="2215024">
                <a:moveTo>
                  <a:pt x="0" y="0"/>
                </a:moveTo>
                <a:lnTo>
                  <a:pt x="3192827" y="0"/>
                </a:lnTo>
                <a:lnTo>
                  <a:pt x="3192827" y="2215023"/>
                </a:lnTo>
                <a:lnTo>
                  <a:pt x="0" y="2215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264504" y="4313787"/>
            <a:ext cx="5202793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어떻게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바꾸고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싶은지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말해주기</a:t>
            </a:r>
            <a:endParaRPr lang="en-US" sz="5000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56888" y="556831"/>
            <a:ext cx="15981035" cy="8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73364" y="4313787"/>
            <a:ext cx="4704220" cy="1552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상황을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구체적으로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쓰기</a:t>
            </a:r>
            <a:endParaRPr lang="en-US" sz="5000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264504" y="6350150"/>
            <a:ext cx="5202793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친구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기분을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생각한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,</a:t>
            </a:r>
          </a:p>
          <a:p>
            <a:pPr algn="ctr">
              <a:lnSpc>
                <a:spcPts val="4200"/>
              </a:lnSpc>
            </a:pP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,</a:t>
            </a:r>
          </a:p>
          <a:p>
            <a:pPr algn="ctr">
              <a:lnSpc>
                <a:spcPts val="4200"/>
              </a:lnSpc>
            </a:pP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해결하려는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</a:t>
            </a: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,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500" dirty="0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3문장으로 </a:t>
            </a:r>
            <a:r>
              <a:rPr lang="en-US" sz="3500" dirty="0" err="1">
                <a:solidFill>
                  <a:srgbClr val="ED1C24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등</a:t>
            </a:r>
            <a:endParaRPr lang="en-US" sz="3500" dirty="0">
              <a:solidFill>
                <a:srgbClr val="ED1C24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542603" y="4313787"/>
            <a:ext cx="5202793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바꾸고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싶은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말을</a:t>
            </a:r>
            <a:endParaRPr lang="en-US" sz="5000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그대로</a:t>
            </a:r>
            <a:r>
              <a:rPr lang="en-US" sz="500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넣기</a:t>
            </a:r>
            <a:endParaRPr lang="en-US" sz="5000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56888" y="556831"/>
            <a:ext cx="15981035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67704" y="2382473"/>
            <a:ext cx="16291596" cy="658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모둠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활동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시간에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발표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연습을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했어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 </a:t>
            </a:r>
          </a:p>
          <a:p>
            <a:pPr algn="ctr">
              <a:lnSpc>
                <a:spcPts val="648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친구가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준비를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거의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안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해서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분위기가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안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좋아졌어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  <a:p>
            <a:pPr algn="ctr">
              <a:lnSpc>
                <a:spcPts val="6480"/>
              </a:lnSpc>
              <a:spcBef>
                <a:spcPct val="0"/>
              </a:spcBef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6480"/>
              </a:lnSpc>
              <a:spcBef>
                <a:spcPct val="0"/>
              </a:spcBef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‘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몇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명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때문에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망친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거야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.’</a:t>
            </a:r>
          </a:p>
          <a:p>
            <a:pPr algn="ctr">
              <a:lnSpc>
                <a:spcPts val="6480"/>
              </a:lnSpc>
              <a:spcBef>
                <a:spcPct val="0"/>
              </a:spcBef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6480"/>
              </a:lnSpc>
              <a:spcBef>
                <a:spcPct val="0"/>
              </a:spcBef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이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친구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기분을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생각한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648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표현으로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문장을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6480"/>
              </a:lnSpc>
              <a:spcBef>
                <a:spcPct val="0"/>
              </a:spcBef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3개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만들어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220466" y="2990324"/>
            <a:ext cx="2804160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젤로와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대화하기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28700" y="2289067"/>
            <a:ext cx="11756522" cy="7083304"/>
          </a:xfrm>
          <a:custGeom>
            <a:avLst/>
            <a:gdLst/>
            <a:ahLst/>
            <a:cxnLst/>
            <a:rect l="l" t="t" r="r" b="b"/>
            <a:pathLst>
              <a:path w="11756522" h="7083304">
                <a:moveTo>
                  <a:pt x="0" y="0"/>
                </a:moveTo>
                <a:lnTo>
                  <a:pt x="11756522" y="0"/>
                </a:lnTo>
                <a:lnTo>
                  <a:pt x="11756522" y="7083304"/>
                </a:lnTo>
                <a:lnTo>
                  <a:pt x="0" y="70833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5981035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413520" y="2990324"/>
            <a:ext cx="4418052" cy="1772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선생님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실시간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모니터링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56888" y="2132562"/>
            <a:ext cx="10529767" cy="7462972"/>
          </a:xfrm>
          <a:custGeom>
            <a:avLst/>
            <a:gdLst/>
            <a:ahLst/>
            <a:cxnLst/>
            <a:rect l="l" t="t" r="r" b="b"/>
            <a:pathLst>
              <a:path w="10529767" h="7462972">
                <a:moveTo>
                  <a:pt x="0" y="0"/>
                </a:moveTo>
                <a:lnTo>
                  <a:pt x="10529767" y="0"/>
                </a:lnTo>
                <a:lnTo>
                  <a:pt x="10529767" y="7462972"/>
                </a:lnTo>
                <a:lnTo>
                  <a:pt x="0" y="74629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7202512" cy="847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클래스팅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실시간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모니터링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413520" y="2990324"/>
            <a:ext cx="4418052" cy="1772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선생님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프롬프트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승인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56888" y="2473878"/>
            <a:ext cx="11161273" cy="6627006"/>
          </a:xfrm>
          <a:custGeom>
            <a:avLst/>
            <a:gdLst/>
            <a:ahLst/>
            <a:cxnLst/>
            <a:rect l="l" t="t" r="r" b="b"/>
            <a:pathLst>
              <a:path w="11161273" h="6627006">
                <a:moveTo>
                  <a:pt x="0" y="0"/>
                </a:moveTo>
                <a:lnTo>
                  <a:pt x="11161274" y="0"/>
                </a:lnTo>
                <a:lnTo>
                  <a:pt x="11161274" y="6627006"/>
                </a:lnTo>
                <a:lnTo>
                  <a:pt x="0" y="66270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6898523" cy="847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클래스팅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실시간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모니터링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205302" y="2132562"/>
            <a:ext cx="9570481" cy="7632459"/>
          </a:xfrm>
          <a:custGeom>
            <a:avLst/>
            <a:gdLst/>
            <a:ahLst/>
            <a:cxnLst/>
            <a:rect l="l" t="t" r="r" b="b"/>
            <a:pathLst>
              <a:path w="9570481" h="7632459">
                <a:moveTo>
                  <a:pt x="0" y="0"/>
                </a:moveTo>
                <a:lnTo>
                  <a:pt x="9570481" y="0"/>
                </a:lnTo>
                <a:lnTo>
                  <a:pt x="9570481" y="7632458"/>
                </a:lnTo>
                <a:lnTo>
                  <a:pt x="0" y="76324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683841" y="2764764"/>
            <a:ext cx="5119092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젤로와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대화하며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해결하기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5981035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프롬프트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작성법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9340" y="2142764"/>
            <a:ext cx="16656129" cy="5784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AI가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만들어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준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문장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중 </a:t>
            </a:r>
          </a:p>
          <a:p>
            <a:pPr algn="ctr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가장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좋은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것을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하나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골라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적어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봅시다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  <a:p>
            <a:pPr algn="ctr">
              <a:lnSpc>
                <a:spcPts val="648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 왜 이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문장이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좋은가요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 </a:t>
            </a:r>
          </a:p>
          <a:p>
            <a:pPr algn="ctr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예의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있는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표현의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특징을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다시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살펴보고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648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이유를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적어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봅시다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  <a:p>
            <a:pPr algn="l">
              <a:lnSpc>
                <a:spcPts val="6480"/>
              </a:lnSpc>
              <a:spcBef>
                <a:spcPct val="0"/>
              </a:spcBef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2420600" y="6437698"/>
            <a:ext cx="3181546" cy="3086100"/>
          </a:xfrm>
          <a:custGeom>
            <a:avLst/>
            <a:gdLst/>
            <a:ahLst/>
            <a:cxnLst/>
            <a:rect l="l" t="t" r="r" b="b"/>
            <a:pathLst>
              <a:path w="3181546" h="3086100">
                <a:moveTo>
                  <a:pt x="0" y="0"/>
                </a:moveTo>
                <a:lnTo>
                  <a:pt x="3181547" y="0"/>
                </a:lnTo>
                <a:lnTo>
                  <a:pt x="3181547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1"/>
            <a:ext cx="15981035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황금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문장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고르기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855320" y="6518096"/>
            <a:ext cx="3403980" cy="274020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14813" y="2285367"/>
            <a:ext cx="16544487" cy="491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</a:pP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미니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역할극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시간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</a:t>
            </a:r>
          </a:p>
          <a:p>
            <a:pPr algn="ctr">
              <a:lnSpc>
                <a:spcPts val="6436"/>
              </a:lnSpc>
            </a:pP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황금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문장을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넣어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두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사람이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등장하는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6436"/>
              </a:lnSpc>
            </a:pP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짧은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대화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만들어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봐요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.</a:t>
            </a:r>
          </a:p>
          <a:p>
            <a:pPr algn="ctr">
              <a:lnSpc>
                <a:spcPts val="6436"/>
              </a:lnSpc>
            </a:pPr>
            <a:endParaRPr lang="en-US" sz="536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6436"/>
              </a:lnSpc>
            </a:pP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짝과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함께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읽어보고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더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자연스럽게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36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고쳐볼까요</a:t>
            </a:r>
            <a:r>
              <a:rPr lang="en-US" sz="536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?</a:t>
            </a:r>
          </a:p>
          <a:p>
            <a:pPr algn="l">
              <a:lnSpc>
                <a:spcPts val="6436"/>
              </a:lnSpc>
              <a:spcBef>
                <a:spcPct val="0"/>
              </a:spcBef>
            </a:pPr>
            <a:endParaRPr lang="en-US" sz="536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6888" y="556831"/>
            <a:ext cx="15981035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[AI에게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바꿔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달라고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요청하기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황금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문장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다듬기</a:t>
            </a:r>
            <a:endParaRPr lang="en-US" sz="5400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888" y="3330607"/>
            <a:ext cx="7372712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제출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및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정리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5940" y="444913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15940" y="2792392"/>
            <a:ext cx="10727346" cy="5846404"/>
          </a:xfrm>
          <a:custGeom>
            <a:avLst/>
            <a:gdLst/>
            <a:ahLst/>
            <a:cxnLst/>
            <a:rect l="l" t="t" r="r" b="b"/>
            <a:pathLst>
              <a:path w="10727346" h="5846404">
                <a:moveTo>
                  <a:pt x="0" y="0"/>
                </a:moveTo>
                <a:lnTo>
                  <a:pt x="10727347" y="0"/>
                </a:lnTo>
                <a:lnTo>
                  <a:pt x="10727347" y="5846403"/>
                </a:lnTo>
                <a:lnTo>
                  <a:pt x="0" y="58464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016945" y="3447581"/>
            <a:ext cx="4418052" cy="1772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학생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과제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제출하기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56888" y="556831"/>
            <a:ext cx="15981035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과제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제출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및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정리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reeform 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"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15940" y="1799187"/>
            <a:ext cx="16656129" cy="9525"/>
            <a:chOff x="0" y="0"/>
            <a:chExt cx="22208172" cy="12700"/>
          </a:xfrm>
        </p:grpSpPr>
        <p:sp>
          <p:nvSpPr>
            <p:cNvPr id="5" name="Freeform 5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latin typeface="맑은 고딕" panose="020B0503020000020004" pitchFamily="50" charset="-127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2999291" y="5257571"/>
            <a:ext cx="3070670" cy="4114800"/>
          </a:xfrm>
          <a:custGeom>
            <a:avLst/>
            <a:gdLst/>
            <a:ahLst/>
            <a:cxnLst/>
            <a:rect l="l" t="t" r="r" b="b"/>
            <a:pathLst>
              <a:path w="3070670" h="4114800">
                <a:moveTo>
                  <a:pt x="0" y="0"/>
                </a:moveTo>
                <a:lnTo>
                  <a:pt x="3070670" y="0"/>
                </a:lnTo>
                <a:lnTo>
                  <a:pt x="30706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6888" y="556831"/>
            <a:ext cx="15981035" cy="85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[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차시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마무리</a:t>
            </a:r>
            <a:r>
              <a:rPr lang="en-US" sz="5400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]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805857"/>
            <a:ext cx="15634450" cy="368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오늘은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주는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말을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7200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상대를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배려하는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황금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문장으로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바꾸어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보았어요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 </a:t>
            </a:r>
          </a:p>
          <a:p>
            <a:pPr algn="ctr">
              <a:lnSpc>
                <a:spcPts val="7200"/>
              </a:lnSpc>
            </a:pP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“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모두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수고했습니다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!”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464</Words>
  <Application>Microsoft Macintosh PowerPoint</Application>
  <PresentationFormat>사용자 지정</PresentationFormat>
  <Paragraphs>95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맑은 고딕</vt:lpstr>
      <vt:lpstr>Arial</vt:lpstr>
      <vt:lpstr>Pretendard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상처 주는 말을 황금 문장으로 바꿔라!</dc:title>
  <cp:lastModifiedBy>이 가영</cp:lastModifiedBy>
  <cp:revision>3</cp:revision>
  <dcterms:created xsi:type="dcterms:W3CDTF">2006-08-16T00:00:00Z</dcterms:created>
  <dcterms:modified xsi:type="dcterms:W3CDTF">2026-02-10T01:36:51Z</dcterms:modified>
  <dc:identifier>DAHAdbaFKm0</dc:identifier>
</cp:coreProperties>
</file>