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Pretendard" panose="02000503000000020004" pitchFamily="2" charset="-12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4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1D8BD707-D9CF-40AE-B4C6-C98DA3205C09}" type="datetimeFigureOut">
              <a:rPr lang="en-US" smtClean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Pretendard" panose="02000503000000020004" pitchFamily="2" charset="-127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15940" y="8791365"/>
            <a:ext cx="16656129" cy="9525"/>
            <a:chOff x="0" y="0"/>
            <a:chExt cx="22208172" cy="12700"/>
          </a:xfrm>
        </p:grpSpPr>
        <p:sp>
          <p:nvSpPr>
            <p:cNvPr id="4" name="Freeform 4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5" name="Freeform 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2640523" y="4338666"/>
            <a:ext cx="4826774" cy="4452699"/>
          </a:xfrm>
          <a:custGeom>
            <a:avLst/>
            <a:gdLst/>
            <a:ahLst/>
            <a:cxnLst/>
            <a:rect l="l" t="t" r="r" b="b"/>
            <a:pathLst>
              <a:path w="4826774" h="4452699">
                <a:moveTo>
                  <a:pt x="0" y="0"/>
                </a:moveTo>
                <a:lnTo>
                  <a:pt x="4826774" y="0"/>
                </a:lnTo>
                <a:lnTo>
                  <a:pt x="4826774" y="4452699"/>
                </a:lnTo>
                <a:lnTo>
                  <a:pt x="0" y="44526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352550"/>
            <a:ext cx="16639215" cy="379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endParaRPr dirty="0">
              <a:latin typeface="Pretendard" panose="02000503000000020004" pitchFamily="2" charset="-127"/>
            </a:endParaRPr>
          </a:p>
          <a:p>
            <a:pPr algn="ctr">
              <a:lnSpc>
                <a:spcPts val="9900"/>
              </a:lnSpc>
            </a:pP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말이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달라지면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이야기도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바뀐다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 </a:t>
            </a:r>
          </a:p>
          <a:p>
            <a:pPr algn="ctr">
              <a:lnSpc>
                <a:spcPts val="9900"/>
              </a:lnSpc>
            </a:pP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언어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endParaRPr lang="en-US" sz="75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556832"/>
            <a:ext cx="17431112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말이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달라지면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이야기도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바뀐다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언어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174" y="2747322"/>
            <a:ext cx="2864456" cy="789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성취기준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174" y="3620155"/>
            <a:ext cx="16557895" cy="57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[4국01-04]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상황과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상대의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입장을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이해하고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예의를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지키며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대화한다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</p:txBody>
      </p:sp>
      <p:sp>
        <p:nvSpPr>
          <p:cNvPr id="8" name="Freeform 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5940" y="6049030"/>
            <a:ext cx="2864456" cy="789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학습목표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5940" y="6921863"/>
            <a:ext cx="17051535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상황을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언어로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해결하는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장면을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구성하고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생성형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AI를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활용해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4680"/>
              </a:lnSpc>
            </a:pP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웹툰으로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표현할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수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있다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46295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생각열기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6888" y="556831"/>
            <a:ext cx="12478822" cy="175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생각열기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오늘의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미션</a:t>
            </a:r>
            <a:endParaRPr lang="en-US" sz="5400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7128"/>
              </a:lnSpc>
            </a:pPr>
            <a:endParaRPr lang="en-US" sz="5400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6" name="Freeform 6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699351" y="5530025"/>
            <a:ext cx="3929290" cy="4038671"/>
          </a:xfrm>
          <a:custGeom>
            <a:avLst/>
            <a:gdLst/>
            <a:ahLst/>
            <a:cxnLst/>
            <a:rect l="l" t="t" r="r" b="b"/>
            <a:pathLst>
              <a:path w="3929290" h="4038671">
                <a:moveTo>
                  <a:pt x="0" y="0"/>
                </a:moveTo>
                <a:lnTo>
                  <a:pt x="3929291" y="0"/>
                </a:lnTo>
                <a:lnTo>
                  <a:pt x="3929291" y="4038671"/>
                </a:lnTo>
                <a:lnTo>
                  <a:pt x="0" y="4038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65697"/>
            <a:ext cx="16230600" cy="658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여러분은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교실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이야기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작가입니다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생긴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해결하는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만들어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언어가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어떻게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바꾸는지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주세요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891876" y="5711807"/>
            <a:ext cx="3541312" cy="1133220"/>
          </a:xfrm>
          <a:custGeom>
            <a:avLst/>
            <a:gdLst/>
            <a:ahLst/>
            <a:cxnLst/>
            <a:rect l="l" t="t" r="r" b="b"/>
            <a:pathLst>
              <a:path w="3541312" h="1133220">
                <a:moveTo>
                  <a:pt x="0" y="0"/>
                </a:moveTo>
                <a:lnTo>
                  <a:pt x="3541312" y="0"/>
                </a:lnTo>
                <a:lnTo>
                  <a:pt x="3541312" y="1133220"/>
                </a:lnTo>
                <a:lnTo>
                  <a:pt x="0" y="1133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84395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스토리보드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15940" y="1586746"/>
            <a:ext cx="16316506" cy="8093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9"/>
              </a:lnSpc>
            </a:pPr>
            <a:endParaRPr dirty="0">
              <a:latin typeface="Pretendard" panose="02000503000000020004" pitchFamily="2" charset="-127"/>
            </a:endParaRPr>
          </a:p>
          <a:p>
            <a:pPr algn="l">
              <a:lnSpc>
                <a:spcPts val="4799"/>
              </a:lnSpc>
            </a:pP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아래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중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하나를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선택하거나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직접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만들어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보세요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모둠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활동에서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한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친구가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준비를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안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했을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때</a:t>
            </a:r>
          </a:p>
          <a:p>
            <a:pPr algn="l">
              <a:lnSpc>
                <a:spcPts val="4799"/>
              </a:lnSpc>
            </a:pPr>
            <a:endParaRPr lang="en-US" sz="3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체육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시간에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실수해서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친구들이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화가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났을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때</a:t>
            </a:r>
          </a:p>
          <a:p>
            <a:pPr algn="l">
              <a:lnSpc>
                <a:spcPts val="4799"/>
              </a:lnSpc>
            </a:pPr>
            <a:endParaRPr lang="en-US" sz="3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단체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채팅방에서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말이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거칠어졌을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때</a:t>
            </a:r>
          </a:p>
          <a:p>
            <a:pPr algn="l">
              <a:lnSpc>
                <a:spcPts val="4799"/>
              </a:lnSpc>
            </a:pPr>
            <a:endParaRPr lang="en-US" sz="3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줄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서는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순서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다툼이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생겼을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때</a:t>
            </a:r>
          </a:p>
          <a:p>
            <a:pPr algn="l">
              <a:lnSpc>
                <a:spcPts val="4799"/>
              </a:lnSpc>
            </a:pPr>
            <a:endParaRPr lang="en-US" sz="3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내가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만든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</a:t>
            </a:r>
            <a:r>
              <a:rPr 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: </a:t>
            </a:r>
          </a:p>
          <a:p>
            <a:pPr algn="l">
              <a:lnSpc>
                <a:spcPts val="5640"/>
              </a:lnSpc>
            </a:pPr>
            <a:endParaRPr lang="en-US" sz="3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214117" y="3075305"/>
            <a:ext cx="4959277" cy="6182995"/>
          </a:xfrm>
          <a:custGeom>
            <a:avLst/>
            <a:gdLst/>
            <a:ahLst/>
            <a:cxnLst/>
            <a:rect l="l" t="t" r="r" b="b"/>
            <a:pathLst>
              <a:path w="4959277" h="6182995">
                <a:moveTo>
                  <a:pt x="0" y="0"/>
                </a:moveTo>
                <a:lnTo>
                  <a:pt x="4959277" y="0"/>
                </a:lnTo>
                <a:lnTo>
                  <a:pt x="4959277" y="6182995"/>
                </a:lnTo>
                <a:lnTo>
                  <a:pt x="0" y="6182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4814108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스토리보드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고르기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42794" y="1784899"/>
            <a:ext cx="16316506" cy="781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9"/>
              </a:lnSpc>
            </a:pPr>
            <a:endParaRPr dirty="0">
              <a:latin typeface="Pretendard" panose="02000503000000020004" pitchFamily="2" charset="-127"/>
            </a:endParaRPr>
          </a:p>
          <a:p>
            <a:pPr algn="l">
              <a:lnSpc>
                <a:spcPts val="5640"/>
              </a:lnSpc>
            </a:pP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누가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나오나요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어디서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사건이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일어났나요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5640"/>
              </a:lnSpc>
            </a:pPr>
            <a:endParaRPr lang="en-US" sz="47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👤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등장인물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(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또는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역할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)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📍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장소</a:t>
            </a:r>
            <a:endParaRPr lang="en-US" sz="47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교실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운동장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급식실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복도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5640"/>
              </a:lnSpc>
            </a:pPr>
            <a:endParaRPr lang="en-US" sz="47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채팅방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기타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: 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</p:txBody>
      </p:sp>
      <p:sp>
        <p:nvSpPr>
          <p:cNvPr id="7" name="Freeform 7"/>
          <p:cNvSpPr/>
          <p:nvPr/>
        </p:nvSpPr>
        <p:spPr>
          <a:xfrm>
            <a:off x="12214117" y="3075305"/>
            <a:ext cx="4959277" cy="6182995"/>
          </a:xfrm>
          <a:custGeom>
            <a:avLst/>
            <a:gdLst/>
            <a:ahLst/>
            <a:cxnLst/>
            <a:rect l="l" t="t" r="r" b="b"/>
            <a:pathLst>
              <a:path w="4959277" h="6182995">
                <a:moveTo>
                  <a:pt x="0" y="0"/>
                </a:moveTo>
                <a:lnTo>
                  <a:pt x="4959277" y="0"/>
                </a:lnTo>
                <a:lnTo>
                  <a:pt x="4959277" y="6182995"/>
                </a:lnTo>
                <a:lnTo>
                  <a:pt x="0" y="6182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2"/>
            <a:ext cx="17176164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스토리보드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등장인물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&amp;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장소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정하기</a:t>
            </a:r>
            <a:endParaRPr lang="en-US" sz="5400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42794" y="1775374"/>
            <a:ext cx="16316506" cy="740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endParaRPr dirty="0">
              <a:latin typeface="Pretendard" panose="02000503000000020004" pitchFamily="2" charset="-127"/>
            </a:endParaRPr>
          </a:p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키운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바르게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고친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말을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각각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적어보고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1~4컷에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어떤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내용이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들어갈지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간단하게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정리해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봅시다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</p:txBody>
      </p:sp>
      <p:sp>
        <p:nvSpPr>
          <p:cNvPr id="7" name="Freeform 7"/>
          <p:cNvSpPr/>
          <p:nvPr/>
        </p:nvSpPr>
        <p:spPr>
          <a:xfrm>
            <a:off x="13242817" y="3091340"/>
            <a:ext cx="4959277" cy="6182995"/>
          </a:xfrm>
          <a:custGeom>
            <a:avLst/>
            <a:gdLst/>
            <a:ahLst/>
            <a:cxnLst/>
            <a:rect l="l" t="t" r="r" b="b"/>
            <a:pathLst>
              <a:path w="4959277" h="6182995">
                <a:moveTo>
                  <a:pt x="0" y="0"/>
                </a:moveTo>
                <a:lnTo>
                  <a:pt x="4959277" y="0"/>
                </a:lnTo>
                <a:lnTo>
                  <a:pt x="4959277" y="6182995"/>
                </a:lnTo>
                <a:lnTo>
                  <a:pt x="0" y="6182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2"/>
            <a:ext cx="17176164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스토리보드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문제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되는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말 &amp;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말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적기</a:t>
            </a:r>
            <a:endParaRPr lang="en-US" sz="5400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12249824" cy="15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</a:t>
            </a:r>
            <a:r>
              <a:rPr lang="ko-KR" alt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  <a:p>
            <a:pPr algn="l">
              <a:lnSpc>
                <a:spcPts val="5832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663258" y="2132562"/>
            <a:ext cx="8431367" cy="7683083"/>
          </a:xfrm>
          <a:custGeom>
            <a:avLst/>
            <a:gdLst/>
            <a:ahLst/>
            <a:cxnLst/>
            <a:rect l="l" t="t" r="r" b="b"/>
            <a:pathLst>
              <a:path w="8431367" h="7683083">
                <a:moveTo>
                  <a:pt x="0" y="0"/>
                </a:moveTo>
                <a:lnTo>
                  <a:pt x="8431367" y="0"/>
                </a:lnTo>
                <a:lnTo>
                  <a:pt x="8431367" y="7683083"/>
                </a:lnTo>
                <a:lnTo>
                  <a:pt x="0" y="76830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2"/>
            <a:ext cx="19093651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3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3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샌드박스</a:t>
            </a: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3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접속</a:t>
            </a:r>
            <a:endParaRPr lang="en-US" sz="5400" spc="-3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080634" y="4480541"/>
            <a:ext cx="301597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배부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625457" y="2984064"/>
            <a:ext cx="11976426" cy="5104951"/>
          </a:xfrm>
          <a:custGeom>
            <a:avLst/>
            <a:gdLst/>
            <a:ahLst/>
            <a:cxnLst/>
            <a:rect l="l" t="t" r="r" b="b"/>
            <a:pathLst>
              <a:path w="11976426" h="5104951">
                <a:moveTo>
                  <a:pt x="0" y="0"/>
                </a:moveTo>
                <a:lnTo>
                  <a:pt x="11976426" y="0"/>
                </a:lnTo>
                <a:lnTo>
                  <a:pt x="11976426" y="5104951"/>
                </a:lnTo>
                <a:lnTo>
                  <a:pt x="0" y="51049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946006" y="6766832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503343" y="2295491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810909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6888" y="556831"/>
            <a:ext cx="1827686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3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3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샌드박스</a:t>
            </a:r>
            <a:r>
              <a:rPr 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3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접속</a:t>
            </a:r>
            <a:endParaRPr lang="en-US" sz="5400" spc="-3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601883" y="2966556"/>
            <a:ext cx="4418052" cy="26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샌드박스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접속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시작하기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2103987"/>
            <a:ext cx="13424059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AI에게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잘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부탁하는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방법</a:t>
            </a: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l">
              <a:lnSpc>
                <a:spcPts val="7200"/>
              </a:lnSpc>
              <a:spcBef>
                <a:spcPct val="0"/>
              </a:spcBef>
            </a:pP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867135" y="3671589"/>
            <a:ext cx="5367612" cy="5324772"/>
            <a:chOff x="0" y="0"/>
            <a:chExt cx="7156816" cy="7099696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7156816" cy="7099696"/>
              <a:chOff x="0" y="0"/>
              <a:chExt cx="1353000" cy="134220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353000" cy="1342202"/>
              </a:xfrm>
              <a:custGeom>
                <a:avLst/>
                <a:gdLst/>
                <a:ahLst/>
                <a:cxnLst/>
                <a:rect l="l" t="t" r="r" b="b"/>
                <a:pathLst>
                  <a:path w="1353000" h="1342202">
                    <a:moveTo>
                      <a:pt x="76859" y="0"/>
                    </a:moveTo>
                    <a:lnTo>
                      <a:pt x="1276141" y="0"/>
                    </a:lnTo>
                    <a:cubicBezTo>
                      <a:pt x="1296526" y="0"/>
                      <a:pt x="1316075" y="8098"/>
                      <a:pt x="1330489" y="22511"/>
                    </a:cubicBezTo>
                    <a:cubicBezTo>
                      <a:pt x="1344903" y="36925"/>
                      <a:pt x="1353000" y="56475"/>
                      <a:pt x="1353000" y="76859"/>
                    </a:cubicBezTo>
                    <a:lnTo>
                      <a:pt x="1353000" y="1265343"/>
                    </a:lnTo>
                    <a:cubicBezTo>
                      <a:pt x="1353000" y="1285727"/>
                      <a:pt x="1344903" y="1305276"/>
                      <a:pt x="1330489" y="1319690"/>
                    </a:cubicBezTo>
                    <a:cubicBezTo>
                      <a:pt x="1316075" y="1334104"/>
                      <a:pt x="1296526" y="1342202"/>
                      <a:pt x="1276141" y="1342202"/>
                    </a:cubicBezTo>
                    <a:lnTo>
                      <a:pt x="76859" y="1342202"/>
                    </a:lnTo>
                    <a:cubicBezTo>
                      <a:pt x="56475" y="1342202"/>
                      <a:pt x="36925" y="1334104"/>
                      <a:pt x="22511" y="1319690"/>
                    </a:cubicBezTo>
                    <a:cubicBezTo>
                      <a:pt x="8098" y="1305276"/>
                      <a:pt x="0" y="1285727"/>
                      <a:pt x="0" y="1265343"/>
                    </a:cubicBezTo>
                    <a:lnTo>
                      <a:pt x="0" y="76859"/>
                    </a:lnTo>
                    <a:cubicBezTo>
                      <a:pt x="0" y="56475"/>
                      <a:pt x="8098" y="36925"/>
                      <a:pt x="22511" y="22511"/>
                    </a:cubicBezTo>
                    <a:cubicBezTo>
                      <a:pt x="36925" y="8098"/>
                      <a:pt x="56475" y="0"/>
                      <a:pt x="7685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</a:endParaRP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1353000" cy="13707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 dirty="0">
                  <a:latin typeface="Pretendard" panose="02000503000000020004" pitchFamily="2" charset="-127"/>
                </a:endParaRPr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552753" y="928077"/>
              <a:ext cx="6051311" cy="17650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91"/>
                </a:lnSpc>
                <a:spcBef>
                  <a:spcPct val="0"/>
                </a:spcBef>
              </a:pP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어떤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일이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있었는지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구체적으로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써요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.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973674" y="3545217"/>
              <a:ext cx="3209467" cy="3209467"/>
            </a:xfrm>
            <a:custGeom>
              <a:avLst/>
              <a:gdLst/>
              <a:ahLst/>
              <a:cxnLst/>
              <a:rect l="l" t="t" r="r" b="b"/>
              <a:pathLst>
                <a:path w="3209467" h="3209467">
                  <a:moveTo>
                    <a:pt x="0" y="0"/>
                  </a:moveTo>
                  <a:lnTo>
                    <a:pt x="3209467" y="0"/>
                  </a:lnTo>
                  <a:lnTo>
                    <a:pt x="3209467" y="3209467"/>
                  </a:lnTo>
                  <a:lnTo>
                    <a:pt x="0" y="3209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50615" y="3671589"/>
            <a:ext cx="5137173" cy="5324772"/>
            <a:chOff x="0" y="0"/>
            <a:chExt cx="1353000" cy="140240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50615" y="4389538"/>
            <a:ext cx="5202793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컷마다</a:t>
            </a:r>
            <a:r>
              <a:rPr lang="en-US" sz="4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들어갈</a:t>
            </a:r>
            <a:r>
              <a:rPr lang="en-US" sz="4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내용을</a:t>
            </a:r>
            <a:r>
              <a:rPr lang="en-US" sz="4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구체적으로</a:t>
            </a:r>
            <a:r>
              <a:rPr lang="en-US" sz="4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써요</a:t>
            </a:r>
            <a:r>
              <a:rPr lang="en-US" sz="4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269276" y="3671589"/>
            <a:ext cx="5202793" cy="5324772"/>
            <a:chOff x="0" y="0"/>
            <a:chExt cx="6937058" cy="7099696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849564" cy="7099696"/>
              <a:chOff x="0" y="0"/>
              <a:chExt cx="1353000" cy="140240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353000" cy="1402409"/>
              </a:xfrm>
              <a:custGeom>
                <a:avLst/>
                <a:gdLst/>
                <a:ahLst/>
                <a:cxnLst/>
                <a:rect l="l" t="t" r="r" b="b"/>
                <a:pathLst>
                  <a:path w="1353000" h="1402409">
                    <a:moveTo>
                      <a:pt x="76859" y="0"/>
                    </a:moveTo>
                    <a:lnTo>
                      <a:pt x="1276141" y="0"/>
                    </a:lnTo>
                    <a:cubicBezTo>
                      <a:pt x="1296526" y="0"/>
                      <a:pt x="1316075" y="8098"/>
                      <a:pt x="1330489" y="22511"/>
                    </a:cubicBezTo>
                    <a:cubicBezTo>
                      <a:pt x="1344903" y="36925"/>
                      <a:pt x="1353000" y="56475"/>
                      <a:pt x="1353000" y="76859"/>
                    </a:cubicBezTo>
                    <a:lnTo>
                      <a:pt x="1353000" y="1325550"/>
                    </a:lnTo>
                    <a:cubicBezTo>
                      <a:pt x="1353000" y="1367998"/>
                      <a:pt x="1318589" y="1402409"/>
                      <a:pt x="1276141" y="1402409"/>
                    </a:cubicBezTo>
                    <a:lnTo>
                      <a:pt x="76859" y="1402409"/>
                    </a:lnTo>
                    <a:cubicBezTo>
                      <a:pt x="56475" y="1402409"/>
                      <a:pt x="36925" y="1394312"/>
                      <a:pt x="22511" y="1379898"/>
                    </a:cubicBezTo>
                    <a:cubicBezTo>
                      <a:pt x="8098" y="1365484"/>
                      <a:pt x="0" y="1345934"/>
                      <a:pt x="0" y="1325550"/>
                    </a:cubicBezTo>
                    <a:lnTo>
                      <a:pt x="0" y="76859"/>
                    </a:lnTo>
                    <a:cubicBezTo>
                      <a:pt x="0" y="56475"/>
                      <a:pt x="8098" y="36925"/>
                      <a:pt x="22511" y="22511"/>
                    </a:cubicBezTo>
                    <a:cubicBezTo>
                      <a:pt x="36925" y="8098"/>
                      <a:pt x="56475" y="0"/>
                      <a:pt x="7685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</a:endParaRP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28575"/>
                <a:ext cx="1353000" cy="14309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 dirty="0">
                  <a:latin typeface="Pretendard" panose="02000503000000020004" pitchFamily="2" charset="-127"/>
                </a:endParaRP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963615"/>
              <a:ext cx="6937058" cy="1746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59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어떤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만화로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만들지</a:t>
              </a:r>
              <a:endParaRPr lang="en-US" sz="4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endParaRPr>
            </a:p>
            <a:p>
              <a:pPr algn="ctr">
                <a:lnSpc>
                  <a:spcPts val="5159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꼭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알려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줘요</a:t>
              </a:r>
              <a:r>
                <a:rPr lang="en-US" sz="4000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3669241"/>
              <a:ext cx="6937058" cy="2162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초등학생이</a:t>
              </a:r>
              <a:r>
                <a:rPr lang="en-US" sz="3500" dirty="0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나오는</a:t>
              </a:r>
              <a:r>
                <a:rPr lang="en-US" sz="3500" dirty="0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만화</a:t>
              </a:r>
              <a:endPara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endParaRPr>
            </a:p>
            <a:p>
              <a:pPr algn="ctr">
                <a:lnSpc>
                  <a:spcPts val="4200"/>
                </a:lnSpc>
              </a:pP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갈등이</a:t>
              </a:r>
              <a:r>
                <a:rPr lang="en-US" sz="3500" dirty="0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해결되는</a:t>
              </a:r>
              <a:r>
                <a:rPr lang="en-US" sz="3500" dirty="0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 </a:t>
              </a: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만화</a:t>
              </a:r>
              <a:endPara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endParaRPr>
            </a:p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500" dirty="0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4칸 </a:t>
              </a:r>
              <a:r>
                <a:rPr lang="en-US" sz="3500" dirty="0" err="1">
                  <a:solidFill>
                    <a:srgbClr val="ED1C24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Arimo Bold"/>
                  <a:sym typeface="Arimo Bold"/>
                </a:rPr>
                <a:t>웹툰</a:t>
              </a:r>
              <a:endPara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endParaRPr>
            </a:p>
          </p:txBody>
        </p:sp>
      </p:grpSp>
      <p:sp>
        <p:nvSpPr>
          <p:cNvPr id="23" name="Freeform 23"/>
          <p:cNvSpPr/>
          <p:nvPr/>
        </p:nvSpPr>
        <p:spPr>
          <a:xfrm>
            <a:off x="7908318" y="6027838"/>
            <a:ext cx="2687387" cy="2687387"/>
          </a:xfrm>
          <a:custGeom>
            <a:avLst/>
            <a:gdLst/>
            <a:ahLst/>
            <a:cxnLst/>
            <a:rect l="l" t="t" r="r" b="b"/>
            <a:pathLst>
              <a:path w="2687387" h="2687387">
                <a:moveTo>
                  <a:pt x="0" y="0"/>
                </a:moveTo>
                <a:lnTo>
                  <a:pt x="2687387" y="0"/>
                </a:lnTo>
                <a:lnTo>
                  <a:pt x="2687387" y="2687387"/>
                </a:lnTo>
                <a:lnTo>
                  <a:pt x="0" y="26873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6888" y="2377217"/>
            <a:ext cx="16291596" cy="7333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교실에서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3명의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조별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활동을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하는데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한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친구가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실수해서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다른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친구들이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화가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난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상황이야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1컷: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교실에서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모둠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과제를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준비하는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장면</a:t>
            </a: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2컷: 한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친구가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화가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나서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"너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때문에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망했잖아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!"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라고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말하는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장면</a:t>
            </a: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3컷: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다른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친구가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차분하게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"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다음에는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같이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연습해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보자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."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라고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말하는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장면</a:t>
            </a: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4컷: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화낸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친구가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미안하다고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사과하며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다같이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계획을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세우자며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말하는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장면</a:t>
            </a: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799"/>
              </a:lnSpc>
              <a:spcBef>
                <a:spcPct val="0"/>
              </a:spcBef>
            </a:pP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초등학생이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나오는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이야기이고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,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말이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점점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좋아지면서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해결되는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내용으로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줘.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초등학생이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만화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스타일로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4칸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웹툰으로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만들어</a:t>
            </a:r>
            <a:r>
              <a:rPr lang="en-US" sz="36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줘.”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endParaRPr lang="en-US" sz="36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220466" y="2990324"/>
            <a:ext cx="2804160" cy="26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젤로와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대화하기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15940" y="2132562"/>
            <a:ext cx="11941954" cy="7239810"/>
          </a:xfrm>
          <a:custGeom>
            <a:avLst/>
            <a:gdLst/>
            <a:ahLst/>
            <a:cxnLst/>
            <a:rect l="l" t="t" r="r" b="b"/>
            <a:pathLst>
              <a:path w="11941954" h="7239810">
                <a:moveTo>
                  <a:pt x="0" y="0"/>
                </a:moveTo>
                <a:lnTo>
                  <a:pt x="11941954" y="0"/>
                </a:lnTo>
                <a:lnTo>
                  <a:pt x="11941954" y="7239809"/>
                </a:lnTo>
                <a:lnTo>
                  <a:pt x="0" y="72398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413520" y="2990324"/>
            <a:ext cx="441805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실시간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모니터링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324859" y="2132562"/>
            <a:ext cx="10436635" cy="7566560"/>
          </a:xfrm>
          <a:custGeom>
            <a:avLst/>
            <a:gdLst/>
            <a:ahLst/>
            <a:cxnLst/>
            <a:rect l="l" t="t" r="r" b="b"/>
            <a:pathLst>
              <a:path w="10436635" h="7566560">
                <a:moveTo>
                  <a:pt x="0" y="0"/>
                </a:moveTo>
                <a:lnTo>
                  <a:pt x="10436634" y="0"/>
                </a:lnTo>
                <a:lnTo>
                  <a:pt x="10436634" y="7566560"/>
                </a:lnTo>
                <a:lnTo>
                  <a:pt x="0" y="7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8557807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실시간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모니터링</a:t>
            </a:r>
            <a:endParaRPr lang="en-US" sz="5400" spc="-5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413520" y="2990324"/>
            <a:ext cx="441805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승인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28700" y="2285565"/>
            <a:ext cx="10981763" cy="6657694"/>
          </a:xfrm>
          <a:custGeom>
            <a:avLst/>
            <a:gdLst/>
            <a:ahLst/>
            <a:cxnLst/>
            <a:rect l="l" t="t" r="r" b="b"/>
            <a:pathLst>
              <a:path w="10981763" h="6657694">
                <a:moveTo>
                  <a:pt x="0" y="0"/>
                </a:moveTo>
                <a:lnTo>
                  <a:pt x="10981763" y="0"/>
                </a:lnTo>
                <a:lnTo>
                  <a:pt x="10981763" y="6657694"/>
                </a:lnTo>
                <a:lnTo>
                  <a:pt x="0" y="66576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8557807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클래스팅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실시간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모니터링</a:t>
            </a:r>
            <a:endParaRPr lang="en-US" sz="5400" spc="-5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00649" y="2132562"/>
            <a:ext cx="9295168" cy="7436134"/>
          </a:xfrm>
          <a:custGeom>
            <a:avLst/>
            <a:gdLst/>
            <a:ahLst/>
            <a:cxnLst/>
            <a:rect l="l" t="t" r="r" b="b"/>
            <a:pathLst>
              <a:path w="9295168" h="7436134">
                <a:moveTo>
                  <a:pt x="0" y="0"/>
                </a:moveTo>
                <a:lnTo>
                  <a:pt x="9295167" y="0"/>
                </a:lnTo>
                <a:lnTo>
                  <a:pt x="9295167" y="7436134"/>
                </a:lnTo>
                <a:lnTo>
                  <a:pt x="0" y="74361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683841" y="2764764"/>
            <a:ext cx="5119092" cy="26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젤로와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대화하며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14813" y="2285367"/>
            <a:ext cx="16656129" cy="688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AI가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만든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웹툰을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보고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체크해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보세요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갈등을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해결할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수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있는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표현을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사용했나요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문제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→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순서가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자연스러운가요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누군가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기분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상할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표현이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남아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있나요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 </a:t>
            </a:r>
          </a:p>
          <a:p>
            <a:pPr algn="l">
              <a:lnSpc>
                <a:spcPts val="5400"/>
              </a:lnSpc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☐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내가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직접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고친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부분이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있나요</a:t>
            </a: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?</a:t>
            </a:r>
          </a:p>
          <a:p>
            <a:pPr algn="l">
              <a:lnSpc>
                <a:spcPts val="5400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</p:txBody>
      </p:sp>
      <p:sp>
        <p:nvSpPr>
          <p:cNvPr id="7" name="Freeform 7"/>
          <p:cNvSpPr/>
          <p:nvPr/>
        </p:nvSpPr>
        <p:spPr>
          <a:xfrm>
            <a:off x="12784304" y="4710176"/>
            <a:ext cx="4687765" cy="4662196"/>
          </a:xfrm>
          <a:custGeom>
            <a:avLst/>
            <a:gdLst/>
            <a:ahLst/>
            <a:cxnLst/>
            <a:rect l="l" t="t" r="r" b="b"/>
            <a:pathLst>
              <a:path w="4687765" h="4662196">
                <a:moveTo>
                  <a:pt x="0" y="0"/>
                </a:moveTo>
                <a:lnTo>
                  <a:pt x="4687765" y="0"/>
                </a:lnTo>
                <a:lnTo>
                  <a:pt x="4687765" y="4662195"/>
                </a:lnTo>
                <a:lnTo>
                  <a:pt x="0" y="4662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살펴보고</a:t>
            </a:r>
            <a:r>
              <a:rPr lang="en-US" sz="5400" spc="-5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5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고치기</a:t>
            </a:r>
            <a:endParaRPr lang="en-US" sz="5400" spc="-5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4647178" y="5053876"/>
            <a:ext cx="8984108" cy="2886145"/>
          </a:xfrm>
          <a:custGeom>
            <a:avLst/>
            <a:gdLst/>
            <a:ahLst/>
            <a:cxnLst/>
            <a:rect l="l" t="t" r="r" b="b"/>
            <a:pathLst>
              <a:path w="8984108" h="2886145">
                <a:moveTo>
                  <a:pt x="0" y="0"/>
                </a:moveTo>
                <a:lnTo>
                  <a:pt x="8984109" y="0"/>
                </a:lnTo>
                <a:lnTo>
                  <a:pt x="8984109" y="2886145"/>
                </a:lnTo>
                <a:lnTo>
                  <a:pt x="0" y="2886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1168" y="3245164"/>
            <a:ext cx="16656129" cy="81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내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웹툰에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어울리는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제목을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지어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봅시다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altLang="ko-KR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AI</a:t>
            </a:r>
            <a:r>
              <a:rPr lang="ko-KR" altLang="en-US" sz="5400" spc="-3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로 웹툰 만들기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제목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붙이기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81347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및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28700" y="2291407"/>
            <a:ext cx="10630219" cy="6378131"/>
          </a:xfrm>
          <a:custGeom>
            <a:avLst/>
            <a:gdLst/>
            <a:ahLst/>
            <a:cxnLst/>
            <a:rect l="l" t="t" r="r" b="b"/>
            <a:pathLst>
              <a:path w="10630219" h="6378131">
                <a:moveTo>
                  <a:pt x="0" y="0"/>
                </a:moveTo>
                <a:lnTo>
                  <a:pt x="10630219" y="0"/>
                </a:lnTo>
                <a:lnTo>
                  <a:pt x="10630219" y="6378131"/>
                </a:lnTo>
                <a:lnTo>
                  <a:pt x="0" y="63781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16945" y="3447581"/>
            <a:ext cx="4418052" cy="17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제출하기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과제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제출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및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정리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Pretendard" panose="02000503000000020004" pitchFamily="2" charset="-127"/>
                <a:ea typeface="Pretendard" panose="02000503000000020004" pitchFamily="2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2999291" y="5257571"/>
            <a:ext cx="3070670" cy="4114800"/>
          </a:xfrm>
          <a:custGeom>
            <a:avLst/>
            <a:gdLst/>
            <a:ahLst/>
            <a:cxnLst/>
            <a:rect l="l" t="t" r="r" b="b"/>
            <a:pathLst>
              <a:path w="3070670" h="4114800">
                <a:moveTo>
                  <a:pt x="0" y="0"/>
                </a:moveTo>
                <a:lnTo>
                  <a:pt x="3070670" y="0"/>
                </a:lnTo>
                <a:lnTo>
                  <a:pt x="30706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차시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마무리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]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24850" y="2827932"/>
            <a:ext cx="14445110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오늘은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작가가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되어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갈등을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해결하는</a:t>
            </a: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바른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언어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웹툰을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만들어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보았어요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</a:t>
            </a:r>
          </a:p>
          <a:p>
            <a:pPr algn="ctr">
              <a:lnSpc>
                <a:spcPts val="7200"/>
              </a:lnSpc>
            </a:pP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mo Bold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“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모두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수고했습니다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mo Bold"/>
                <a:sym typeface="Arimo Bold"/>
              </a:rPr>
              <a:t>!”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527</Words>
  <Application>Microsoft Macintosh PowerPoint</Application>
  <PresentationFormat>사용자 지정</PresentationFormat>
  <Paragraphs>119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Arial</vt:lpstr>
      <vt:lpstr>Pretendard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말이 달라지면 이야기도 바뀐다! 바른 언어 웹툰 만들기</dc:title>
  <cp:lastModifiedBy>이 가영</cp:lastModifiedBy>
  <cp:revision>4</cp:revision>
  <dcterms:created xsi:type="dcterms:W3CDTF">2006-08-16T00:00:00Z</dcterms:created>
  <dcterms:modified xsi:type="dcterms:W3CDTF">2026-02-10T04:31:55Z</dcterms:modified>
  <dc:identifier>DAHAs37R07A</dc:identifier>
</cp:coreProperties>
</file>