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8288000" cy="10287000"/>
  <p:notesSz cx="6858000" cy="9144000"/>
  <p:embeddedFontLst>
    <p:embeddedFont>
      <p:font typeface="Pretendard" panose="02000503000000020004" pitchFamily="2" charset="-127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80" d="100"/>
          <a:sy n="80" d="100"/>
        </p:scale>
        <p:origin x="472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3.png"/><Relationship Id="rId7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13.png"/><Relationship Id="rId7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jpe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13.png"/><Relationship Id="rId7" Type="http://schemas.openxmlformats.org/officeDocument/2006/relationships/image" Target="../media/image3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6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6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3.png"/><Relationship Id="rId7" Type="http://schemas.openxmlformats.org/officeDocument/2006/relationships/image" Target="../media/image4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" y="18047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ko-Kore-KR" altLang="en-US" dirty="0"/>
              <a:t>ㅋㅁ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15940" y="8791365"/>
            <a:ext cx="16656129" cy="9525"/>
            <a:chOff x="0" y="0"/>
            <a:chExt cx="22208172" cy="12700"/>
          </a:xfrm>
        </p:grpSpPr>
        <p:sp>
          <p:nvSpPr>
            <p:cNvPr id="4" name="Freeform 4"/>
            <p:cNvSpPr/>
            <p:nvPr/>
          </p:nvSpPr>
          <p:spPr>
            <a:xfrm>
              <a:off x="6350" y="0"/>
              <a:ext cx="22195410" cy="12700"/>
            </a:xfrm>
            <a:custGeom>
              <a:avLst/>
              <a:gdLst/>
              <a:ahLst/>
              <a:cxnLst/>
              <a:rect l="l" t="t" r="r" b="b"/>
              <a:pathLst>
                <a:path w="22195410" h="12700">
                  <a:moveTo>
                    <a:pt x="0" y="0"/>
                  </a:moveTo>
                  <a:lnTo>
                    <a:pt x="22195410" y="0"/>
                  </a:lnTo>
                  <a:lnTo>
                    <a:pt x="2219541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8" r="1" b="-48"/>
              </a:stretch>
            </a:blipFill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3910538" y="6618831"/>
            <a:ext cx="3561531" cy="2172534"/>
          </a:xfrm>
          <a:custGeom>
            <a:avLst/>
            <a:gdLst/>
            <a:ahLst/>
            <a:cxnLst/>
            <a:rect l="l" t="t" r="r" b="b"/>
            <a:pathLst>
              <a:path w="3561531" h="2172534">
                <a:moveTo>
                  <a:pt x="0" y="0"/>
                </a:moveTo>
                <a:lnTo>
                  <a:pt x="3561531" y="0"/>
                </a:lnTo>
                <a:lnTo>
                  <a:pt x="3561531" y="2172534"/>
                </a:lnTo>
                <a:lnTo>
                  <a:pt x="0" y="2172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0421965" y="5531229"/>
            <a:ext cx="3488573" cy="3375194"/>
          </a:xfrm>
          <a:custGeom>
            <a:avLst/>
            <a:gdLst/>
            <a:ahLst/>
            <a:cxnLst/>
            <a:rect l="l" t="t" r="r" b="b"/>
            <a:pathLst>
              <a:path w="3488573" h="3375194">
                <a:moveTo>
                  <a:pt x="0" y="0"/>
                </a:moveTo>
                <a:lnTo>
                  <a:pt x="3488573" y="0"/>
                </a:lnTo>
                <a:lnTo>
                  <a:pt x="3488573" y="3375194"/>
                </a:lnTo>
                <a:lnTo>
                  <a:pt x="0" y="33751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20703" y="2069274"/>
            <a:ext cx="16212274" cy="3412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00"/>
              </a:lnSpc>
            </a:pPr>
            <a:r>
              <a:rPr lang="en-US" sz="7500" b="1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역사</a:t>
            </a:r>
            <a:r>
              <a:rPr lang="en-US" sz="7500" b="1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속 </a:t>
            </a:r>
            <a:r>
              <a:rPr lang="en-US" sz="7500" b="1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그날로</a:t>
            </a:r>
            <a:r>
              <a:rPr lang="en-US" sz="7500" b="1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7500" b="1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접속하다</a:t>
            </a:r>
            <a:r>
              <a:rPr lang="en-US" sz="7500" b="1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! </a:t>
            </a:r>
          </a:p>
          <a:p>
            <a:pPr algn="ctr">
              <a:lnSpc>
                <a:spcPts val="9900"/>
              </a:lnSpc>
            </a:pPr>
            <a:r>
              <a:rPr lang="en-US" sz="7500" b="1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AI </a:t>
            </a:r>
            <a:r>
              <a:rPr lang="en-US" sz="7500" b="1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타임머신</a:t>
            </a:r>
            <a:r>
              <a:rPr lang="en-US" sz="7500" b="1" spc="-15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 </a:t>
            </a:r>
            <a:r>
              <a:rPr lang="en-US" sz="7500" b="1" spc="-15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인터뷰</a:t>
            </a:r>
            <a:endParaRPr lang="en-US" sz="7500" b="1" spc="-15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mo Bold"/>
            </a:endParaRPr>
          </a:p>
          <a:p>
            <a:pPr algn="r">
              <a:lnSpc>
                <a:spcPts val="7260"/>
              </a:lnSpc>
            </a:pPr>
            <a:r>
              <a:rPr lang="en-US" sz="5500" b="1" spc="-11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-</a:t>
            </a:r>
            <a:r>
              <a:rPr lang="en-US" sz="5500" b="1" spc="-11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세종대왕편</a:t>
            </a:r>
            <a:r>
              <a:rPr lang="en-US" sz="5500" b="1" spc="-11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mo Bold"/>
              </a:rPr>
              <a:t>-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4" name="Freeform 4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8" r="1" b="-48"/>
              </a:stretch>
            </a:blipFill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6838" y="1556550"/>
            <a:ext cx="5191125" cy="1562134"/>
            <a:chOff x="0" y="0"/>
            <a:chExt cx="6921500" cy="20828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921500" cy="2082845"/>
            </a:xfrm>
            <a:custGeom>
              <a:avLst/>
              <a:gdLst/>
              <a:ahLst/>
              <a:cxnLst/>
              <a:rect l="l" t="t" r="r" b="b"/>
              <a:pathLst>
                <a:path w="6921500" h="2082845">
                  <a:moveTo>
                    <a:pt x="0" y="0"/>
                  </a:moveTo>
                  <a:lnTo>
                    <a:pt x="6921500" y="0"/>
                  </a:lnTo>
                  <a:lnTo>
                    <a:pt x="6921500" y="2082845"/>
                  </a:lnTo>
                  <a:lnTo>
                    <a:pt x="0" y="20828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6921500" cy="2082845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5974"/>
                </a:lnSpc>
              </a:pPr>
              <a:r>
                <a:rPr lang="en-US" sz="4999" b="1" dirty="0" err="1">
                  <a:solidFill>
                    <a:srgbClr val="A973FF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Noto Sans Bold"/>
                </a:rPr>
                <a:t>수업</a:t>
              </a:r>
              <a:r>
                <a:rPr lang="en-US" sz="4999" b="1" dirty="0">
                  <a:solidFill>
                    <a:srgbClr val="A973FF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Noto Sans Bold"/>
                </a:rPr>
                <a:t> </a:t>
              </a:r>
              <a:r>
                <a:rPr lang="en-US" sz="4999" b="1" dirty="0" err="1">
                  <a:solidFill>
                    <a:srgbClr val="A973FF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Noto Sans Bold"/>
                </a:rPr>
                <a:t>준비물</a:t>
              </a:r>
              <a:endParaRPr lang="en-US" sz="4999" b="1" dirty="0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endParaRPr>
            </a:p>
            <a:p>
              <a:pPr algn="l">
                <a:lnSpc>
                  <a:spcPts val="4780"/>
                </a:lnSpc>
              </a:pPr>
              <a:endParaRPr lang="en-US" sz="4999" b="1" dirty="0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>
            <a:off x="811342" y="3591790"/>
            <a:ext cx="4869423" cy="5560247"/>
          </a:xfrm>
          <a:custGeom>
            <a:avLst/>
            <a:gdLst/>
            <a:ahLst/>
            <a:cxnLst/>
            <a:rect l="l" t="t" r="r" b="b"/>
            <a:pathLst>
              <a:path w="4869423" h="5560247">
                <a:moveTo>
                  <a:pt x="0" y="0"/>
                </a:moveTo>
                <a:lnTo>
                  <a:pt x="4869423" y="0"/>
                </a:lnTo>
                <a:lnTo>
                  <a:pt x="4869423" y="5560247"/>
                </a:lnTo>
                <a:lnTo>
                  <a:pt x="0" y="55602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6758263" y="3593708"/>
            <a:ext cx="4919999" cy="5617999"/>
          </a:xfrm>
          <a:custGeom>
            <a:avLst/>
            <a:gdLst/>
            <a:ahLst/>
            <a:cxnLst/>
            <a:rect l="l" t="t" r="r" b="b"/>
            <a:pathLst>
              <a:path w="4919999" h="5617999">
                <a:moveTo>
                  <a:pt x="0" y="0"/>
                </a:moveTo>
                <a:lnTo>
                  <a:pt x="4920000" y="0"/>
                </a:lnTo>
                <a:lnTo>
                  <a:pt x="4920000" y="5617999"/>
                </a:lnTo>
                <a:lnTo>
                  <a:pt x="0" y="56179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2502722" y="3532120"/>
            <a:ext cx="4973936" cy="5679587"/>
          </a:xfrm>
          <a:custGeom>
            <a:avLst/>
            <a:gdLst/>
            <a:ahLst/>
            <a:cxnLst/>
            <a:rect l="l" t="t" r="r" b="b"/>
            <a:pathLst>
              <a:path w="4973936" h="5679587">
                <a:moveTo>
                  <a:pt x="0" y="0"/>
                </a:moveTo>
                <a:lnTo>
                  <a:pt x="4973936" y="0"/>
                </a:lnTo>
                <a:lnTo>
                  <a:pt x="4973936" y="5679587"/>
                </a:lnTo>
                <a:lnTo>
                  <a:pt x="0" y="56795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79892" y="4124259"/>
            <a:ext cx="4498271" cy="4305193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l">
              <a:lnSpc>
                <a:spcPts val="4705"/>
              </a:lnSpc>
            </a:pPr>
            <a:endParaRPr lang="en-US" sz="3399" spc="-186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"/>
            </a:endParaRPr>
          </a:p>
          <a:p>
            <a:pPr algn="l">
              <a:lnSpc>
                <a:spcPts val="4705"/>
              </a:lnSpc>
            </a:pPr>
            <a:endParaRPr lang="en-US" sz="3399" spc="-186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"/>
            </a:endParaRPr>
          </a:p>
          <a:p>
            <a:pPr algn="l">
              <a:lnSpc>
                <a:spcPts val="4705"/>
              </a:lnSpc>
            </a:pPr>
            <a:endParaRPr lang="en-US" sz="3399" spc="-186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"/>
            </a:endParaRPr>
          </a:p>
          <a:p>
            <a:pPr algn="l">
              <a:lnSpc>
                <a:spcPts val="4705"/>
              </a:lnSpc>
            </a:pP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-  AI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젤로가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탑재된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</a:p>
          <a:p>
            <a:pPr algn="l">
              <a:lnSpc>
                <a:spcPts val="4705"/>
              </a:lnSpc>
            </a:pP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  </a:t>
            </a:r>
            <a:r>
              <a:rPr lang="ko-KR" alt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디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지털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플랫폼</a:t>
            </a:r>
            <a:endParaRPr lang="en-US" sz="3399" spc="-186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"/>
            </a:endParaRPr>
          </a:p>
          <a:p>
            <a:pPr algn="l">
              <a:lnSpc>
                <a:spcPts val="4705"/>
              </a:lnSpc>
            </a:pP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-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학생별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계정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필요</a:t>
            </a:r>
            <a:endParaRPr lang="en-US" sz="3399" spc="-186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"/>
            </a:endParaRPr>
          </a:p>
          <a:p>
            <a:pPr algn="l">
              <a:lnSpc>
                <a:spcPts val="4705"/>
              </a:lnSpc>
            </a:pP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-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프롬프트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입력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및 AI </a:t>
            </a:r>
          </a:p>
          <a:p>
            <a:pPr algn="l">
              <a:lnSpc>
                <a:spcPts val="4705"/>
              </a:lnSpc>
            </a:pP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답변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확인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가능</a:t>
            </a:r>
            <a:endParaRPr lang="en-US" sz="3399" spc="-186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"/>
            </a:endParaRPr>
          </a:p>
          <a:p>
            <a:pPr algn="l">
              <a:lnSpc>
                <a:spcPts val="4705"/>
              </a:lnSpc>
            </a:pP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-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교사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모니터링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기능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</a:p>
          <a:p>
            <a:pPr algn="l">
              <a:lnSpc>
                <a:spcPts val="4705"/>
              </a:lnSpc>
            </a:pP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제공</a:t>
            </a:r>
            <a:endParaRPr lang="en-US" sz="3399" spc="-186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"/>
            </a:endParaRPr>
          </a:p>
          <a:p>
            <a:pPr algn="l">
              <a:lnSpc>
                <a:spcPts val="4707"/>
              </a:lnSpc>
            </a:pPr>
            <a:endParaRPr lang="en-US" sz="3399" spc="-186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400646" y="3775364"/>
            <a:ext cx="3546345" cy="783997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l">
              <a:lnSpc>
                <a:spcPts val="4845"/>
              </a:lnSpc>
            </a:pPr>
            <a:r>
              <a:rPr lang="en-US" sz="3500" spc="-194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클래스팅</a:t>
            </a:r>
            <a:r>
              <a:rPr lang="en-US" sz="3500" spc="-194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3500" spc="-194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샌드박스</a:t>
            </a:r>
            <a:endParaRPr lang="en-US" sz="3500" spc="-194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7620000" y="3791081"/>
            <a:ext cx="3390900" cy="783996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l">
              <a:lnSpc>
                <a:spcPts val="4845"/>
              </a:lnSpc>
            </a:pPr>
            <a:r>
              <a:rPr lang="ko-KR" altLang="en-US" sz="3499" spc="-194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인터뷰 </a:t>
            </a:r>
            <a:r>
              <a:rPr lang="en-US" sz="3499" spc="-194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준비</a:t>
            </a:r>
            <a:r>
              <a:rPr lang="en-US" sz="3499" spc="-194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3499" spc="-194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활동</a:t>
            </a:r>
            <a:endParaRPr lang="en-US" sz="3499" spc="-194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3568537" y="3732260"/>
            <a:ext cx="3390900" cy="783997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l">
              <a:lnSpc>
                <a:spcPts val="4845"/>
              </a:lnSpc>
            </a:pPr>
            <a:r>
              <a:rPr lang="en-US" sz="3500" spc="-194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뉴스</a:t>
            </a:r>
            <a:r>
              <a:rPr lang="en-US" sz="3500" spc="-194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3500" spc="-194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영상</a:t>
            </a:r>
            <a:r>
              <a:rPr lang="en-US" sz="3500" spc="-194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3500" spc="-194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자료</a:t>
            </a:r>
            <a:endParaRPr lang="en-US" sz="3500" spc="-194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4563869" y="1028700"/>
            <a:ext cx="2243738" cy="2229715"/>
          </a:xfrm>
          <a:custGeom>
            <a:avLst/>
            <a:gdLst/>
            <a:ahLst/>
            <a:cxnLst/>
            <a:rect l="l" t="t" r="r" b="b"/>
            <a:pathLst>
              <a:path w="2243738" h="2229715">
                <a:moveTo>
                  <a:pt x="0" y="0"/>
                </a:moveTo>
                <a:lnTo>
                  <a:pt x="2243738" y="0"/>
                </a:lnTo>
                <a:lnTo>
                  <a:pt x="2243738" y="2229715"/>
                </a:lnTo>
                <a:lnTo>
                  <a:pt x="0" y="22297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961759" y="4784932"/>
            <a:ext cx="4513005" cy="4184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역사</a:t>
            </a:r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인물</a:t>
            </a:r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초상화</a:t>
            </a:r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자료</a:t>
            </a:r>
            <a:endParaRPr lang="en-US" sz="3399" spc="-115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/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인물을</a:t>
            </a:r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시각적으로</a:t>
            </a:r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</a:p>
          <a:p>
            <a:pPr algn="l"/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인식</a:t>
            </a:r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,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친밀감을</a:t>
            </a:r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느낌</a:t>
            </a:r>
            <a:endParaRPr lang="en-US" sz="3399" spc="-115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/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인터뷰</a:t>
            </a:r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활동지</a:t>
            </a:r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: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질문</a:t>
            </a:r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</a:p>
          <a:p>
            <a:pPr algn="l"/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작성</a:t>
            </a:r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,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답변</a:t>
            </a:r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기록</a:t>
            </a:r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, </a:t>
            </a:r>
          </a:p>
          <a:p>
            <a:pPr algn="l"/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새롭게</a:t>
            </a:r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알게</a:t>
            </a:r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된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점을</a:t>
            </a:r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</a:p>
          <a:p>
            <a:pPr algn="l"/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정리할</a:t>
            </a:r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수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있는</a:t>
            </a:r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활동지</a:t>
            </a:r>
            <a:endParaRPr lang="en-US" sz="3399" spc="-115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/>
            <a:r>
              <a:rPr lang="en-US" sz="3399" spc="-11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</a:t>
            </a:r>
            <a:r>
              <a:rPr lang="en-US" sz="3399" spc="-11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준비</a:t>
            </a:r>
            <a:endParaRPr lang="en-US" sz="3399" spc="-115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2776542" y="4750563"/>
            <a:ext cx="4750898" cy="4219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5"/>
              </a:lnSpc>
              <a:spcBef>
                <a:spcPct val="0"/>
              </a:spcBef>
            </a:pP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- 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유튜브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'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역사채널e'의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</a:p>
          <a:p>
            <a:pPr algn="l">
              <a:lnSpc>
                <a:spcPts val="4705"/>
              </a:lnSpc>
              <a:spcBef>
                <a:spcPct val="0"/>
              </a:spcBef>
            </a:pP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 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관련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영상을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활용</a:t>
            </a:r>
            <a:endParaRPr lang="en-US" sz="3399" spc="-186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"/>
            </a:endParaRPr>
          </a:p>
          <a:p>
            <a:pPr>
              <a:lnSpc>
                <a:spcPts val="4705"/>
              </a:lnSpc>
              <a:spcBef>
                <a:spcPct val="0"/>
              </a:spcBef>
            </a:pP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- 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역사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인물의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업적과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</a:p>
          <a:p>
            <a:pPr>
              <a:lnSpc>
                <a:spcPts val="4705"/>
              </a:lnSpc>
              <a:spcBef>
                <a:spcPct val="0"/>
              </a:spcBef>
            </a:pP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 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시대적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배경을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이해</a:t>
            </a:r>
            <a:endParaRPr lang="en-US" sz="3399" spc="-186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"/>
            </a:endParaRPr>
          </a:p>
          <a:p>
            <a:pPr>
              <a:lnSpc>
                <a:spcPts val="4705"/>
              </a:lnSpc>
              <a:spcBef>
                <a:spcPct val="0"/>
              </a:spcBef>
            </a:pP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 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하는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데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도움이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되는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</a:p>
          <a:p>
            <a:pPr>
              <a:lnSpc>
                <a:spcPts val="4705"/>
              </a:lnSpc>
              <a:spcBef>
                <a:spcPct val="0"/>
              </a:spcBef>
            </a:pP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 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짧은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다큐멘터리</a:t>
            </a: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영상</a:t>
            </a:r>
            <a:endParaRPr lang="en-US" sz="3399" spc="-186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"/>
            </a:endParaRPr>
          </a:p>
          <a:p>
            <a:pPr>
              <a:lnSpc>
                <a:spcPts val="4705"/>
              </a:lnSpc>
              <a:spcBef>
                <a:spcPct val="0"/>
              </a:spcBef>
            </a:pPr>
            <a:r>
              <a:rPr lang="en-US" sz="3399" spc="-186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  </a:t>
            </a:r>
            <a:r>
              <a:rPr lang="en-US" sz="3399" spc="-186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준비</a:t>
            </a:r>
            <a:endParaRPr lang="en-US" sz="3399" spc="-186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ore-KR" altLang="en-US"/>
          </a:p>
        </p:txBody>
      </p:sp>
      <p:grpSp>
        <p:nvGrpSpPr>
          <p:cNvPr id="3" name="Group 3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4" name="Freeform 4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8" r="1" b="-48"/>
              </a:stretch>
            </a:blipFill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1590635" y="1085167"/>
            <a:ext cx="7108224" cy="8116666"/>
          </a:xfrm>
          <a:custGeom>
            <a:avLst/>
            <a:gdLst/>
            <a:ahLst/>
            <a:cxnLst/>
            <a:rect l="l" t="t" r="r" b="b"/>
            <a:pathLst>
              <a:path w="7108224" h="8116666">
                <a:moveTo>
                  <a:pt x="0" y="0"/>
                </a:moveTo>
                <a:lnTo>
                  <a:pt x="7108224" y="0"/>
                </a:lnTo>
                <a:lnTo>
                  <a:pt x="7108224" y="8116666"/>
                </a:lnTo>
                <a:lnTo>
                  <a:pt x="0" y="81166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549184" y="3059551"/>
            <a:ext cx="5191125" cy="786316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4780"/>
              </a:lnSpc>
            </a:pPr>
            <a:r>
              <a:rPr lang="en-US" sz="3999" b="1" dirty="0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AI </a:t>
            </a:r>
            <a:r>
              <a:rPr lang="en-US" sz="3999" b="1" dirty="0" err="1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페르소나</a:t>
            </a:r>
            <a:r>
              <a:rPr lang="en-US" sz="3999" b="1" dirty="0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 </a:t>
            </a:r>
            <a:r>
              <a:rPr lang="en-US" sz="3999" b="1" dirty="0" err="1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활용방법</a:t>
            </a:r>
            <a:endParaRPr lang="en-US" sz="3999" b="1" dirty="0">
              <a:solidFill>
                <a:srgbClr val="A973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 Bol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9303039" y="1028700"/>
            <a:ext cx="7207126" cy="8229600"/>
          </a:xfrm>
          <a:custGeom>
            <a:avLst/>
            <a:gdLst/>
            <a:ahLst/>
            <a:cxnLst/>
            <a:rect l="l" t="t" r="r" b="b"/>
            <a:pathLst>
              <a:path w="7207126" h="8229600">
                <a:moveTo>
                  <a:pt x="0" y="0"/>
                </a:moveTo>
                <a:lnTo>
                  <a:pt x="7207127" y="0"/>
                </a:lnTo>
                <a:lnTo>
                  <a:pt x="720712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243891" y="3083560"/>
            <a:ext cx="5191125" cy="786316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4780"/>
              </a:lnSpc>
            </a:pPr>
            <a:r>
              <a:rPr lang="en-US" sz="3999" b="1" dirty="0" err="1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수업</a:t>
            </a:r>
            <a:r>
              <a:rPr lang="en-US" sz="3999" b="1" dirty="0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 </a:t>
            </a:r>
            <a:r>
              <a:rPr lang="en-US" sz="3999" b="1" dirty="0" err="1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기본</a:t>
            </a:r>
            <a:r>
              <a:rPr lang="en-US" sz="3999" b="1" dirty="0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 </a:t>
            </a:r>
            <a:r>
              <a:rPr lang="en-US" sz="3999" b="1" dirty="0" err="1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정보</a:t>
            </a:r>
            <a:r>
              <a:rPr lang="en-US" sz="3999" b="1" dirty="0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 </a:t>
            </a:r>
          </a:p>
        </p:txBody>
      </p:sp>
      <p:sp>
        <p:nvSpPr>
          <p:cNvPr id="13" name="Freeform 13"/>
          <p:cNvSpPr/>
          <p:nvPr/>
        </p:nvSpPr>
        <p:spPr>
          <a:xfrm>
            <a:off x="12225807" y="1072860"/>
            <a:ext cx="1361589" cy="1835476"/>
          </a:xfrm>
          <a:custGeom>
            <a:avLst/>
            <a:gdLst/>
            <a:ahLst/>
            <a:cxnLst/>
            <a:rect l="l" t="t" r="r" b="b"/>
            <a:pathLst>
              <a:path w="1361589" h="1835476">
                <a:moveTo>
                  <a:pt x="0" y="0"/>
                </a:moveTo>
                <a:lnTo>
                  <a:pt x="1361589" y="0"/>
                </a:lnTo>
                <a:lnTo>
                  <a:pt x="1361589" y="1835476"/>
                </a:lnTo>
                <a:lnTo>
                  <a:pt x="0" y="18354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4369368" y="1460976"/>
            <a:ext cx="1447360" cy="1447360"/>
          </a:xfrm>
          <a:custGeom>
            <a:avLst/>
            <a:gdLst/>
            <a:ahLst/>
            <a:cxnLst/>
            <a:rect l="l" t="t" r="r" b="b"/>
            <a:pathLst>
              <a:path w="1447360" h="1447360">
                <a:moveTo>
                  <a:pt x="0" y="0"/>
                </a:moveTo>
                <a:lnTo>
                  <a:pt x="1447360" y="0"/>
                </a:lnTo>
                <a:lnTo>
                  <a:pt x="1447360" y="1447360"/>
                </a:lnTo>
                <a:lnTo>
                  <a:pt x="0" y="14473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601200" y="4003109"/>
            <a:ext cx="7017898" cy="5745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75"/>
              </a:lnSpc>
            </a:pP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난이도</a:t>
            </a: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: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중급</a:t>
            </a: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수준의</a:t>
            </a: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역사</a:t>
            </a: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탐구</a:t>
            </a: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활동</a:t>
            </a:r>
            <a:endParaRPr lang="en-US" sz="3500" spc="-238" dirty="0">
              <a:solidFill>
                <a:srgbClr val="16122C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>
              <a:lnSpc>
                <a:spcPts val="5575"/>
              </a:lnSpc>
            </a:pP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소요시간</a:t>
            </a: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: 40분 (1교시)</a:t>
            </a:r>
          </a:p>
          <a:p>
            <a:pPr algn="l">
              <a:lnSpc>
                <a:spcPts val="5575"/>
              </a:lnSpc>
            </a:pP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대상</a:t>
            </a: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: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초등학교</a:t>
            </a: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5-6학년</a:t>
            </a:r>
          </a:p>
          <a:p>
            <a:pPr algn="l">
              <a:lnSpc>
                <a:spcPts val="5575"/>
              </a:lnSpc>
            </a:pP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관련</a:t>
            </a: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주제</a:t>
            </a: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: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조선</a:t>
            </a: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전기</a:t>
            </a: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,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세종대왕</a:t>
            </a: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, </a:t>
            </a:r>
          </a:p>
          <a:p>
            <a:pPr algn="l">
              <a:lnSpc>
                <a:spcPts val="5575"/>
              </a:lnSpc>
            </a:pP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                    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훈민정음</a:t>
            </a:r>
            <a:endParaRPr lang="en-US" sz="3500" spc="-238" dirty="0">
              <a:solidFill>
                <a:srgbClr val="16122C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>
              <a:lnSpc>
                <a:spcPts val="5575"/>
              </a:lnSpc>
            </a:pP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교과</a:t>
            </a: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연계</a:t>
            </a: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: 5학년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사회</a:t>
            </a: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'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조선의</a:t>
            </a: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건국과</a:t>
            </a: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</a:p>
          <a:p>
            <a:pPr algn="l">
              <a:lnSpc>
                <a:spcPts val="5575"/>
              </a:lnSpc>
            </a:pP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유교</a:t>
            </a: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문화의</a:t>
            </a: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23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발달</a:t>
            </a:r>
            <a:r>
              <a:rPr lang="en-US" sz="3500" spc="-23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'</a:t>
            </a:r>
          </a:p>
          <a:p>
            <a:pPr algn="l">
              <a:lnSpc>
                <a:spcPts val="5577"/>
              </a:lnSpc>
            </a:pPr>
            <a:endParaRPr lang="en-US" sz="3500" spc="-238" dirty="0">
              <a:solidFill>
                <a:srgbClr val="16122C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882435" y="3983410"/>
            <a:ext cx="6599940" cy="5770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AI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페르소나</a:t>
            </a: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: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역사</a:t>
            </a: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인물의</a:t>
            </a: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성격과</a:t>
            </a: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</a:p>
          <a:p>
            <a:pPr algn="l">
              <a:lnSpc>
                <a:spcPts val="4479"/>
              </a:lnSpc>
            </a:pPr>
            <a:r>
              <a:rPr lang="en-US" sz="3499" spc="-23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</a:t>
            </a:r>
            <a:r>
              <a:rPr lang="en-US" sz="3499" spc="-23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말투</a:t>
            </a:r>
            <a:r>
              <a:rPr lang="en-US" sz="3499" spc="-23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23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재현</a:t>
            </a:r>
            <a:endParaRPr lang="en-US" sz="3499" spc="-238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>
              <a:lnSpc>
                <a:spcPts val="4479"/>
              </a:lnSpc>
            </a:pP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역할극</a:t>
            </a: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형식</a:t>
            </a: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: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시공간을</a:t>
            </a: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초월한</a:t>
            </a: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가상</a:t>
            </a: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</a:p>
          <a:p>
            <a:pPr algn="l">
              <a:lnSpc>
                <a:spcPts val="4479"/>
              </a:lnSpc>
            </a:pP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인터뷰</a:t>
            </a:r>
            <a:endParaRPr lang="en-US" sz="3499" spc="-237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>
              <a:lnSpc>
                <a:spcPts val="4479"/>
              </a:lnSpc>
            </a:pP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애민</a:t>
            </a: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정신</a:t>
            </a: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체험</a:t>
            </a: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: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백성을</a:t>
            </a: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위한</a:t>
            </a: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</a:p>
          <a:p>
            <a:pPr algn="l">
              <a:lnSpc>
                <a:spcPts val="4479"/>
              </a:lnSpc>
            </a:pP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세종의</a:t>
            </a: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마음</a:t>
            </a: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이해</a:t>
            </a:r>
            <a:endParaRPr lang="en-US" sz="3499" spc="-237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>
              <a:lnSpc>
                <a:spcPts val="4479"/>
              </a:lnSpc>
            </a:pP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비판적</a:t>
            </a: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수용</a:t>
            </a: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: AI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답변의</a:t>
            </a: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사실</a:t>
            </a: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여부</a:t>
            </a: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</a:p>
          <a:p>
            <a:pPr algn="l">
              <a:lnSpc>
                <a:spcPts val="4479"/>
              </a:lnSpc>
            </a:pPr>
            <a:r>
              <a:rPr lang="en-US" sz="3499" spc="-237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</a:t>
            </a:r>
            <a:r>
              <a:rPr lang="en-US" sz="3499" spc="-237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검증</a:t>
            </a:r>
            <a:endParaRPr lang="en-US" sz="3499" spc="-237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>
              <a:lnSpc>
                <a:spcPts val="4479"/>
              </a:lnSpc>
            </a:pPr>
            <a:r>
              <a:rPr lang="en-US" sz="3499" spc="-23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</a:t>
            </a:r>
            <a:r>
              <a:rPr lang="en-US" sz="3499" spc="-23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교육적</a:t>
            </a:r>
            <a:r>
              <a:rPr lang="en-US" sz="3499" spc="-23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23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효과</a:t>
            </a:r>
            <a:r>
              <a:rPr lang="en-US" sz="3499" spc="-23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: </a:t>
            </a:r>
            <a:r>
              <a:rPr lang="en-US" sz="3499" spc="-23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역사적</a:t>
            </a:r>
            <a:r>
              <a:rPr lang="en-US" sz="3499" spc="-23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23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공감</a:t>
            </a:r>
            <a:r>
              <a:rPr lang="en-US" sz="3499" spc="-23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23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능력</a:t>
            </a:r>
            <a:r>
              <a:rPr lang="en-US" sz="3499" spc="-23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23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향상</a:t>
            </a:r>
            <a:endParaRPr lang="en-US" sz="3499" spc="-238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>
              <a:lnSpc>
                <a:spcPts val="4479"/>
              </a:lnSpc>
            </a:pPr>
            <a:endParaRPr lang="en-US" sz="3499" spc="-238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5465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19024" y="390788"/>
            <a:ext cx="17248221" cy="1052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87"/>
              </a:lnSpc>
            </a:pPr>
            <a:r>
              <a:rPr lang="en-US" sz="5400" b="1" spc="-116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Calibri (MS) Bold"/>
              </a:rPr>
              <a:t>역사</a:t>
            </a:r>
            <a:r>
              <a:rPr lang="en-US" sz="5400" b="1" spc="-116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Calibri (MS) Bold"/>
              </a:rPr>
              <a:t> 속 </a:t>
            </a:r>
            <a:r>
              <a:rPr lang="en-US" sz="5400" b="1" spc="-116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Calibri (MS) Bold"/>
              </a:rPr>
              <a:t>그날로</a:t>
            </a:r>
            <a:r>
              <a:rPr lang="en-US" sz="5400" b="1" spc="-116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Calibri (MS) Bold"/>
              </a:rPr>
              <a:t> </a:t>
            </a:r>
            <a:r>
              <a:rPr lang="en-US" sz="5400" b="1" spc="-116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Calibri (MS) Bold"/>
              </a:rPr>
              <a:t>접속하다</a:t>
            </a:r>
            <a:r>
              <a:rPr lang="en-US" sz="5400" b="1" spc="-116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Calibri (MS) Bold"/>
              </a:rPr>
              <a:t>!  AI </a:t>
            </a:r>
            <a:r>
              <a:rPr lang="en-US" sz="5400" b="1" spc="-116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Calibri (MS) Bold"/>
              </a:rPr>
              <a:t>타임머신</a:t>
            </a:r>
            <a:r>
              <a:rPr lang="en-US" sz="5400" b="1" spc="-116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Calibri (MS) Bold"/>
              </a:rPr>
              <a:t> </a:t>
            </a:r>
            <a:r>
              <a:rPr lang="en-US" sz="5400" b="1" spc="-116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Calibri (MS) Bold"/>
              </a:rPr>
              <a:t>인터뷰</a:t>
            </a:r>
            <a:r>
              <a:rPr lang="en-US" sz="4000" b="1" spc="-116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Calibri (MS) Bold"/>
              </a:rPr>
              <a:t>(</a:t>
            </a:r>
            <a:r>
              <a:rPr lang="en-US" sz="4000" b="1" spc="-116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Calibri (MS) Bold"/>
              </a:rPr>
              <a:t>세종대왕편</a:t>
            </a:r>
            <a:r>
              <a:rPr lang="en-US" sz="4000" b="1" spc="-116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Calibri (MS) Bold"/>
              </a:rPr>
              <a:t>)</a:t>
            </a:r>
            <a:endParaRPr lang="en-US" sz="5400" b="1" spc="-116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Calibri (MS) Bold"/>
            </a:endParaRPr>
          </a:p>
        </p:txBody>
      </p:sp>
      <p:sp>
        <p:nvSpPr>
          <p:cNvPr id="5" name="AutoShape 5"/>
          <p:cNvSpPr/>
          <p:nvPr/>
        </p:nvSpPr>
        <p:spPr>
          <a:xfrm rot="1980">
            <a:off x="808787" y="1794424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26869" y="2143120"/>
            <a:ext cx="2749258" cy="895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성취기준</a:t>
            </a:r>
            <a:endParaRPr lang="en-US" sz="5299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26869" y="3269274"/>
            <a:ext cx="17340376" cy="6822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758"/>
              </a:lnSpc>
            </a:pPr>
            <a:r>
              <a:rPr lang="en-US" altLang="ko-KR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[6</a:t>
            </a:r>
            <a:r>
              <a:rPr lang="ko-KR" alt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사</a:t>
            </a:r>
            <a:r>
              <a:rPr lang="en-US" altLang="ko-KR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05-01] </a:t>
            </a:r>
            <a:r>
              <a:rPr lang="ko-KR" altLang="en-US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조선 시대 사람들의 생각과 생활에 유교문화가 미친 영향을 파악한다</a:t>
            </a:r>
            <a:r>
              <a:rPr lang="en-US" altLang="ko-KR" sz="39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.</a:t>
            </a:r>
            <a:endParaRPr lang="en-US" sz="3999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9" name="Freeform 9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26869" y="5593341"/>
            <a:ext cx="2956770" cy="895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학습</a:t>
            </a: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목표</a:t>
            </a:r>
            <a:endParaRPr lang="en-US" sz="5299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01782" y="6742616"/>
            <a:ext cx="17586245" cy="25006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02741" lvl="2" indent="-300914" algn="l">
              <a:lnSpc>
                <a:spcPts val="6539"/>
              </a:lnSpc>
              <a:buAutoNum type="arabicPeriod"/>
            </a:pP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394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역사적</a:t>
            </a: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394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인물</a:t>
            </a: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(</a:t>
            </a:r>
            <a:r>
              <a:rPr lang="en-US" sz="394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세종대왕</a:t>
            </a: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)이 </a:t>
            </a:r>
            <a:r>
              <a:rPr lang="en-US" sz="394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겪었을</a:t>
            </a: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394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갈등과</a:t>
            </a: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394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고민을</a:t>
            </a: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394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추론할</a:t>
            </a: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수 </a:t>
            </a:r>
            <a:r>
              <a:rPr lang="en-US" sz="394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있다</a:t>
            </a: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.</a:t>
            </a:r>
          </a:p>
          <a:p>
            <a:pPr marL="902741" lvl="2" indent="-300914" algn="l">
              <a:lnSpc>
                <a:spcPts val="6539"/>
              </a:lnSpc>
              <a:buAutoNum type="arabicPeriod"/>
            </a:pP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"/>
              </a:rPr>
              <a:t> </a:t>
            </a:r>
            <a:r>
              <a:rPr lang="en-US" sz="394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생성형</a:t>
            </a: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AI </a:t>
            </a:r>
            <a:r>
              <a:rPr lang="en-US" sz="394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페르소나</a:t>
            </a: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394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기능을</a:t>
            </a: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394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활용하여</a:t>
            </a: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394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역사</a:t>
            </a: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394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인물과</a:t>
            </a: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394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심층</a:t>
            </a: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394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인터뷰를</a:t>
            </a: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</a:p>
          <a:p>
            <a:pPr marL="601827" lvl="2" algn="l">
              <a:lnSpc>
                <a:spcPts val="6539"/>
              </a:lnSpc>
            </a:pP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   </a:t>
            </a:r>
            <a:r>
              <a:rPr lang="en-US" sz="394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진행하고</a:t>
            </a: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, </a:t>
            </a:r>
            <a:r>
              <a:rPr lang="en-US" sz="394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이를</a:t>
            </a: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394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기록할</a:t>
            </a: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수 </a:t>
            </a:r>
            <a:r>
              <a:rPr lang="en-US" sz="394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있다</a:t>
            </a:r>
            <a:r>
              <a:rPr lang="en-US" sz="394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.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85800" y="3238500"/>
            <a:ext cx="17726396" cy="19978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072"/>
              </a:lnSpc>
            </a:pP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역사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속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그날로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접속하다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! AI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타임머신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인터뷰</a:t>
            </a:r>
            <a:r>
              <a:rPr lang="en-US" sz="4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(</a:t>
            </a:r>
            <a:r>
              <a:rPr lang="en-US" sz="40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세종대왕편</a:t>
            </a:r>
            <a:r>
              <a:rPr lang="en-US" sz="40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)</a:t>
            </a:r>
          </a:p>
          <a:p>
            <a:pPr algn="l">
              <a:lnSpc>
                <a:spcPts val="6998"/>
              </a:lnSpc>
            </a:pPr>
            <a:endParaRPr lang="en-US" sz="5400" dirty="0">
              <a:solidFill>
                <a:srgbClr val="FFFFFF"/>
              </a:solidFill>
              <a:latin typeface="+mn-ea"/>
              <a:cs typeface="Arial Bold"/>
              <a:sym typeface="Arial Bold"/>
            </a:endParaRPr>
          </a:p>
        </p:txBody>
      </p:sp>
      <p:sp>
        <p:nvSpPr>
          <p:cNvPr id="5" name="AutoShape 5"/>
          <p:cNvSpPr/>
          <p:nvPr/>
        </p:nvSpPr>
        <p:spPr>
          <a:xfrm rot="1980">
            <a:off x="808787" y="4444375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7" name="Freeform 7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14092877" y="5758609"/>
            <a:ext cx="3374421" cy="3447684"/>
          </a:xfrm>
          <a:custGeom>
            <a:avLst/>
            <a:gdLst/>
            <a:ahLst/>
            <a:cxnLst/>
            <a:rect l="l" t="t" r="r" b="b"/>
            <a:pathLst>
              <a:path w="3374421" h="3447684">
                <a:moveTo>
                  <a:pt x="0" y="0"/>
                </a:moveTo>
                <a:lnTo>
                  <a:pt x="3374420" y="0"/>
                </a:lnTo>
                <a:lnTo>
                  <a:pt x="3374420" y="3447684"/>
                </a:lnTo>
                <a:lnTo>
                  <a:pt x="0" y="34476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ore-KR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7" name="Picture 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/>
          <a:stretch>
            <a:fillRect/>
          </a:stretch>
        </p:blipFill>
        <p:spPr>
          <a:xfrm>
            <a:off x="630165" y="2061050"/>
            <a:ext cx="14055318" cy="781827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866404" y="337728"/>
            <a:ext cx="16392896" cy="99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66"/>
              </a:lnSpc>
            </a:pPr>
            <a:r>
              <a:rPr lang="en-US" sz="540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생각</a:t>
            </a:r>
            <a:r>
              <a:rPr lang="en-US" sz="540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열기</a:t>
            </a:r>
            <a:r>
              <a:rPr lang="en-US" sz="540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- "</a:t>
            </a:r>
            <a:r>
              <a:rPr lang="en-US" sz="540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세종대왕님의</a:t>
            </a:r>
            <a:r>
              <a:rPr lang="en-US" sz="540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업적</a:t>
            </a:r>
            <a:r>
              <a:rPr lang="en-US" sz="540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알아보기</a:t>
            </a:r>
            <a:r>
              <a:rPr lang="en-US" sz="540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"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685483" y="9812645"/>
            <a:ext cx="2781814" cy="276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1"/>
              </a:lnSpc>
            </a:pPr>
            <a:r>
              <a:rPr lang="en-US" sz="1497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출처</a:t>
            </a:r>
            <a:r>
              <a:rPr lang="en-US" sz="1497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: </a:t>
            </a:r>
            <a:r>
              <a:rPr lang="en-US" sz="1497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유튜브</a:t>
            </a:r>
            <a:endParaRPr lang="en-US" sz="1497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al Bold"/>
              <a:sym typeface="Arial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24125" y="2229835"/>
            <a:ext cx="5950074" cy="4626183"/>
          </a:xfrm>
          <a:custGeom>
            <a:avLst/>
            <a:gdLst/>
            <a:ahLst/>
            <a:cxnLst/>
            <a:rect l="l" t="t" r="r" b="b"/>
            <a:pathLst>
              <a:path w="5950074" h="4626183">
                <a:moveTo>
                  <a:pt x="0" y="0"/>
                </a:moveTo>
                <a:lnTo>
                  <a:pt x="5950075" y="0"/>
                </a:lnTo>
                <a:lnTo>
                  <a:pt x="5950075" y="4626183"/>
                </a:lnTo>
                <a:lnTo>
                  <a:pt x="0" y="46261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6674200" y="5189986"/>
            <a:ext cx="4996751" cy="4771897"/>
          </a:xfrm>
          <a:custGeom>
            <a:avLst/>
            <a:gdLst/>
            <a:ahLst/>
            <a:cxnLst/>
            <a:rect l="l" t="t" r="r" b="b"/>
            <a:pathLst>
              <a:path w="4996751" h="4771897">
                <a:moveTo>
                  <a:pt x="0" y="0"/>
                </a:moveTo>
                <a:lnTo>
                  <a:pt x="4996750" y="0"/>
                </a:lnTo>
                <a:lnTo>
                  <a:pt x="4996750" y="4771898"/>
                </a:lnTo>
                <a:lnTo>
                  <a:pt x="0" y="47718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431215" y="2080380"/>
            <a:ext cx="6508536" cy="4775638"/>
          </a:xfrm>
          <a:custGeom>
            <a:avLst/>
            <a:gdLst/>
            <a:ahLst/>
            <a:cxnLst/>
            <a:rect l="l" t="t" r="r" b="b"/>
            <a:pathLst>
              <a:path w="6508536" h="4775638">
                <a:moveTo>
                  <a:pt x="0" y="0"/>
                </a:moveTo>
                <a:lnTo>
                  <a:pt x="6508536" y="0"/>
                </a:lnTo>
                <a:lnTo>
                  <a:pt x="6508536" y="4775638"/>
                </a:lnTo>
                <a:lnTo>
                  <a:pt x="0" y="47756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66404" y="337728"/>
            <a:ext cx="16392896" cy="99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66"/>
              </a:lnSpc>
            </a:pPr>
            <a:r>
              <a:rPr lang="en-US" sz="540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생각</a:t>
            </a:r>
            <a:r>
              <a:rPr lang="en-US" sz="540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열기</a:t>
            </a:r>
            <a:r>
              <a:rPr lang="en-US" sz="540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- "</a:t>
            </a:r>
            <a:r>
              <a:rPr lang="en-US" sz="540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만약</a:t>
            </a:r>
            <a:r>
              <a:rPr lang="en-US" sz="540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내가</a:t>
            </a:r>
            <a:r>
              <a:rPr lang="en-US" sz="540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세종대왕님을</a:t>
            </a:r>
            <a:r>
              <a:rPr lang="en-US" sz="540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만난다면</a:t>
            </a:r>
            <a:r>
              <a:rPr lang="en-US" sz="540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?"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685483" y="9812645"/>
            <a:ext cx="2781814" cy="276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1"/>
              </a:lnSpc>
            </a:pPr>
            <a:r>
              <a:rPr lang="en-US" sz="1497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출처</a:t>
            </a:r>
            <a:r>
              <a:rPr lang="en-US" sz="1497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: </a:t>
            </a:r>
            <a:r>
              <a:rPr lang="en-US" sz="1497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유튜브</a:t>
            </a:r>
            <a:endParaRPr lang="en-US" sz="1497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al Bold"/>
              <a:sym typeface="Arial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24125" y="3056783"/>
            <a:ext cx="5950074" cy="382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6"/>
              </a:lnSpc>
              <a:spcBef>
                <a:spcPct val="0"/>
              </a:spcBef>
            </a:pPr>
            <a:r>
              <a:rPr lang="en-US" sz="2100" spc="-15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Your paragraph text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465850" y="3067336"/>
            <a:ext cx="6228833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65"/>
              </a:lnSpc>
            </a:pPr>
            <a:r>
              <a:rPr lang="en-US" sz="4199" spc="-29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한글을</a:t>
            </a:r>
            <a:r>
              <a:rPr lang="en-US" sz="4199" spc="-29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199" spc="-29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창제하실</a:t>
            </a:r>
            <a:r>
              <a:rPr lang="en-US" sz="4199" spc="-29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때 </a:t>
            </a:r>
          </a:p>
          <a:p>
            <a:pPr algn="ctr">
              <a:lnSpc>
                <a:spcPts val="5165"/>
              </a:lnSpc>
            </a:pPr>
            <a:r>
              <a:rPr lang="en-US" sz="4199" spc="-29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신하들의</a:t>
            </a:r>
            <a:r>
              <a:rPr lang="en-US" sz="4199" spc="-29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199" spc="-29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반대가</a:t>
            </a:r>
            <a:r>
              <a:rPr lang="en-US" sz="4199" spc="-29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199" spc="-29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있었는데</a:t>
            </a:r>
            <a:endParaRPr lang="en-US" sz="4199" spc="-298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ctr">
              <a:lnSpc>
                <a:spcPts val="5165"/>
              </a:lnSpc>
            </a:pPr>
            <a:r>
              <a:rPr lang="en-US" sz="4199" spc="-299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걱정되지</a:t>
            </a:r>
            <a:r>
              <a:rPr lang="en-US" sz="4199" spc="-299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199" spc="-299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않았나요</a:t>
            </a:r>
            <a:r>
              <a:rPr lang="en-US" sz="4199" spc="-299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?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99096" y="3123458"/>
            <a:ext cx="5200133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5"/>
              </a:lnSpc>
            </a:pPr>
            <a:r>
              <a:rPr lang="en-US" sz="4199" spc="-29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집현전</a:t>
            </a:r>
            <a:r>
              <a:rPr lang="en-US" sz="4199" spc="-29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199" spc="-29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학자들에게도</a:t>
            </a:r>
            <a:r>
              <a:rPr lang="en-US" sz="4199" spc="-29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</a:p>
          <a:p>
            <a:pPr algn="ctr">
              <a:lnSpc>
                <a:spcPts val="5165"/>
              </a:lnSpc>
            </a:pPr>
            <a:r>
              <a:rPr lang="en-US" sz="4199" spc="-29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밤새</a:t>
            </a:r>
            <a:r>
              <a:rPr lang="en-US" sz="4199" spc="-29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199" spc="-29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한글창제만</a:t>
            </a:r>
            <a:r>
              <a:rPr lang="en-US" sz="4199" spc="-29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</a:p>
          <a:p>
            <a:pPr algn="ctr">
              <a:lnSpc>
                <a:spcPts val="5165"/>
              </a:lnSpc>
            </a:pPr>
            <a:r>
              <a:rPr lang="en-US" sz="4199" spc="-299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시키셨나요</a:t>
            </a:r>
            <a:r>
              <a:rPr lang="en-US" sz="4199" spc="-299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66394" y="3263913"/>
            <a:ext cx="12955895" cy="841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8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학습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목표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확인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]</a:t>
            </a:r>
          </a:p>
        </p:txBody>
      </p:sp>
      <p:sp>
        <p:nvSpPr>
          <p:cNvPr id="5" name="AutoShape 5"/>
          <p:cNvSpPr/>
          <p:nvPr/>
        </p:nvSpPr>
        <p:spPr>
          <a:xfrm rot="1980">
            <a:off x="808787" y="4444375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7" name="Freeform 7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/>
          </a:p>
        </p:txBody>
      </p:sp>
      <p:sp>
        <p:nvSpPr>
          <p:cNvPr id="7" name="TextBox 7"/>
          <p:cNvSpPr txBox="1"/>
          <p:nvPr/>
        </p:nvSpPr>
        <p:spPr>
          <a:xfrm>
            <a:off x="705743" y="2994403"/>
            <a:ext cx="16504205" cy="6091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44262" lvl="1" indent="-572131" algn="l">
              <a:lnSpc>
                <a:spcPts val="9486"/>
              </a:lnSpc>
              <a:buAutoNum type="arabicPeriod"/>
            </a:pP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역사적</a:t>
            </a: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인물</a:t>
            </a: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(</a:t>
            </a: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세종대왕</a:t>
            </a: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)이 </a:t>
            </a: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겪었을</a:t>
            </a: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갈등과</a:t>
            </a: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고민을</a:t>
            </a: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</a:p>
          <a:p>
            <a:pPr algn="l">
              <a:lnSpc>
                <a:spcPts val="9486"/>
              </a:lnSpc>
            </a:pP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      </a:t>
            </a: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추론할</a:t>
            </a: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수 </a:t>
            </a: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있다</a:t>
            </a: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.</a:t>
            </a:r>
          </a:p>
          <a:p>
            <a:pPr marL="572131" lvl="1" algn="l">
              <a:lnSpc>
                <a:spcPts val="9486"/>
              </a:lnSpc>
            </a:pP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2. </a:t>
            </a: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생성형</a:t>
            </a: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AI </a:t>
            </a: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페르소나</a:t>
            </a: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기능을</a:t>
            </a: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활용하여</a:t>
            </a: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역사</a:t>
            </a: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인물과</a:t>
            </a: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</a:p>
          <a:p>
            <a:pPr marL="572131" lvl="1" algn="l">
              <a:lnSpc>
                <a:spcPts val="9486"/>
              </a:lnSpc>
            </a:pP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   </a:t>
            </a: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심층</a:t>
            </a: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인터뷰를</a:t>
            </a: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진행하고</a:t>
            </a: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, </a:t>
            </a: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이를</a:t>
            </a: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기록할</a:t>
            </a: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수 </a:t>
            </a:r>
            <a:r>
              <a:rPr lang="en-US" sz="529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있다</a:t>
            </a:r>
            <a:r>
              <a:rPr lang="en-US" sz="529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.</a:t>
            </a:r>
          </a:p>
          <a:p>
            <a:pPr algn="l">
              <a:lnSpc>
                <a:spcPts val="9486"/>
              </a:lnSpc>
            </a:pPr>
            <a:endParaRPr lang="en-US" sz="5299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al Bold"/>
              <a:sym typeface="Arial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66394" y="337737"/>
            <a:ext cx="12955895" cy="991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학습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목표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확인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/>
          </a:p>
        </p:txBody>
      </p:sp>
      <p:sp>
        <p:nvSpPr>
          <p:cNvPr id="7" name="Freeform 7"/>
          <p:cNvSpPr/>
          <p:nvPr/>
        </p:nvSpPr>
        <p:spPr>
          <a:xfrm>
            <a:off x="533098" y="2699368"/>
            <a:ext cx="6686283" cy="6652852"/>
          </a:xfrm>
          <a:custGeom>
            <a:avLst/>
            <a:gdLst/>
            <a:ahLst/>
            <a:cxnLst/>
            <a:rect l="l" t="t" r="r" b="b"/>
            <a:pathLst>
              <a:path w="6686283" h="6652852">
                <a:moveTo>
                  <a:pt x="0" y="0"/>
                </a:moveTo>
                <a:lnTo>
                  <a:pt x="6686283" y="0"/>
                </a:lnTo>
                <a:lnTo>
                  <a:pt x="6686283" y="6652852"/>
                </a:lnTo>
                <a:lnTo>
                  <a:pt x="0" y="66528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ore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6792377" cy="991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준비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]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인터뷰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질문지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만들기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(10')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52479" y="2413901"/>
            <a:ext cx="9810181" cy="66870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42"/>
              </a:lnSpc>
            </a:pP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-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인물의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업적과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시대적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배경을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간략히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복습</a:t>
            </a:r>
            <a:endParaRPr lang="en-US" sz="4449" spc="-333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al Bold"/>
              <a:sym typeface="Arial Bold"/>
            </a:endParaRPr>
          </a:p>
          <a:p>
            <a:pPr algn="l">
              <a:lnSpc>
                <a:spcPts val="8942"/>
              </a:lnSpc>
            </a:pP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-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선택한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인물에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대한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기본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정보를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확인</a:t>
            </a:r>
            <a:endParaRPr lang="en-US" sz="4449" spc="-333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al Bold"/>
              <a:sym typeface="Arial Bold"/>
            </a:endParaRPr>
          </a:p>
          <a:p>
            <a:pPr algn="l">
              <a:lnSpc>
                <a:spcPts val="8942"/>
              </a:lnSpc>
            </a:pP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-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역사적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사실에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기반한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질문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하기</a:t>
            </a:r>
            <a:endParaRPr lang="en-US" sz="4449" spc="-333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al Bold"/>
              <a:sym typeface="Arial Bold"/>
            </a:endParaRPr>
          </a:p>
          <a:p>
            <a:pPr algn="l">
              <a:lnSpc>
                <a:spcPts val="8942"/>
              </a:lnSpc>
            </a:pP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-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인물의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주요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업적과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관련된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질문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권장</a:t>
            </a:r>
            <a:endParaRPr lang="en-US" sz="4449" spc="-333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al Bold"/>
              <a:sym typeface="Arial Bold"/>
            </a:endParaRPr>
          </a:p>
          <a:p>
            <a:pPr algn="l">
              <a:lnSpc>
                <a:spcPts val="8942"/>
              </a:lnSpc>
            </a:pP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-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시대적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배경과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연결된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질문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구성하기</a:t>
            </a:r>
            <a:endParaRPr lang="en-US" sz="4449" spc="-333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al Bold"/>
              <a:sym typeface="Arial Bold"/>
            </a:endParaRPr>
          </a:p>
          <a:p>
            <a:pPr algn="l">
              <a:lnSpc>
                <a:spcPts val="8942"/>
              </a:lnSpc>
              <a:spcBef>
                <a:spcPct val="0"/>
              </a:spcBef>
            </a:pP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-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장난스러운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질문보다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진지한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질문하기</a:t>
            </a:r>
            <a:endParaRPr lang="en-US" sz="4449" spc="-333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/>
          </a:p>
        </p:txBody>
      </p:sp>
      <p:sp>
        <p:nvSpPr>
          <p:cNvPr id="7" name="Freeform 7"/>
          <p:cNvSpPr/>
          <p:nvPr/>
        </p:nvSpPr>
        <p:spPr>
          <a:xfrm>
            <a:off x="1095375" y="2920037"/>
            <a:ext cx="6041934" cy="6095268"/>
          </a:xfrm>
          <a:custGeom>
            <a:avLst/>
            <a:gdLst/>
            <a:ahLst/>
            <a:cxnLst/>
            <a:rect l="l" t="t" r="r" b="b"/>
            <a:pathLst>
              <a:path w="6041934" h="6095268">
                <a:moveTo>
                  <a:pt x="0" y="0"/>
                </a:moveTo>
                <a:lnTo>
                  <a:pt x="6041934" y="0"/>
                </a:lnTo>
                <a:lnTo>
                  <a:pt x="6041934" y="6095267"/>
                </a:lnTo>
                <a:lnTo>
                  <a:pt x="0" y="6095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ore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6792377" cy="991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준비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]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인터뷰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질문지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만들기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(10')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848600" y="2667240"/>
            <a:ext cx="9810181" cy="66870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42"/>
              </a:lnSpc>
            </a:pP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- '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왜?'로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시작하는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심층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질문을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권장</a:t>
            </a:r>
            <a:endParaRPr lang="en-US" sz="4449" spc="-333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al Bold"/>
              <a:sym typeface="Arial Bold"/>
            </a:endParaRPr>
          </a:p>
          <a:p>
            <a:pPr algn="l">
              <a:lnSpc>
                <a:spcPts val="8942"/>
              </a:lnSpc>
            </a:pP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-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단순한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사실보다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인물의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감정이나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생각을</a:t>
            </a:r>
            <a:endParaRPr lang="en-US" sz="4449" spc="-333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Arial Bold"/>
              <a:sym typeface="Arial Bold"/>
            </a:endParaRPr>
          </a:p>
          <a:p>
            <a:pPr algn="l">
              <a:lnSpc>
                <a:spcPts val="8942"/>
              </a:lnSpc>
            </a:pP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 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묻는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질문하기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</a:p>
          <a:p>
            <a:pPr algn="l">
              <a:lnSpc>
                <a:spcPts val="8942"/>
              </a:lnSpc>
            </a:pP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- (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예시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): '왜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그런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결정을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내리셨나요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?'</a:t>
            </a:r>
          </a:p>
          <a:p>
            <a:pPr algn="l">
              <a:lnSpc>
                <a:spcPts val="8942"/>
              </a:lnSpc>
            </a:pP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- (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예시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): '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그때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기분이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449" spc="-333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어떠셨나요</a:t>
            </a: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?'</a:t>
            </a:r>
          </a:p>
          <a:p>
            <a:pPr algn="l">
              <a:lnSpc>
                <a:spcPts val="8942"/>
              </a:lnSpc>
              <a:spcBef>
                <a:spcPct val="0"/>
              </a:spcBef>
            </a:pPr>
            <a:r>
              <a:rPr lang="en-US" sz="4449" spc="-333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/>
          </a:p>
        </p:txBody>
      </p:sp>
      <p:sp>
        <p:nvSpPr>
          <p:cNvPr id="7" name="Freeform 7"/>
          <p:cNvSpPr/>
          <p:nvPr/>
        </p:nvSpPr>
        <p:spPr>
          <a:xfrm>
            <a:off x="1028700" y="2310281"/>
            <a:ext cx="11874658" cy="7540093"/>
          </a:xfrm>
          <a:custGeom>
            <a:avLst/>
            <a:gdLst/>
            <a:ahLst/>
            <a:cxnLst/>
            <a:rect l="l" t="t" r="r" b="b"/>
            <a:pathLst>
              <a:path w="11874658" h="7540093">
                <a:moveTo>
                  <a:pt x="0" y="0"/>
                </a:moveTo>
                <a:lnTo>
                  <a:pt x="11874658" y="0"/>
                </a:lnTo>
                <a:lnTo>
                  <a:pt x="11874658" y="7540093"/>
                </a:lnTo>
                <a:lnTo>
                  <a:pt x="0" y="75400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9478"/>
            </a:stretch>
          </a:blipFill>
        </p:spPr>
        <p:txBody>
          <a:bodyPr/>
          <a:lstStyle/>
          <a:p>
            <a:endParaRPr lang="ko-Kore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6792377" cy="991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활동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] AI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역사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인물과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대화하기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(15')</a:t>
            </a:r>
          </a:p>
        </p:txBody>
      </p:sp>
      <p:sp>
        <p:nvSpPr>
          <p:cNvPr id="9" name="Freeform 9"/>
          <p:cNvSpPr/>
          <p:nvPr/>
        </p:nvSpPr>
        <p:spPr>
          <a:xfrm>
            <a:off x="3542404" y="2208800"/>
            <a:ext cx="1910088" cy="701957"/>
          </a:xfrm>
          <a:custGeom>
            <a:avLst/>
            <a:gdLst/>
            <a:ahLst/>
            <a:cxnLst/>
            <a:rect l="l" t="t" r="r" b="b"/>
            <a:pathLst>
              <a:path w="1910088" h="701957">
                <a:moveTo>
                  <a:pt x="0" y="0"/>
                </a:moveTo>
                <a:lnTo>
                  <a:pt x="1910088" y="0"/>
                </a:lnTo>
                <a:lnTo>
                  <a:pt x="1910088" y="701957"/>
                </a:lnTo>
                <a:lnTo>
                  <a:pt x="0" y="7019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w="161925" cap="sq">
            <a:solidFill>
              <a:srgbClr val="C70001"/>
            </a:solidFill>
            <a:prstDash val="solid"/>
            <a:miter/>
          </a:ln>
        </p:spPr>
        <p:txBody>
          <a:bodyPr/>
          <a:lstStyle/>
          <a:p>
            <a:endParaRPr lang="ko-Kore-KR" altLang="en-US"/>
          </a:p>
        </p:txBody>
      </p:sp>
      <p:sp>
        <p:nvSpPr>
          <p:cNvPr id="10" name="Freeform 10"/>
          <p:cNvSpPr/>
          <p:nvPr/>
        </p:nvSpPr>
        <p:spPr>
          <a:xfrm>
            <a:off x="3784844" y="8656239"/>
            <a:ext cx="3897319" cy="1432265"/>
          </a:xfrm>
          <a:custGeom>
            <a:avLst/>
            <a:gdLst/>
            <a:ahLst/>
            <a:cxnLst/>
            <a:rect l="l" t="t" r="r" b="b"/>
            <a:pathLst>
              <a:path w="3897319" h="1432265">
                <a:moveTo>
                  <a:pt x="0" y="0"/>
                </a:moveTo>
                <a:lnTo>
                  <a:pt x="3897319" y="0"/>
                </a:lnTo>
                <a:lnTo>
                  <a:pt x="3897319" y="1432265"/>
                </a:lnTo>
                <a:lnTo>
                  <a:pt x="0" y="143226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w="161925" cap="sq">
            <a:solidFill>
              <a:srgbClr val="C70001"/>
            </a:solidFill>
            <a:prstDash val="solid"/>
            <a:miter/>
          </a:ln>
        </p:spPr>
        <p:txBody>
          <a:bodyPr/>
          <a:lstStyle/>
          <a:p>
            <a:endParaRPr lang="ko-Kore-KR" altLang="en-US"/>
          </a:p>
        </p:txBody>
      </p:sp>
      <p:sp>
        <p:nvSpPr>
          <p:cNvPr id="11" name="Freeform 11"/>
          <p:cNvSpPr/>
          <p:nvPr/>
        </p:nvSpPr>
        <p:spPr>
          <a:xfrm>
            <a:off x="13483607" y="6123600"/>
            <a:ext cx="4631075" cy="3022829"/>
          </a:xfrm>
          <a:custGeom>
            <a:avLst/>
            <a:gdLst/>
            <a:ahLst/>
            <a:cxnLst/>
            <a:rect l="l" t="t" r="r" b="b"/>
            <a:pathLst>
              <a:path w="4631075" h="3022829">
                <a:moveTo>
                  <a:pt x="0" y="0"/>
                </a:moveTo>
                <a:lnTo>
                  <a:pt x="4631074" y="0"/>
                </a:lnTo>
                <a:lnTo>
                  <a:pt x="4631074" y="3022829"/>
                </a:lnTo>
                <a:lnTo>
                  <a:pt x="0" y="30228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/>
          </a:p>
        </p:txBody>
      </p:sp>
      <p:sp>
        <p:nvSpPr>
          <p:cNvPr id="12" name="Freeform 12"/>
          <p:cNvSpPr/>
          <p:nvPr/>
        </p:nvSpPr>
        <p:spPr>
          <a:xfrm>
            <a:off x="13759524" y="3014226"/>
            <a:ext cx="4079241" cy="2921756"/>
          </a:xfrm>
          <a:custGeom>
            <a:avLst/>
            <a:gdLst/>
            <a:ahLst/>
            <a:cxnLst/>
            <a:rect l="l" t="t" r="r" b="b"/>
            <a:pathLst>
              <a:path w="4079241" h="2921756">
                <a:moveTo>
                  <a:pt x="0" y="0"/>
                </a:moveTo>
                <a:lnTo>
                  <a:pt x="4079241" y="0"/>
                </a:lnTo>
                <a:lnTo>
                  <a:pt x="4079241" y="2921756"/>
                </a:lnTo>
                <a:lnTo>
                  <a:pt x="0" y="292175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4703746" y="3396837"/>
            <a:ext cx="3108665" cy="1584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80"/>
              </a:lnSpc>
            </a:pPr>
            <a:r>
              <a:rPr lang="en-US" sz="402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샌드박스</a:t>
            </a:r>
            <a:r>
              <a:rPr lang="en-US" sz="402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</a:p>
          <a:p>
            <a:pPr algn="l">
              <a:lnSpc>
                <a:spcPts val="6380"/>
              </a:lnSpc>
            </a:pPr>
            <a:r>
              <a:rPr lang="en-US" sz="402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접속</a:t>
            </a:r>
            <a:r>
              <a:rPr lang="en-US" sz="402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02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하기</a:t>
            </a:r>
            <a:endParaRPr lang="en-US" sz="4028" dirty="0">
              <a:solidFill>
                <a:srgbClr val="16122C"/>
              </a:solidFill>
              <a:latin typeface="Pretendard" panose="02000503000000020004" pitchFamily="2" charset="-127"/>
              <a:ea typeface="Pretendard" panose="02000503000000020004" pitchFamily="2" charset="-127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/>
          </a:p>
        </p:txBody>
      </p:sp>
      <p:sp>
        <p:nvSpPr>
          <p:cNvPr id="7" name="Freeform 7"/>
          <p:cNvSpPr/>
          <p:nvPr/>
        </p:nvSpPr>
        <p:spPr>
          <a:xfrm>
            <a:off x="608408" y="2318625"/>
            <a:ext cx="13480668" cy="7700831"/>
          </a:xfrm>
          <a:custGeom>
            <a:avLst/>
            <a:gdLst/>
            <a:ahLst/>
            <a:cxnLst/>
            <a:rect l="l" t="t" r="r" b="b"/>
            <a:pathLst>
              <a:path w="13480668" h="7700831">
                <a:moveTo>
                  <a:pt x="0" y="0"/>
                </a:moveTo>
                <a:lnTo>
                  <a:pt x="13480668" y="0"/>
                </a:lnTo>
                <a:lnTo>
                  <a:pt x="13480668" y="7700832"/>
                </a:lnTo>
                <a:lnTo>
                  <a:pt x="0" y="77008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ore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6792377" cy="991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활동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] AI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역사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인물과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대화하기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(15')</a:t>
            </a:r>
          </a:p>
        </p:txBody>
      </p:sp>
      <p:sp>
        <p:nvSpPr>
          <p:cNvPr id="9" name="Freeform 9"/>
          <p:cNvSpPr/>
          <p:nvPr/>
        </p:nvSpPr>
        <p:spPr>
          <a:xfrm>
            <a:off x="14971895" y="6074511"/>
            <a:ext cx="2852318" cy="2910529"/>
          </a:xfrm>
          <a:custGeom>
            <a:avLst/>
            <a:gdLst/>
            <a:ahLst/>
            <a:cxnLst/>
            <a:rect l="l" t="t" r="r" b="b"/>
            <a:pathLst>
              <a:path w="2852318" h="2910529">
                <a:moveTo>
                  <a:pt x="0" y="0"/>
                </a:moveTo>
                <a:lnTo>
                  <a:pt x="2852318" y="0"/>
                </a:lnTo>
                <a:lnTo>
                  <a:pt x="2852318" y="2910529"/>
                </a:lnTo>
                <a:lnTo>
                  <a:pt x="0" y="29105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/>
          </a:p>
        </p:txBody>
      </p:sp>
      <p:sp>
        <p:nvSpPr>
          <p:cNvPr id="10" name="Freeform 10"/>
          <p:cNvSpPr/>
          <p:nvPr/>
        </p:nvSpPr>
        <p:spPr>
          <a:xfrm>
            <a:off x="14089222" y="2988245"/>
            <a:ext cx="4198778" cy="3694924"/>
          </a:xfrm>
          <a:custGeom>
            <a:avLst/>
            <a:gdLst/>
            <a:ahLst/>
            <a:cxnLst/>
            <a:rect l="l" t="t" r="r" b="b"/>
            <a:pathLst>
              <a:path w="4198778" h="3694924">
                <a:moveTo>
                  <a:pt x="0" y="0"/>
                </a:moveTo>
                <a:lnTo>
                  <a:pt x="4198778" y="0"/>
                </a:lnTo>
                <a:lnTo>
                  <a:pt x="4198778" y="3694924"/>
                </a:lnTo>
                <a:lnTo>
                  <a:pt x="0" y="36949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14227261" y="3633329"/>
            <a:ext cx="4060739" cy="1552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80"/>
              </a:lnSpc>
            </a:pPr>
            <a:r>
              <a:rPr lang="en-US" sz="402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젤로와의</a:t>
            </a:r>
            <a:r>
              <a:rPr lang="en-US" sz="402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02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대화</a:t>
            </a:r>
            <a:r>
              <a:rPr lang="en-US" sz="402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후 </a:t>
            </a:r>
          </a:p>
          <a:p>
            <a:pPr algn="l">
              <a:lnSpc>
                <a:spcPts val="6380"/>
              </a:lnSpc>
            </a:pPr>
            <a:r>
              <a:rPr lang="en-US" sz="402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선생님께</a:t>
            </a:r>
            <a:r>
              <a:rPr lang="en-US" sz="4028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4028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보내기</a:t>
            </a:r>
            <a:endParaRPr lang="en-US" sz="4028" dirty="0">
              <a:solidFill>
                <a:srgbClr val="16122C"/>
              </a:solidFill>
              <a:latin typeface="Pretendard" panose="02000503000000020004" pitchFamily="2" charset="-127"/>
              <a:ea typeface="Pretendard" panose="02000503000000020004" pitchFamily="2" charset="-127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906828" y="2711065"/>
            <a:ext cx="5175056" cy="5909241"/>
          </a:xfrm>
          <a:custGeom>
            <a:avLst/>
            <a:gdLst/>
            <a:ahLst/>
            <a:cxnLst/>
            <a:rect l="l" t="t" r="r" b="b"/>
            <a:pathLst>
              <a:path w="5175056" h="5909241">
                <a:moveTo>
                  <a:pt x="0" y="0"/>
                </a:moveTo>
                <a:lnTo>
                  <a:pt x="5175056" y="0"/>
                </a:lnTo>
                <a:lnTo>
                  <a:pt x="5175056" y="5909241"/>
                </a:lnTo>
                <a:lnTo>
                  <a:pt x="0" y="59092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6365605" y="2711065"/>
            <a:ext cx="5478942" cy="5916188"/>
          </a:xfrm>
          <a:custGeom>
            <a:avLst/>
            <a:gdLst/>
            <a:ahLst/>
            <a:cxnLst/>
            <a:rect l="l" t="t" r="r" b="b"/>
            <a:pathLst>
              <a:path w="5478942" h="5916188">
                <a:moveTo>
                  <a:pt x="0" y="0"/>
                </a:moveTo>
                <a:lnTo>
                  <a:pt x="5478942" y="0"/>
                </a:lnTo>
                <a:lnTo>
                  <a:pt x="5478942" y="5916188"/>
                </a:lnTo>
                <a:lnTo>
                  <a:pt x="0" y="59161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986812" y="2711065"/>
            <a:ext cx="5472526" cy="5909260"/>
          </a:xfrm>
          <a:custGeom>
            <a:avLst/>
            <a:gdLst/>
            <a:ahLst/>
            <a:cxnLst/>
            <a:rect l="l" t="t" r="r" b="b"/>
            <a:pathLst>
              <a:path w="5472526" h="5909260">
                <a:moveTo>
                  <a:pt x="0" y="0"/>
                </a:moveTo>
                <a:lnTo>
                  <a:pt x="5472526" y="0"/>
                </a:lnTo>
                <a:lnTo>
                  <a:pt x="5472526" y="5909260"/>
                </a:lnTo>
                <a:lnTo>
                  <a:pt x="0" y="59092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10474" y="443246"/>
            <a:ext cx="10014726" cy="995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활동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안내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-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프롬프트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작성법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]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676400" y="3176536"/>
            <a:ext cx="4051030" cy="842588"/>
            <a:chOff x="-880173" y="-76200"/>
            <a:chExt cx="5401373" cy="1123450"/>
          </a:xfrm>
        </p:grpSpPr>
        <p:sp>
          <p:nvSpPr>
            <p:cNvPr id="12" name="Freeform 12"/>
            <p:cNvSpPr/>
            <p:nvPr/>
          </p:nvSpPr>
          <p:spPr>
            <a:xfrm>
              <a:off x="-880173" y="-37513"/>
              <a:ext cx="4521200" cy="1047250"/>
            </a:xfrm>
            <a:custGeom>
              <a:avLst/>
              <a:gdLst/>
              <a:ahLst/>
              <a:cxnLst/>
              <a:rect l="l" t="t" r="r" b="b"/>
              <a:pathLst>
                <a:path w="4521200" h="1047250">
                  <a:moveTo>
                    <a:pt x="0" y="0"/>
                  </a:moveTo>
                  <a:lnTo>
                    <a:pt x="4521200" y="0"/>
                  </a:lnTo>
                  <a:lnTo>
                    <a:pt x="4521200" y="1047250"/>
                  </a:lnTo>
                  <a:lnTo>
                    <a:pt x="0" y="1047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4521200" cy="1123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537"/>
                </a:lnSpc>
              </a:pPr>
              <a:r>
                <a:rPr lang="en-US" sz="3999" b="1" spc="-222">
                  <a:solidFill>
                    <a:srgbClr val="16122C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Noto Sans Bold"/>
                </a:rPr>
                <a:t>역할 부여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409626" y="3176536"/>
            <a:ext cx="3941186" cy="842588"/>
            <a:chOff x="-733715" y="-76200"/>
            <a:chExt cx="5254915" cy="1123450"/>
          </a:xfrm>
        </p:grpSpPr>
        <p:sp>
          <p:nvSpPr>
            <p:cNvPr id="15" name="Freeform 15"/>
            <p:cNvSpPr/>
            <p:nvPr/>
          </p:nvSpPr>
          <p:spPr>
            <a:xfrm>
              <a:off x="-733715" y="-37513"/>
              <a:ext cx="4521200" cy="1047250"/>
            </a:xfrm>
            <a:custGeom>
              <a:avLst/>
              <a:gdLst/>
              <a:ahLst/>
              <a:cxnLst/>
              <a:rect l="l" t="t" r="r" b="b"/>
              <a:pathLst>
                <a:path w="4521200" h="1047250">
                  <a:moveTo>
                    <a:pt x="0" y="0"/>
                  </a:moveTo>
                  <a:lnTo>
                    <a:pt x="4521200" y="0"/>
                  </a:lnTo>
                  <a:lnTo>
                    <a:pt x="4521200" y="1047250"/>
                  </a:lnTo>
                  <a:lnTo>
                    <a:pt x="0" y="1047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76200"/>
              <a:ext cx="4521200" cy="1123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537"/>
                </a:lnSpc>
              </a:pPr>
              <a:r>
                <a:rPr lang="en-US" sz="3999" b="1" spc="-222" dirty="0" err="1">
                  <a:solidFill>
                    <a:srgbClr val="16122C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Noto Sans Bold"/>
                </a:rPr>
                <a:t>상황</a:t>
              </a:r>
              <a:r>
                <a:rPr lang="en-US" sz="3999" b="1" spc="-222" dirty="0">
                  <a:solidFill>
                    <a:srgbClr val="16122C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Noto Sans Bold"/>
                </a:rPr>
                <a:t> </a:t>
              </a:r>
              <a:r>
                <a:rPr lang="en-US" sz="3999" b="1" spc="-222" dirty="0" err="1">
                  <a:solidFill>
                    <a:srgbClr val="16122C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Noto Sans Bold"/>
                </a:rPr>
                <a:t>몰입</a:t>
              </a:r>
              <a:endParaRPr lang="en-US" sz="3999" b="1" spc="-222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01593" y="3176536"/>
            <a:ext cx="4009771" cy="842588"/>
            <a:chOff x="-825161" y="-76200"/>
            <a:chExt cx="5346361" cy="1123450"/>
          </a:xfrm>
        </p:grpSpPr>
        <p:sp>
          <p:nvSpPr>
            <p:cNvPr id="18" name="Freeform 18"/>
            <p:cNvSpPr/>
            <p:nvPr/>
          </p:nvSpPr>
          <p:spPr>
            <a:xfrm>
              <a:off x="-825161" y="-76200"/>
              <a:ext cx="4521200" cy="1047250"/>
            </a:xfrm>
            <a:custGeom>
              <a:avLst/>
              <a:gdLst/>
              <a:ahLst/>
              <a:cxnLst/>
              <a:rect l="l" t="t" r="r" b="b"/>
              <a:pathLst>
                <a:path w="4521200" h="1047250">
                  <a:moveTo>
                    <a:pt x="0" y="0"/>
                  </a:moveTo>
                  <a:lnTo>
                    <a:pt x="4521200" y="0"/>
                  </a:lnTo>
                  <a:lnTo>
                    <a:pt x="4521200" y="1047250"/>
                  </a:lnTo>
                  <a:lnTo>
                    <a:pt x="0" y="1047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76200"/>
              <a:ext cx="4521200" cy="1123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537"/>
                </a:lnSpc>
              </a:pPr>
              <a:r>
                <a:rPr lang="en-US" sz="3999" b="1" spc="-222">
                  <a:solidFill>
                    <a:srgbClr val="16122C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Noto Sans Bold"/>
                </a:rPr>
                <a:t>수준 조정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48353" y="4646851"/>
            <a:ext cx="5567254" cy="4219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21"/>
              </a:lnSpc>
            </a:pPr>
            <a:r>
              <a:rPr lang="en-US" sz="3100" spc="-105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"너는 1443년의 </a:t>
            </a:r>
          </a:p>
          <a:p>
            <a:pPr algn="l">
              <a:lnSpc>
                <a:spcPts val="4724"/>
              </a:lnSpc>
            </a:pPr>
            <a:r>
              <a:rPr lang="en-US" sz="3100" spc="-105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세종대왕이다."</a:t>
            </a:r>
          </a:p>
          <a:p>
            <a:pPr algn="l">
              <a:lnSpc>
                <a:spcPts val="4721"/>
              </a:lnSpc>
            </a:pPr>
            <a:r>
              <a:rPr lang="en-US" sz="3100" spc="-105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"말투는 왕처럼 근엄하게 </a:t>
            </a:r>
          </a:p>
          <a:p>
            <a:pPr algn="l">
              <a:lnSpc>
                <a:spcPts val="4724"/>
              </a:lnSpc>
            </a:pPr>
            <a:r>
              <a:rPr lang="en-US" sz="3100" spc="-105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 해줘."</a:t>
            </a:r>
          </a:p>
          <a:p>
            <a:pPr algn="l">
              <a:lnSpc>
                <a:spcPts val="4721"/>
              </a:lnSpc>
            </a:pPr>
            <a:r>
              <a:rPr lang="en-US" sz="3100" spc="-105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"조선의 왕으로서 </a:t>
            </a:r>
          </a:p>
          <a:p>
            <a:pPr algn="l">
              <a:lnSpc>
                <a:spcPts val="4724"/>
              </a:lnSpc>
            </a:pPr>
            <a:r>
              <a:rPr lang="en-US" sz="3100" spc="-105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 답해주시오."</a:t>
            </a:r>
          </a:p>
          <a:p>
            <a:pPr algn="l">
              <a:lnSpc>
                <a:spcPts val="4724"/>
              </a:lnSpc>
            </a:pPr>
            <a:endParaRPr lang="en-US" sz="3100" spc="-105">
              <a:solidFill>
                <a:srgbClr val="16122C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498452" y="4534646"/>
            <a:ext cx="5213247" cy="3616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20"/>
              </a:lnSpc>
            </a:pPr>
            <a:r>
              <a:rPr lang="en-US" sz="3099" spc="-105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"</a:t>
            </a:r>
            <a:r>
              <a:rPr lang="en-US" sz="3099" spc="-105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훈민정음</a:t>
            </a:r>
            <a:r>
              <a:rPr lang="en-US" sz="3099" spc="-105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099" spc="-105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제작</a:t>
            </a:r>
            <a:r>
              <a:rPr lang="en-US" sz="3099" spc="-105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099" spc="-105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당시</a:t>
            </a:r>
            <a:r>
              <a:rPr lang="en-US" sz="3099" spc="-105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099" spc="-105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눈병으로</a:t>
            </a:r>
            <a:r>
              <a:rPr lang="en-US" sz="3099" spc="-105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</a:p>
          <a:p>
            <a:pPr algn="l">
              <a:lnSpc>
                <a:spcPts val="4720"/>
              </a:lnSpc>
            </a:pPr>
            <a:r>
              <a:rPr lang="en-US" sz="3099" spc="-105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</a:t>
            </a:r>
            <a:r>
              <a:rPr lang="en-US" sz="3099" spc="-105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힘들었나요</a:t>
            </a:r>
            <a:r>
              <a:rPr lang="en-US" sz="3099" spc="-105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?"</a:t>
            </a:r>
          </a:p>
          <a:p>
            <a:pPr algn="l">
              <a:lnSpc>
                <a:spcPts val="4720"/>
              </a:lnSpc>
            </a:pPr>
            <a:r>
              <a:rPr lang="en-US" sz="3099" spc="-105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"</a:t>
            </a:r>
            <a:r>
              <a:rPr lang="en-US" sz="3099" spc="-105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포기하지</a:t>
            </a:r>
            <a:r>
              <a:rPr lang="en-US" sz="3099" spc="-105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099" spc="-105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않은</a:t>
            </a:r>
            <a:r>
              <a:rPr lang="en-US" sz="3099" spc="-105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099" spc="-105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이유는</a:t>
            </a:r>
            <a:r>
              <a:rPr lang="en-US" sz="3099" spc="-105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?"</a:t>
            </a:r>
          </a:p>
          <a:p>
            <a:pPr algn="l">
              <a:lnSpc>
                <a:spcPts val="4720"/>
              </a:lnSpc>
            </a:pPr>
            <a:r>
              <a:rPr lang="en-US" sz="3099" spc="-105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"</a:t>
            </a:r>
            <a:r>
              <a:rPr lang="en-US" sz="3099" spc="-105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반대하는</a:t>
            </a:r>
            <a:r>
              <a:rPr lang="en-US" sz="3099" spc="-105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099" spc="-105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신하를</a:t>
            </a:r>
            <a:r>
              <a:rPr lang="en-US" sz="3099" spc="-105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099" spc="-105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보며</a:t>
            </a:r>
            <a:r>
              <a:rPr lang="en-US" sz="3099" spc="-105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</a:p>
          <a:p>
            <a:pPr algn="l">
              <a:lnSpc>
                <a:spcPts val="4720"/>
              </a:lnSpc>
            </a:pPr>
            <a:r>
              <a:rPr lang="en-US" sz="3099" spc="-105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 </a:t>
            </a:r>
            <a:r>
              <a:rPr lang="en-US" sz="3099" spc="-105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어땠나요</a:t>
            </a:r>
            <a:r>
              <a:rPr lang="en-US" sz="3099" spc="-105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?"</a:t>
            </a:r>
          </a:p>
          <a:p>
            <a:pPr algn="l">
              <a:lnSpc>
                <a:spcPts val="4723"/>
              </a:lnSpc>
            </a:pPr>
            <a:endParaRPr lang="en-US" sz="3099" spc="-105" dirty="0">
              <a:solidFill>
                <a:srgbClr val="16122C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2135388" y="4427445"/>
            <a:ext cx="5343615" cy="42191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20"/>
              </a:lnSpc>
            </a:pP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"</a:t>
            </a:r>
            <a:r>
              <a:rPr lang="en-US" sz="3099" spc="-10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초등생이</a:t>
            </a: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099" spc="-10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알아듣게</a:t>
            </a: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099" spc="-10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쉽게</a:t>
            </a: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099" spc="-10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설명</a:t>
            </a: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</a:t>
            </a:r>
          </a:p>
          <a:p>
            <a:pPr algn="l">
              <a:lnSpc>
                <a:spcPts val="4720"/>
              </a:lnSpc>
            </a:pP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해 </a:t>
            </a:r>
            <a:r>
              <a:rPr lang="en-US" sz="3099" spc="-10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주세요</a:t>
            </a: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."</a:t>
            </a:r>
          </a:p>
          <a:p>
            <a:pPr algn="l">
              <a:lnSpc>
                <a:spcPts val="4720"/>
              </a:lnSpc>
            </a:pP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"</a:t>
            </a:r>
            <a:r>
              <a:rPr lang="en-US" sz="3099" spc="-10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미래의</a:t>
            </a: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099" spc="-10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어린이도</a:t>
            </a: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099" spc="-10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이해할</a:t>
            </a: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수 </a:t>
            </a:r>
          </a:p>
          <a:p>
            <a:pPr algn="l">
              <a:lnSpc>
                <a:spcPts val="4720"/>
              </a:lnSpc>
            </a:pP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</a:t>
            </a:r>
            <a:r>
              <a:rPr lang="en-US" sz="3099" spc="-10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있게</a:t>
            </a: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099" spc="-10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말해줘</a:t>
            </a: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."</a:t>
            </a:r>
          </a:p>
          <a:p>
            <a:pPr algn="l">
              <a:lnSpc>
                <a:spcPts val="4720"/>
              </a:lnSpc>
            </a:pP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"</a:t>
            </a:r>
            <a:r>
              <a:rPr lang="en-US" sz="3099" spc="-10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어려운</a:t>
            </a: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099" spc="-10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한자</a:t>
            </a: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099" spc="-10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대신</a:t>
            </a: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099" spc="-10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쉬운</a:t>
            </a: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099" spc="-10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말로</a:t>
            </a: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</a:p>
          <a:p>
            <a:pPr algn="l">
              <a:lnSpc>
                <a:spcPts val="4720"/>
              </a:lnSpc>
            </a:pP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</a:t>
            </a:r>
            <a:r>
              <a:rPr lang="en-US" sz="3099" spc="-105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해줘</a:t>
            </a:r>
            <a:r>
              <a:rPr lang="en-US" sz="3099" spc="-105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."</a:t>
            </a:r>
          </a:p>
          <a:p>
            <a:pPr algn="l">
              <a:lnSpc>
                <a:spcPts val="4723"/>
              </a:lnSpc>
            </a:pPr>
            <a:endParaRPr lang="en-US" sz="3099" spc="-105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961046" y="2036722"/>
            <a:ext cx="6399218" cy="7307074"/>
          </a:xfrm>
          <a:custGeom>
            <a:avLst/>
            <a:gdLst/>
            <a:ahLst/>
            <a:cxnLst/>
            <a:rect l="l" t="t" r="r" b="b"/>
            <a:pathLst>
              <a:path w="6399218" h="7307074">
                <a:moveTo>
                  <a:pt x="0" y="0"/>
                </a:moveTo>
                <a:lnTo>
                  <a:pt x="6399218" y="0"/>
                </a:lnTo>
                <a:lnTo>
                  <a:pt x="6399218" y="7307074"/>
                </a:lnTo>
                <a:lnTo>
                  <a:pt x="0" y="73070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469496" y="2036722"/>
            <a:ext cx="6767032" cy="7307074"/>
          </a:xfrm>
          <a:custGeom>
            <a:avLst/>
            <a:gdLst/>
            <a:ahLst/>
            <a:cxnLst/>
            <a:rect l="l" t="t" r="r" b="b"/>
            <a:pathLst>
              <a:path w="6767032" h="7307074">
                <a:moveTo>
                  <a:pt x="0" y="0"/>
                </a:moveTo>
                <a:lnTo>
                  <a:pt x="6767032" y="0"/>
                </a:lnTo>
                <a:lnTo>
                  <a:pt x="6767032" y="7307074"/>
                </a:lnTo>
                <a:lnTo>
                  <a:pt x="0" y="73070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10474" y="443246"/>
            <a:ext cx="10700526" cy="995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활동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안내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-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프롬프트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작성법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]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86000" y="2263555"/>
            <a:ext cx="5943600" cy="842588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l">
              <a:lnSpc>
                <a:spcPts val="5537"/>
              </a:lnSpc>
            </a:pPr>
            <a:r>
              <a:rPr lang="en-US" sz="3800" b="1" spc="-222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추가</a:t>
            </a:r>
            <a:r>
              <a:rPr lang="en-US" sz="3800" b="1" spc="-222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 </a:t>
            </a:r>
            <a:r>
              <a:rPr lang="en-US" sz="3800" b="1" spc="-222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질문으로</a:t>
            </a:r>
            <a:r>
              <a:rPr lang="en-US" sz="3800" b="1" spc="-222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 </a:t>
            </a:r>
            <a:r>
              <a:rPr lang="en-US" sz="3800" b="1" spc="-222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대화</a:t>
            </a:r>
            <a:r>
              <a:rPr lang="en-US" sz="3800" b="1" spc="-222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 </a:t>
            </a:r>
            <a:r>
              <a:rPr lang="en-US" sz="3800" b="1" spc="-222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이어가기</a:t>
            </a:r>
            <a:endParaRPr lang="en-US" sz="3800" b="1" spc="-222" dirty="0">
              <a:solidFill>
                <a:srgbClr val="16122C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578354" y="2185857"/>
            <a:ext cx="6767406" cy="842588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l">
              <a:lnSpc>
                <a:spcPts val="5537"/>
              </a:lnSpc>
            </a:pPr>
            <a:r>
              <a:rPr lang="en-US" sz="3999" b="1" spc="-222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인물의</a:t>
            </a:r>
            <a:r>
              <a:rPr lang="en-US" sz="3999" b="1" spc="-222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 </a:t>
            </a:r>
            <a:r>
              <a:rPr lang="en-US" sz="3999" b="1" spc="-222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답변</a:t>
            </a:r>
            <a:r>
              <a:rPr lang="en-US" sz="3999" b="1" spc="-222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 </a:t>
            </a:r>
            <a:r>
              <a:rPr lang="en-US" sz="3999" b="1" spc="-222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기록하기</a:t>
            </a:r>
            <a:endParaRPr lang="en-US" sz="3999" b="1" spc="-222" dirty="0">
              <a:solidFill>
                <a:srgbClr val="16122C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149120" y="3608279"/>
            <a:ext cx="6126870" cy="47577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330"/>
              </a:lnSpc>
            </a:pP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</a:t>
            </a:r>
            <a:r>
              <a:rPr lang="en-US" sz="3500" spc="-119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인물의</a:t>
            </a: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119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답변에</a:t>
            </a: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119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따라</a:t>
            </a: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119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추가</a:t>
            </a: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</a:p>
          <a:p>
            <a:pPr algn="l">
              <a:lnSpc>
                <a:spcPts val="5330"/>
              </a:lnSpc>
            </a:pP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</a:t>
            </a:r>
            <a:r>
              <a:rPr lang="en-US" sz="3500" spc="-119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질문을</a:t>
            </a: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119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이어하기</a:t>
            </a:r>
            <a:endParaRPr lang="en-US" sz="3500" spc="-119" dirty="0">
              <a:solidFill>
                <a:srgbClr val="16122C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>
              <a:lnSpc>
                <a:spcPts val="5330"/>
              </a:lnSpc>
            </a:pP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'</a:t>
            </a:r>
            <a:r>
              <a:rPr lang="en-US" sz="3500" spc="-119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그럼</a:t>
            </a: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119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그때</a:t>
            </a: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119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어떤</a:t>
            </a: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119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기분이셨어요</a:t>
            </a: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?'</a:t>
            </a:r>
          </a:p>
          <a:p>
            <a:pPr algn="l">
              <a:lnSpc>
                <a:spcPts val="5330"/>
              </a:lnSpc>
            </a:pP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'</a:t>
            </a:r>
            <a:r>
              <a:rPr lang="en-US" sz="3500" spc="-119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다른</a:t>
            </a: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119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방법은</a:t>
            </a: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119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생각해보지</a:t>
            </a: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</a:p>
          <a:p>
            <a:pPr algn="l">
              <a:lnSpc>
                <a:spcPts val="5330"/>
              </a:lnSpc>
            </a:pP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</a:t>
            </a:r>
            <a:r>
              <a:rPr lang="en-US" sz="3500" spc="-119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않으셨나요</a:t>
            </a: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?'</a:t>
            </a:r>
          </a:p>
          <a:p>
            <a:pPr algn="l">
              <a:lnSpc>
                <a:spcPts val="5330"/>
              </a:lnSpc>
            </a:pP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</a:t>
            </a:r>
            <a:r>
              <a:rPr lang="en-US" sz="3500" spc="-119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대화를</a:t>
            </a: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119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자연스럽게</a:t>
            </a: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119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발전</a:t>
            </a:r>
            <a:endParaRPr lang="en-US" sz="3500" spc="-119" dirty="0">
              <a:solidFill>
                <a:srgbClr val="16122C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>
              <a:lnSpc>
                <a:spcPts val="5333"/>
              </a:lnSpc>
            </a:pP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</a:t>
            </a:r>
            <a:r>
              <a:rPr lang="en-US" sz="3500" spc="-119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시키도록</a:t>
            </a: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500" spc="-119" dirty="0" err="1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유도하기</a:t>
            </a:r>
            <a:r>
              <a:rPr lang="en-US" sz="3500" spc="-119" dirty="0">
                <a:solidFill>
                  <a:srgbClr val="16122C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846993" y="3515088"/>
            <a:ext cx="6012037" cy="5437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330"/>
              </a:lnSpc>
            </a:pP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</a:t>
            </a:r>
            <a:r>
              <a:rPr lang="en-US" sz="3499" spc="-11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AI와의</a:t>
            </a: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11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대화</a:t>
            </a: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11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내용을</a:t>
            </a: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11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활동지에</a:t>
            </a: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</a:p>
          <a:p>
            <a:pPr algn="l">
              <a:lnSpc>
                <a:spcPts val="5330"/>
              </a:lnSpc>
            </a:pP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</a:t>
            </a:r>
            <a:r>
              <a:rPr lang="en-US" sz="3499" spc="-11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기록하기</a:t>
            </a:r>
            <a:endParaRPr lang="en-US" sz="3499" spc="-118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>
              <a:lnSpc>
                <a:spcPts val="5330"/>
              </a:lnSpc>
            </a:pP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</a:t>
            </a:r>
            <a:r>
              <a:rPr lang="en-US" sz="3499" spc="-11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인물의</a:t>
            </a: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11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주요</a:t>
            </a: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11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답변을</a:t>
            </a: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11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요약하여</a:t>
            </a: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</a:p>
          <a:p>
            <a:pPr algn="l">
              <a:lnSpc>
                <a:spcPts val="5330"/>
              </a:lnSpc>
            </a:pP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</a:t>
            </a:r>
            <a:r>
              <a:rPr lang="en-US" sz="3499" spc="-11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정리</a:t>
            </a: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11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하기</a:t>
            </a:r>
            <a:endParaRPr lang="en-US" sz="3499" spc="-118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>
              <a:lnSpc>
                <a:spcPts val="5330"/>
              </a:lnSpc>
            </a:pP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</a:t>
            </a:r>
            <a:r>
              <a:rPr lang="en-US" sz="3499" spc="-11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예상했던</a:t>
            </a: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11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답변과</a:t>
            </a: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11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달랐던</a:t>
            </a: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점 </a:t>
            </a:r>
          </a:p>
          <a:p>
            <a:pPr algn="l">
              <a:lnSpc>
                <a:spcPts val="5330"/>
              </a:lnSpc>
            </a:pP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</a:t>
            </a:r>
            <a:r>
              <a:rPr lang="en-US" sz="3499" spc="-11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메모하기</a:t>
            </a:r>
            <a:endParaRPr lang="en-US" sz="3499" spc="-118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>
              <a:lnSpc>
                <a:spcPts val="5330"/>
              </a:lnSpc>
            </a:pP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- </a:t>
            </a:r>
            <a:r>
              <a:rPr lang="en-US" sz="3499" spc="-11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새롭게</a:t>
            </a: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11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알게</a:t>
            </a: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된 </a:t>
            </a:r>
            <a:r>
              <a:rPr lang="en-US" sz="3499" spc="-11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사실이나</a:t>
            </a: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3499" spc="-118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느낌</a:t>
            </a:r>
            <a:r>
              <a:rPr lang="en-US" sz="3499" spc="-118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</a:p>
          <a:p>
            <a:pPr algn="l">
              <a:lnSpc>
                <a:spcPts val="5333"/>
              </a:lnSpc>
            </a:pPr>
            <a:r>
              <a:rPr lang="en-US" sz="3499" spc="-119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</a:t>
            </a:r>
            <a:r>
              <a:rPr lang="ko-KR" altLang="en-US" sz="3499" spc="-119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작성하기</a:t>
            </a:r>
            <a:endParaRPr lang="en-US" sz="3499" spc="-119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402510" y="5025438"/>
            <a:ext cx="4491100" cy="4232862"/>
          </a:xfrm>
          <a:custGeom>
            <a:avLst/>
            <a:gdLst/>
            <a:ahLst/>
            <a:cxnLst/>
            <a:rect l="l" t="t" r="r" b="b"/>
            <a:pathLst>
              <a:path w="4491100" h="4232862">
                <a:moveTo>
                  <a:pt x="0" y="0"/>
                </a:moveTo>
                <a:lnTo>
                  <a:pt x="4491100" y="0"/>
                </a:lnTo>
                <a:lnTo>
                  <a:pt x="4491100" y="4232862"/>
                </a:lnTo>
                <a:lnTo>
                  <a:pt x="0" y="42328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4765890" y="5551813"/>
            <a:ext cx="2966873" cy="2125023"/>
          </a:xfrm>
          <a:custGeom>
            <a:avLst/>
            <a:gdLst/>
            <a:ahLst/>
            <a:cxnLst/>
            <a:rect l="l" t="t" r="r" b="b"/>
            <a:pathLst>
              <a:path w="2966873" h="2125023">
                <a:moveTo>
                  <a:pt x="0" y="0"/>
                </a:moveTo>
                <a:lnTo>
                  <a:pt x="2966873" y="0"/>
                </a:lnTo>
                <a:lnTo>
                  <a:pt x="2966873" y="2125023"/>
                </a:lnTo>
                <a:lnTo>
                  <a:pt x="0" y="21250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248804" y="6614324"/>
            <a:ext cx="3244142" cy="2643976"/>
          </a:xfrm>
          <a:custGeom>
            <a:avLst/>
            <a:gdLst/>
            <a:ahLst/>
            <a:cxnLst/>
            <a:rect l="l" t="t" r="r" b="b"/>
            <a:pathLst>
              <a:path w="3244142" h="2643976">
                <a:moveTo>
                  <a:pt x="0" y="0"/>
                </a:moveTo>
                <a:lnTo>
                  <a:pt x="3244142" y="0"/>
                </a:lnTo>
                <a:lnTo>
                  <a:pt x="3244142" y="2643976"/>
                </a:lnTo>
                <a:lnTo>
                  <a:pt x="0" y="26439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343609" y="5155752"/>
            <a:ext cx="4457519" cy="4412944"/>
          </a:xfrm>
          <a:custGeom>
            <a:avLst/>
            <a:gdLst/>
            <a:ahLst/>
            <a:cxnLst/>
            <a:rect l="l" t="t" r="r" b="b"/>
            <a:pathLst>
              <a:path w="4457519" h="4412944">
                <a:moveTo>
                  <a:pt x="0" y="0"/>
                </a:moveTo>
                <a:lnTo>
                  <a:pt x="4457520" y="0"/>
                </a:lnTo>
                <a:lnTo>
                  <a:pt x="4457520" y="4412944"/>
                </a:lnTo>
                <a:lnTo>
                  <a:pt x="0" y="44129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55237" y="388849"/>
            <a:ext cx="17177526" cy="991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활동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안내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- 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필수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!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팩트체크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]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610469" y="2477295"/>
            <a:ext cx="13445664" cy="1316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64"/>
              </a:lnSpc>
              <a:spcBef>
                <a:spcPct val="0"/>
              </a:spcBef>
            </a:pPr>
            <a:r>
              <a:rPr lang="en-US" sz="7392" spc="-252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젤로가 말한 내용은 다 </a:t>
            </a:r>
            <a:r>
              <a:rPr lang="en-US" sz="7392" spc="-252">
                <a:solidFill>
                  <a:srgbClr val="E91C25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진실</a:t>
            </a:r>
            <a:r>
              <a:rPr lang="en-US" sz="7392" spc="-252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14401" y="8506390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55237" y="388849"/>
            <a:ext cx="17177526" cy="995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활동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안내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- 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필수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!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팩트체크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]</a:t>
            </a:r>
          </a:p>
        </p:txBody>
      </p:sp>
      <p:sp>
        <p:nvSpPr>
          <p:cNvPr id="8" name="Freeform 8"/>
          <p:cNvSpPr/>
          <p:nvPr/>
        </p:nvSpPr>
        <p:spPr>
          <a:xfrm>
            <a:off x="808788" y="4054951"/>
            <a:ext cx="3600450" cy="3600450"/>
          </a:xfrm>
          <a:custGeom>
            <a:avLst/>
            <a:gdLst/>
            <a:ahLst/>
            <a:cxnLst/>
            <a:rect l="l" t="t" r="r" b="b"/>
            <a:pathLst>
              <a:path w="3600450" h="3600450">
                <a:moveTo>
                  <a:pt x="0" y="0"/>
                </a:moveTo>
                <a:lnTo>
                  <a:pt x="3600450" y="0"/>
                </a:lnTo>
                <a:lnTo>
                  <a:pt x="3600450" y="3600450"/>
                </a:lnTo>
                <a:lnTo>
                  <a:pt x="0" y="36004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61201" y="5352050"/>
            <a:ext cx="3095625" cy="949102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ctr">
              <a:lnSpc>
                <a:spcPts val="6229"/>
              </a:lnSpc>
            </a:pPr>
            <a:r>
              <a:rPr lang="en-US" sz="4499" b="1" spc="-249" dirty="0" err="1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의심하기</a:t>
            </a:r>
            <a:endParaRPr lang="en-US" sz="4499" b="1" spc="-249" dirty="0">
              <a:solidFill>
                <a:srgbClr val="A973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438386" y="5352050"/>
            <a:ext cx="3095625" cy="949102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ctr">
              <a:lnSpc>
                <a:spcPts val="6229"/>
              </a:lnSpc>
            </a:pPr>
            <a:r>
              <a:rPr lang="en-US" sz="4499" b="1" spc="-249" dirty="0" err="1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질문하기</a:t>
            </a:r>
            <a:endParaRPr lang="en-US" sz="4499" b="1" spc="-249" dirty="0">
              <a:solidFill>
                <a:srgbClr val="A973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 Bold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5081178" y="3983123"/>
            <a:ext cx="3740705" cy="3740705"/>
          </a:xfrm>
          <a:custGeom>
            <a:avLst/>
            <a:gdLst/>
            <a:ahLst/>
            <a:cxnLst/>
            <a:rect l="l" t="t" r="r" b="b"/>
            <a:pathLst>
              <a:path w="3740705" h="3740705">
                <a:moveTo>
                  <a:pt x="0" y="0"/>
                </a:moveTo>
                <a:lnTo>
                  <a:pt x="3740705" y="0"/>
                </a:lnTo>
                <a:lnTo>
                  <a:pt x="3740705" y="3740705"/>
                </a:lnTo>
                <a:lnTo>
                  <a:pt x="0" y="37407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9561401" y="4101655"/>
            <a:ext cx="3600450" cy="3600450"/>
          </a:xfrm>
          <a:custGeom>
            <a:avLst/>
            <a:gdLst/>
            <a:ahLst/>
            <a:cxnLst/>
            <a:rect l="l" t="t" r="r" b="b"/>
            <a:pathLst>
              <a:path w="3600450" h="3600450">
                <a:moveTo>
                  <a:pt x="0" y="0"/>
                </a:moveTo>
                <a:lnTo>
                  <a:pt x="3600450" y="0"/>
                </a:lnTo>
                <a:lnTo>
                  <a:pt x="3600450" y="3600450"/>
                </a:lnTo>
                <a:lnTo>
                  <a:pt x="0" y="36004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813813" y="5268896"/>
            <a:ext cx="3095625" cy="949102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ctr">
              <a:lnSpc>
                <a:spcPts val="6229"/>
              </a:lnSpc>
            </a:pPr>
            <a:r>
              <a:rPr lang="en-US" sz="4499" b="1" spc="-249" dirty="0" err="1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자료</a:t>
            </a:r>
            <a:r>
              <a:rPr lang="en-US" sz="4499" b="1" spc="-249" dirty="0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 </a:t>
            </a:r>
            <a:r>
              <a:rPr lang="en-US" sz="4499" b="1" spc="-249" dirty="0" err="1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요청</a:t>
            </a:r>
            <a:endParaRPr lang="en-US" sz="4499" b="1" spc="-249" dirty="0">
              <a:solidFill>
                <a:srgbClr val="A973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4099052" y="5312170"/>
            <a:ext cx="3095625" cy="949101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ctr">
              <a:lnSpc>
                <a:spcPts val="6229"/>
              </a:lnSpc>
            </a:pPr>
            <a:r>
              <a:rPr lang="en-US" sz="4499" b="1" spc="-249" dirty="0" err="1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교차</a:t>
            </a:r>
            <a:r>
              <a:rPr lang="en-US" sz="4499" b="1" spc="-249" dirty="0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 </a:t>
            </a:r>
            <a:r>
              <a:rPr lang="en-US" sz="4499" b="1" spc="-249" dirty="0" err="1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검증</a:t>
            </a:r>
            <a:endParaRPr lang="en-US" sz="4499" b="1" spc="-249" dirty="0">
              <a:solidFill>
                <a:srgbClr val="A973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 Bold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13904361" y="4110972"/>
            <a:ext cx="3485006" cy="3485006"/>
          </a:xfrm>
          <a:custGeom>
            <a:avLst/>
            <a:gdLst/>
            <a:ahLst/>
            <a:cxnLst/>
            <a:rect l="l" t="t" r="r" b="b"/>
            <a:pathLst>
              <a:path w="3485006" h="3485006">
                <a:moveTo>
                  <a:pt x="0" y="0"/>
                </a:moveTo>
                <a:lnTo>
                  <a:pt x="3485006" y="0"/>
                </a:lnTo>
                <a:lnTo>
                  <a:pt x="3485006" y="3485006"/>
                </a:lnTo>
                <a:lnTo>
                  <a:pt x="0" y="34850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/>
          </a:p>
        </p:txBody>
      </p:sp>
      <p:sp>
        <p:nvSpPr>
          <p:cNvPr id="7" name="Freeform 7"/>
          <p:cNvSpPr/>
          <p:nvPr/>
        </p:nvSpPr>
        <p:spPr>
          <a:xfrm>
            <a:off x="654958" y="2436405"/>
            <a:ext cx="1059220" cy="978455"/>
          </a:xfrm>
          <a:custGeom>
            <a:avLst/>
            <a:gdLst/>
            <a:ahLst/>
            <a:cxnLst/>
            <a:rect l="l" t="t" r="r" b="b"/>
            <a:pathLst>
              <a:path w="1059220" h="978455">
                <a:moveTo>
                  <a:pt x="0" y="0"/>
                </a:moveTo>
                <a:lnTo>
                  <a:pt x="1059220" y="0"/>
                </a:lnTo>
                <a:lnTo>
                  <a:pt x="1059220" y="978455"/>
                </a:lnTo>
                <a:lnTo>
                  <a:pt x="0" y="9784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ore-KR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1897750" y="2532474"/>
            <a:ext cx="7486650" cy="786316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4780"/>
              </a:lnSpc>
            </a:pPr>
            <a:r>
              <a:rPr lang="en-US" sz="3999" b="1">
                <a:solidFill>
                  <a:srgbClr val="A973FF"/>
                </a:solidFill>
                <a:latin typeface="+mj-ea"/>
                <a:ea typeface="+mj-ea"/>
                <a:cs typeface="Noto Sans Bold"/>
                <a:sym typeface="Noto Sans Bold"/>
              </a:rPr>
              <a:t>활동 결과 정리 및 제출</a:t>
            </a:r>
          </a:p>
        </p:txBody>
      </p:sp>
      <p:sp>
        <p:nvSpPr>
          <p:cNvPr id="11" name="Freeform 11"/>
          <p:cNvSpPr/>
          <p:nvPr/>
        </p:nvSpPr>
        <p:spPr>
          <a:xfrm>
            <a:off x="12936710" y="5000625"/>
            <a:ext cx="3728300" cy="3833728"/>
          </a:xfrm>
          <a:custGeom>
            <a:avLst/>
            <a:gdLst/>
            <a:ahLst/>
            <a:cxnLst/>
            <a:rect l="l" t="t" r="r" b="b"/>
            <a:pathLst>
              <a:path w="3728300" h="3833728">
                <a:moveTo>
                  <a:pt x="0" y="0"/>
                </a:moveTo>
                <a:lnTo>
                  <a:pt x="3728300" y="0"/>
                </a:lnTo>
                <a:lnTo>
                  <a:pt x="3728300" y="3833728"/>
                </a:lnTo>
                <a:lnTo>
                  <a:pt x="0" y="38337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/>
          </a:p>
        </p:txBody>
      </p:sp>
      <p:sp>
        <p:nvSpPr>
          <p:cNvPr id="12" name="TextBox 12"/>
          <p:cNvSpPr txBox="1"/>
          <p:nvPr/>
        </p:nvSpPr>
        <p:spPr>
          <a:xfrm>
            <a:off x="555237" y="388849"/>
            <a:ext cx="17177526" cy="991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기록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]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인터뷰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내용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정리하기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Arial Bold"/>
                <a:sym typeface="Arial Bold"/>
              </a:rPr>
              <a:t> (5')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69100" y="3862535"/>
            <a:ext cx="16230600" cy="2908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8920" lvl="1" algn="l">
              <a:lnSpc>
                <a:spcPts val="7805"/>
              </a:lnSpc>
            </a:pPr>
            <a:r>
              <a:rPr lang="en-US" sz="4899" spc="-3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- </a:t>
            </a:r>
            <a:r>
              <a:rPr lang="en-US" sz="4899" spc="-333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인터뷰</a:t>
            </a:r>
            <a:r>
              <a:rPr lang="en-US" sz="4899" spc="-3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en-US" sz="4899" spc="-333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내용을</a:t>
            </a:r>
            <a:r>
              <a:rPr lang="en-US" sz="4899" spc="-3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en-US" sz="4899" spc="-333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바탕으로</a:t>
            </a:r>
            <a:r>
              <a:rPr lang="en-US" sz="4899" spc="-3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en-US" sz="4899" spc="-333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세종대왕에</a:t>
            </a:r>
            <a:r>
              <a:rPr lang="en-US" sz="4899" spc="-3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en-US" sz="4899" spc="-333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대해</a:t>
            </a:r>
            <a:r>
              <a:rPr lang="en-US" sz="4899" spc="-3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en-US" sz="4899" spc="-333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새롭게</a:t>
            </a:r>
            <a:r>
              <a:rPr lang="en-US" sz="4899" spc="-3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en-US" sz="4899" spc="-333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알게</a:t>
            </a:r>
            <a:r>
              <a:rPr lang="en-US" sz="4899" spc="-3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된 점, </a:t>
            </a:r>
          </a:p>
          <a:p>
            <a:pPr algn="l">
              <a:lnSpc>
                <a:spcPts val="7805"/>
              </a:lnSpc>
            </a:pPr>
            <a:r>
              <a:rPr lang="en-US" sz="4899" spc="-3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      </a:t>
            </a:r>
            <a:r>
              <a:rPr lang="en-US" sz="4899" spc="-333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느낀점을</a:t>
            </a:r>
            <a:r>
              <a:rPr lang="en-US" sz="4899" spc="-3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en-US" sz="4899" spc="-333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정리하기</a:t>
            </a:r>
            <a:r>
              <a:rPr lang="en-US" sz="4899" spc="-3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</a:p>
          <a:p>
            <a:pPr marL="528920" lvl="1" algn="l">
              <a:lnSpc>
                <a:spcPts val="7808"/>
              </a:lnSpc>
            </a:pPr>
            <a:r>
              <a:rPr lang="en-US" sz="4899" spc="-334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- </a:t>
            </a:r>
            <a:r>
              <a:rPr lang="en-US" sz="4899" spc="-334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클래스팅</a:t>
            </a:r>
            <a:r>
              <a:rPr lang="en-US" sz="4899" spc="-334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en-US" sz="4899" spc="-334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샌드박스에</a:t>
            </a:r>
            <a:r>
              <a:rPr lang="en-US" sz="4899" spc="-334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en-US" sz="4899" spc="-334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결과물</a:t>
            </a:r>
            <a:r>
              <a:rPr lang="en-US" sz="4899" spc="-334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en-US" sz="4899" spc="-334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제출하기</a:t>
            </a:r>
            <a:endParaRPr lang="en-US" sz="4899" spc="-334" dirty="0">
              <a:solidFill>
                <a:srgbClr val="FFFFFF"/>
              </a:solidFill>
              <a:latin typeface="+mj-ea"/>
              <a:ea typeface="+mj-ea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654958" y="2436405"/>
            <a:ext cx="1059220" cy="978455"/>
          </a:xfrm>
          <a:custGeom>
            <a:avLst/>
            <a:gdLst/>
            <a:ahLst/>
            <a:cxnLst/>
            <a:rect l="l" t="t" r="r" b="b"/>
            <a:pathLst>
              <a:path w="1059220" h="978455">
                <a:moveTo>
                  <a:pt x="0" y="0"/>
                </a:moveTo>
                <a:lnTo>
                  <a:pt x="1059220" y="0"/>
                </a:lnTo>
                <a:lnTo>
                  <a:pt x="1059220" y="978455"/>
                </a:lnTo>
                <a:lnTo>
                  <a:pt x="0" y="9784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897750" y="2532474"/>
            <a:ext cx="7486650" cy="786316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4780"/>
              </a:lnSpc>
            </a:pPr>
            <a:r>
              <a:rPr lang="en-US" sz="3999" b="1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인터뷰 결과 발표 및 경험 공유 </a:t>
            </a:r>
          </a:p>
        </p:txBody>
      </p:sp>
      <p:sp>
        <p:nvSpPr>
          <p:cNvPr id="11" name="Freeform 11"/>
          <p:cNvSpPr/>
          <p:nvPr/>
        </p:nvSpPr>
        <p:spPr>
          <a:xfrm>
            <a:off x="11736386" y="3614445"/>
            <a:ext cx="5996377" cy="5156884"/>
          </a:xfrm>
          <a:custGeom>
            <a:avLst/>
            <a:gdLst/>
            <a:ahLst/>
            <a:cxnLst/>
            <a:rect l="l" t="t" r="r" b="b"/>
            <a:pathLst>
              <a:path w="5996377" h="5156884">
                <a:moveTo>
                  <a:pt x="0" y="0"/>
                </a:moveTo>
                <a:lnTo>
                  <a:pt x="5996377" y="0"/>
                </a:lnTo>
                <a:lnTo>
                  <a:pt x="5996377" y="5156885"/>
                </a:lnTo>
                <a:lnTo>
                  <a:pt x="0" y="51568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55237" y="388849"/>
            <a:ext cx="17177526" cy="995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정리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]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인터뷰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결과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발표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84568" y="3629443"/>
            <a:ext cx="16230600" cy="5539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68"/>
              </a:lnSpc>
            </a:pPr>
            <a:r>
              <a:rPr lang="en-US" sz="4499" spc="-305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   - 인터뷰를 바탕으로 소감문 작성</a:t>
            </a:r>
          </a:p>
          <a:p>
            <a:pPr algn="l">
              <a:lnSpc>
                <a:spcPts val="7168"/>
              </a:lnSpc>
            </a:pPr>
            <a:r>
              <a:rPr lang="en-US" sz="4499" spc="-305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   - [제출하기]로 과제 제출</a:t>
            </a:r>
          </a:p>
          <a:p>
            <a:pPr algn="l">
              <a:lnSpc>
                <a:spcPts val="7168"/>
              </a:lnSpc>
            </a:pPr>
            <a:r>
              <a:rPr lang="en-US" sz="4499" spc="-305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   - 느낀 점과 새로 알게 된 사실을 정리</a:t>
            </a:r>
          </a:p>
          <a:p>
            <a:pPr algn="l">
              <a:lnSpc>
                <a:spcPts val="7168"/>
              </a:lnSpc>
            </a:pPr>
            <a:r>
              <a:rPr lang="en-US" sz="4499" spc="-305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   - 인상 깊은 대화 내용과 생각 변화를 표현</a:t>
            </a:r>
          </a:p>
          <a:p>
            <a:pPr algn="l">
              <a:lnSpc>
                <a:spcPts val="7168"/>
              </a:lnSpc>
            </a:pPr>
            <a:r>
              <a:rPr lang="en-US" sz="4499" spc="-305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   - 친구들이 만난 역사 인물의 의외의 </a:t>
            </a:r>
          </a:p>
          <a:p>
            <a:pPr algn="l">
              <a:lnSpc>
                <a:spcPts val="7170"/>
              </a:lnSpc>
            </a:pPr>
            <a:r>
              <a:rPr lang="en-US" sz="4499" spc="-306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      모습이나 감동적인 대답을 공유하기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654958" y="2436405"/>
            <a:ext cx="1059220" cy="978455"/>
          </a:xfrm>
          <a:custGeom>
            <a:avLst/>
            <a:gdLst/>
            <a:ahLst/>
            <a:cxnLst/>
            <a:rect l="l" t="t" r="r" b="b"/>
            <a:pathLst>
              <a:path w="1059220" h="978455">
                <a:moveTo>
                  <a:pt x="0" y="0"/>
                </a:moveTo>
                <a:lnTo>
                  <a:pt x="1059220" y="0"/>
                </a:lnTo>
                <a:lnTo>
                  <a:pt x="1059220" y="978455"/>
                </a:lnTo>
                <a:lnTo>
                  <a:pt x="0" y="9784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897750" y="2532474"/>
            <a:ext cx="7486650" cy="786316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4780"/>
              </a:lnSpc>
            </a:pPr>
            <a:r>
              <a:rPr lang="en-US" sz="3999" b="1" dirty="0" err="1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역사적</a:t>
            </a:r>
            <a:r>
              <a:rPr lang="en-US" sz="3999" b="1" dirty="0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 </a:t>
            </a:r>
            <a:r>
              <a:rPr lang="en-US" sz="3999" b="1" dirty="0" err="1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사실</a:t>
            </a:r>
            <a:r>
              <a:rPr lang="en-US" sz="3999" b="1" dirty="0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 </a:t>
            </a:r>
            <a:r>
              <a:rPr lang="en-US" sz="3999" b="1" dirty="0" err="1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확인</a:t>
            </a:r>
            <a:r>
              <a:rPr lang="en-US" sz="3999" b="1" dirty="0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  및 </a:t>
            </a:r>
            <a:r>
              <a:rPr lang="en-US" sz="3999" b="1" dirty="0" err="1">
                <a:solidFill>
                  <a:srgbClr val="A973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마무리</a:t>
            </a:r>
            <a:endParaRPr lang="en-US" sz="3999" b="1" dirty="0">
              <a:solidFill>
                <a:srgbClr val="A973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502163" y="3614885"/>
            <a:ext cx="16230600" cy="5748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30"/>
              </a:lnSpc>
            </a:pP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 - AI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답변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중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역사적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사실과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다른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부분을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찾기</a:t>
            </a:r>
            <a:endParaRPr lang="en-US" sz="4099" spc="-278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>
              <a:lnSpc>
                <a:spcPts val="6530"/>
              </a:lnSpc>
            </a:pP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 -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교과서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내용과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비교하며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정확한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정보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확인</a:t>
            </a:r>
            <a:endParaRPr lang="en-US" sz="4099" spc="-278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>
              <a:lnSpc>
                <a:spcPts val="6530"/>
              </a:lnSpc>
            </a:pP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 -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AI의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한계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(Hallucination)에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대해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이해하기</a:t>
            </a:r>
            <a:endParaRPr lang="en-US" sz="4099" spc="-278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>
              <a:lnSpc>
                <a:spcPts val="6530"/>
              </a:lnSpc>
            </a:pP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 -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역사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학습에서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비판적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사고의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중요성을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인식하기</a:t>
            </a:r>
            <a:endParaRPr lang="en-US" sz="4099" spc="-278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>
              <a:lnSpc>
                <a:spcPts val="6530"/>
              </a:lnSpc>
            </a:pP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 -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활동을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통해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배운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점을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요약하기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</a:p>
          <a:p>
            <a:pPr algn="l">
              <a:lnSpc>
                <a:spcPts val="6530"/>
              </a:lnSpc>
            </a:pP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 -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개인정보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보호를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위해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공용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기기</a:t>
            </a:r>
            <a:r>
              <a:rPr lang="en-US" sz="4099" spc="-278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8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로그아웃</a:t>
            </a:r>
            <a:endParaRPr lang="en-US" sz="4099" spc="-278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  <a:p>
            <a:pPr algn="l">
              <a:lnSpc>
                <a:spcPts val="6533"/>
              </a:lnSpc>
            </a:pPr>
            <a:r>
              <a:rPr lang="en-US" sz="4099" spc="-27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   - </a:t>
            </a:r>
            <a:r>
              <a:rPr lang="en-US" sz="4099" spc="-27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다음</a:t>
            </a:r>
            <a:r>
              <a:rPr lang="en-US" sz="4099" spc="-27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수업</a:t>
            </a:r>
            <a:r>
              <a:rPr lang="en-US" sz="4099" spc="-27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예고</a:t>
            </a:r>
            <a:r>
              <a:rPr lang="en-US" sz="4099" spc="-27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및 </a:t>
            </a:r>
            <a:r>
              <a:rPr lang="en-US" sz="4099" spc="-27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과제를</a:t>
            </a:r>
            <a:r>
              <a:rPr lang="en-US" sz="4099" spc="-27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 </a:t>
            </a:r>
            <a:r>
              <a:rPr lang="en-US" sz="4099" spc="-27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"/>
              </a:rPr>
              <a:t>안내</a:t>
            </a:r>
            <a:endParaRPr lang="en-US" sz="4099" spc="-279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Noto San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2467611" y="4444715"/>
            <a:ext cx="4791689" cy="3695590"/>
          </a:xfrm>
          <a:custGeom>
            <a:avLst/>
            <a:gdLst/>
            <a:ahLst/>
            <a:cxnLst/>
            <a:rect l="l" t="t" r="r" b="b"/>
            <a:pathLst>
              <a:path w="4791689" h="3695590">
                <a:moveTo>
                  <a:pt x="0" y="0"/>
                </a:moveTo>
                <a:lnTo>
                  <a:pt x="4791689" y="0"/>
                </a:lnTo>
                <a:lnTo>
                  <a:pt x="4791689" y="3695590"/>
                </a:lnTo>
                <a:lnTo>
                  <a:pt x="0" y="36955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55237" y="388849"/>
            <a:ext cx="17177526" cy="991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정리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]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핵심내용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요약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및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로그아웃</a:t>
            </a:r>
            <a:endParaRPr lang="en-US" sz="5400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ore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595695" y="3086100"/>
            <a:ext cx="10587801" cy="6482601"/>
            <a:chOff x="0" y="0"/>
            <a:chExt cx="14743646" cy="864346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743685" cy="8643493"/>
            </a:xfrm>
            <a:custGeom>
              <a:avLst/>
              <a:gdLst/>
              <a:ahLst/>
              <a:cxnLst/>
              <a:rect l="l" t="t" r="r" b="b"/>
              <a:pathLst>
                <a:path w="14743685" h="8643493">
                  <a:moveTo>
                    <a:pt x="0" y="0"/>
                  </a:moveTo>
                  <a:lnTo>
                    <a:pt x="14743685" y="0"/>
                  </a:lnTo>
                  <a:lnTo>
                    <a:pt x="14743685" y="8643493"/>
                  </a:lnTo>
                  <a:lnTo>
                    <a:pt x="0" y="8643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2" b="-52"/>
              </a:stretch>
            </a:blipFill>
          </p:spPr>
          <p:txBody>
            <a:bodyPr/>
            <a:lstStyle/>
            <a:p>
              <a:endParaRPr lang="ko-Kore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13004160" y="5020546"/>
            <a:ext cx="4741542" cy="4237754"/>
          </a:xfrm>
          <a:custGeom>
            <a:avLst/>
            <a:gdLst/>
            <a:ahLst/>
            <a:cxnLst/>
            <a:rect l="l" t="t" r="r" b="b"/>
            <a:pathLst>
              <a:path w="4741542" h="4237754">
                <a:moveTo>
                  <a:pt x="0" y="0"/>
                </a:moveTo>
                <a:lnTo>
                  <a:pt x="4741542" y="0"/>
                </a:lnTo>
                <a:lnTo>
                  <a:pt x="4741542" y="4237754"/>
                </a:lnTo>
                <a:lnTo>
                  <a:pt x="0" y="42377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ore-KR" altLang="en-US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590800" y="4506689"/>
            <a:ext cx="9374199" cy="3898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1742" lvl="1" algn="l">
              <a:lnSpc>
                <a:spcPts val="7560"/>
              </a:lnSpc>
            </a:pPr>
            <a:r>
              <a:rPr lang="en-US" sz="437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Q. </a:t>
            </a:r>
            <a:r>
              <a:rPr lang="en-US" sz="437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AI가</a:t>
            </a:r>
            <a:r>
              <a:rPr lang="en-US" sz="437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437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제시한</a:t>
            </a:r>
            <a:r>
              <a:rPr lang="en-US" sz="437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437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답변이</a:t>
            </a:r>
            <a:r>
              <a:rPr lang="en-US" sz="437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437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역사적</a:t>
            </a:r>
            <a:r>
              <a:rPr lang="en-US" sz="437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</a:p>
          <a:p>
            <a:pPr marL="471742" lvl="1" algn="l">
              <a:lnSpc>
                <a:spcPts val="7560"/>
              </a:lnSpc>
            </a:pPr>
            <a:r>
              <a:rPr lang="en-US" sz="437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   </a:t>
            </a:r>
            <a:r>
              <a:rPr lang="en-US" sz="437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사실과</a:t>
            </a:r>
            <a:r>
              <a:rPr lang="en-US" sz="437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437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다르다면</a:t>
            </a:r>
            <a:r>
              <a:rPr lang="en-US" sz="437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437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팩트체크를</a:t>
            </a:r>
            <a:r>
              <a:rPr lang="en-US" sz="437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</a:p>
          <a:p>
            <a:pPr marL="471742" lvl="1" algn="l">
              <a:lnSpc>
                <a:spcPts val="7560"/>
              </a:lnSpc>
            </a:pPr>
            <a:r>
              <a:rPr lang="en-US" sz="437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   어</a:t>
            </a:r>
            <a:r>
              <a:rPr lang="ko-KR" altLang="en-US" sz="437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떠한 방</a:t>
            </a:r>
            <a:r>
              <a:rPr lang="en-US" sz="437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식으로</a:t>
            </a:r>
            <a:r>
              <a:rPr lang="en-US" sz="437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437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해야</a:t>
            </a:r>
            <a:r>
              <a:rPr lang="en-US" sz="437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</a:p>
          <a:p>
            <a:pPr marL="471742" lvl="1" algn="l">
              <a:lnSpc>
                <a:spcPts val="7560"/>
              </a:lnSpc>
            </a:pPr>
            <a:r>
              <a:rPr lang="en-US" sz="437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   </a:t>
            </a:r>
            <a:r>
              <a:rPr lang="en-US" sz="4370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효율적일까요</a:t>
            </a:r>
            <a:r>
              <a:rPr lang="en-US" sz="4370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3067" y="1977761"/>
            <a:ext cx="16555002" cy="753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생각해</a:t>
            </a:r>
            <a:r>
              <a:rPr lang="en-US" sz="4449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4449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봅시다</a:t>
            </a:r>
            <a:endParaRPr lang="en-US" sz="4449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Arial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66404" y="337728"/>
            <a:ext cx="5560504" cy="991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[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성찰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질문</a:t>
            </a:r>
            <a:r>
              <a:rPr lang="en-US" sz="5400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Arial Bold"/>
              </a:rPr>
              <a:t>]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004160" y="5715528"/>
            <a:ext cx="1900866" cy="803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4"/>
              </a:lnSpc>
              <a:spcBef>
                <a:spcPct val="0"/>
              </a:spcBef>
            </a:pPr>
            <a:r>
              <a:rPr lang="en-US" sz="5299" b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Noto Sans Bold"/>
              </a:rPr>
              <a:t>AI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879</Words>
  <Application>Microsoft Macintosh PowerPoint</Application>
  <PresentationFormat>사용자 지정</PresentationFormat>
  <Paragraphs>171</Paragraphs>
  <Slides>21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5" baseType="lpstr">
      <vt:lpstr>Arial</vt:lpstr>
      <vt:lpstr>Calibri</vt:lpstr>
      <vt:lpstr>Pretendard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역사 속 그날로 접속하다! AI 타임머신 인터뷰(세종대왕편)</dc:title>
  <dc:creator>User</dc:creator>
  <cp:lastModifiedBy>이 가영</cp:lastModifiedBy>
  <cp:revision>8</cp:revision>
  <dcterms:created xsi:type="dcterms:W3CDTF">2006-08-16T00:00:00Z</dcterms:created>
  <dcterms:modified xsi:type="dcterms:W3CDTF">2026-02-06T07:11:22Z</dcterms:modified>
  <dc:identifier>DAG_20xR7j4</dc:identifier>
</cp:coreProperties>
</file>