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8288000" cy="10287000"/>
  <p:notesSz cx="6858000" cy="9144000"/>
  <p:embeddedFontLst>
    <p:embeddedFont>
      <p:font typeface="Pretendard" panose="02000503000000020004" pitchFamily="2" charset="-127"/>
      <p:regular r:id="rId24"/>
      <p:bold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 varScale="1">
        <p:scale>
          <a:sx n="80" d="100"/>
          <a:sy n="80" d="100"/>
        </p:scale>
        <p:origin x="472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1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21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15940" y="8791365"/>
            <a:ext cx="16656129" cy="9525"/>
            <a:chOff x="0" y="0"/>
            <a:chExt cx="22208172" cy="12700"/>
          </a:xfrm>
        </p:grpSpPr>
        <p:sp>
          <p:nvSpPr>
            <p:cNvPr id="4" name="Freeform 4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ea typeface="Pretendard" panose="02000503000000020004" pitchFamily="2" charset="-127"/>
              </a:endParaRPr>
            </a:p>
          </p:txBody>
        </p:sp>
      </p:grpSp>
      <p:sp>
        <p:nvSpPr>
          <p:cNvPr id="5" name="Freeform 5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3342722" y="4686090"/>
            <a:ext cx="4119950" cy="4114800"/>
          </a:xfrm>
          <a:custGeom>
            <a:avLst/>
            <a:gdLst/>
            <a:ahLst/>
            <a:cxnLst/>
            <a:rect l="l" t="t" r="r" b="b"/>
            <a:pathLst>
              <a:path w="4119950" h="4114800">
                <a:moveTo>
                  <a:pt x="0" y="0"/>
                </a:moveTo>
                <a:lnTo>
                  <a:pt x="4119949" y="0"/>
                </a:lnTo>
                <a:lnTo>
                  <a:pt x="41199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47026" y="2203418"/>
            <a:ext cx="16639215" cy="2431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00"/>
              </a:lnSpc>
            </a:pPr>
            <a:endParaRPr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algn="ctr">
              <a:lnSpc>
                <a:spcPts val="9900"/>
              </a:lnSpc>
            </a:pPr>
            <a:r>
              <a:rPr lang="en-US" sz="7500" b="1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감정</a:t>
            </a:r>
            <a:r>
              <a:rPr lang="en-US" sz="7500" b="1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7500" b="1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가득</a:t>
            </a:r>
            <a:r>
              <a:rPr lang="en-US" sz="7500" b="1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글, </a:t>
            </a:r>
            <a:r>
              <a:rPr lang="en-US" sz="7500" b="1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핵심만</a:t>
            </a:r>
            <a:r>
              <a:rPr lang="en-US" sz="7500" b="1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7500" b="1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남겨라</a:t>
            </a:r>
            <a:r>
              <a:rPr lang="en-US" sz="7500" b="1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6888" y="556832"/>
            <a:ext cx="13610376" cy="850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b="1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감정</a:t>
            </a:r>
            <a:r>
              <a:rPr lang="en-US" sz="5400" b="1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b="1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가득</a:t>
            </a:r>
            <a:r>
              <a:rPr lang="en-US" sz="5400" b="1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글, </a:t>
            </a:r>
            <a:r>
              <a:rPr lang="en-US" sz="5400" b="1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핵심만</a:t>
            </a:r>
            <a:r>
              <a:rPr lang="en-US" sz="5400" b="1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b="1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남겨라</a:t>
            </a:r>
            <a:r>
              <a:rPr lang="en-US" sz="5400" b="1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!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14174" y="2747322"/>
            <a:ext cx="2864456" cy="793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성취기준</a:t>
            </a:r>
            <a:endParaRPr lang="en-US" sz="5400" b="1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14174" y="3620155"/>
            <a:ext cx="16557895" cy="573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lang="en-US" sz="39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[4국01-04] </a:t>
            </a:r>
            <a:r>
              <a:rPr lang="en-US" sz="39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상황과</a:t>
            </a:r>
            <a:r>
              <a:rPr lang="en-US" sz="39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상대의</a:t>
            </a:r>
            <a:r>
              <a:rPr lang="en-US" sz="39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입장을</a:t>
            </a:r>
            <a:r>
              <a:rPr lang="en-US" sz="39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이해하고</a:t>
            </a:r>
            <a:r>
              <a:rPr lang="en-US" sz="39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예의를</a:t>
            </a:r>
            <a:r>
              <a:rPr lang="en-US" sz="39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지키며</a:t>
            </a:r>
            <a:r>
              <a:rPr lang="en-US" sz="39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대화한다</a:t>
            </a:r>
            <a:r>
              <a:rPr lang="en-US" sz="39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.</a:t>
            </a:r>
          </a:p>
        </p:txBody>
      </p:sp>
      <p:sp>
        <p:nvSpPr>
          <p:cNvPr id="8" name="Freeform 8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15940" y="6049030"/>
            <a:ext cx="2864456" cy="793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학습목표</a:t>
            </a:r>
            <a:endParaRPr lang="en-US" sz="5400" b="1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15940" y="6921863"/>
            <a:ext cx="17051535" cy="1176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lang="en-US" sz="39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감정이</a:t>
            </a:r>
            <a:r>
              <a:rPr lang="en-US" sz="39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섞인</a:t>
            </a:r>
            <a:r>
              <a:rPr lang="en-US" sz="39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글의</a:t>
            </a:r>
            <a:r>
              <a:rPr lang="en-US" sz="39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핵심을</a:t>
            </a:r>
            <a:r>
              <a:rPr lang="en-US" sz="39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파악하고</a:t>
            </a:r>
            <a:r>
              <a:rPr lang="en-US" sz="39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생성형</a:t>
            </a:r>
            <a:r>
              <a:rPr lang="en-US" sz="39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AI </a:t>
            </a:r>
            <a:r>
              <a:rPr lang="en-US" sz="39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요약</a:t>
            </a:r>
            <a:r>
              <a:rPr lang="en-US" sz="39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기능을</a:t>
            </a:r>
            <a:r>
              <a:rPr lang="en-US" sz="39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활용해</a:t>
            </a:r>
            <a:r>
              <a:rPr lang="en-US" sz="39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바른</a:t>
            </a:r>
            <a:r>
              <a:rPr lang="en-US" sz="39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언어</a:t>
            </a:r>
            <a:r>
              <a:rPr lang="en-US" sz="39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표현으로</a:t>
            </a:r>
            <a:r>
              <a:rPr lang="en-US" sz="39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고칠</a:t>
            </a:r>
            <a:r>
              <a:rPr lang="en-US" sz="39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수 </a:t>
            </a:r>
            <a:r>
              <a:rPr lang="en-US" sz="39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있다</a:t>
            </a:r>
            <a:r>
              <a:rPr lang="en-US" sz="39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.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6888" y="3330607"/>
            <a:ext cx="6915512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832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생각열기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15940" y="444913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ea typeface="Pretendard" panose="02000503000000020004" pitchFamily="2" charset="-127"/>
              </a:endParaRPr>
            </a:p>
          </p:txBody>
        </p:sp>
      </p:grpSp>
      <p:sp>
        <p:nvSpPr>
          <p:cNvPr id="6" name="Freeform 6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56888" y="556831"/>
            <a:ext cx="12478822" cy="1751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b="1" spc="-145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[</a:t>
            </a:r>
            <a:r>
              <a:rPr lang="en-US" sz="5400" b="1" spc="-145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생각열기</a:t>
            </a:r>
            <a:r>
              <a:rPr lang="en-US" sz="5400" b="1" spc="-145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] </a:t>
            </a:r>
            <a:r>
              <a:rPr lang="en-US" sz="5400" b="1" spc="-145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오늘의</a:t>
            </a:r>
            <a:r>
              <a:rPr lang="en-US" sz="5400" b="1" spc="-145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b="1" spc="-145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미션</a:t>
            </a:r>
            <a:endParaRPr lang="en-US" sz="5400" b="1" spc="-145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  <a:p>
            <a:pPr algn="l">
              <a:lnSpc>
                <a:spcPts val="7128"/>
              </a:lnSpc>
            </a:pPr>
            <a:endParaRPr lang="en-US" sz="5400" b="1" spc="-145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6" name="Freeform 6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5" y="2350961"/>
            <a:ext cx="16230600" cy="822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💬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학교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게시판에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댓글이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폭주했습니다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!</a:t>
            </a:r>
          </a:p>
          <a:p>
            <a:pPr algn="l">
              <a:lnSpc>
                <a:spcPts val="6480"/>
              </a:lnSpc>
            </a:pP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</a:p>
          <a:p>
            <a:pPr algn="l">
              <a:lnSpc>
                <a:spcPts val="6480"/>
              </a:lnSpc>
            </a:pP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우리는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정리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전문가가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되어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핵심만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남기고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바른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말로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</a:p>
          <a:p>
            <a:pPr algn="l">
              <a:lnSpc>
                <a:spcPts val="6480"/>
              </a:lnSpc>
            </a:pP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바꿔야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합니다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.</a:t>
            </a:r>
          </a:p>
          <a:p>
            <a:pPr algn="l">
              <a:lnSpc>
                <a:spcPts val="6480"/>
              </a:lnSpc>
            </a:pPr>
            <a:endParaRPr lang="en-US" sz="5400" b="1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  <a:p>
            <a:pPr algn="l">
              <a:lnSpc>
                <a:spcPts val="6480"/>
              </a:lnSpc>
            </a:pP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👉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오늘의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핵심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질문</a:t>
            </a:r>
            <a:endParaRPr lang="en-US" sz="5400" b="1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  <a:p>
            <a:pPr marL="1165860" lvl="1" indent="-582930" algn="l">
              <a:lnSpc>
                <a:spcPts val="6480"/>
              </a:lnSpc>
              <a:buFont typeface="Arial"/>
              <a:buChar char="•"/>
            </a:pP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감정이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섞이면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어떤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문제가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생길까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?</a:t>
            </a:r>
          </a:p>
          <a:p>
            <a:pPr marL="1165860" lvl="1" indent="-582930" algn="l">
              <a:lnSpc>
                <a:spcPts val="6480"/>
              </a:lnSpc>
              <a:buFont typeface="Arial"/>
              <a:buChar char="•"/>
            </a:pP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핵심만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말하면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분위기가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달라질까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?</a:t>
            </a:r>
          </a:p>
          <a:p>
            <a:pPr algn="l">
              <a:lnSpc>
                <a:spcPts val="6480"/>
              </a:lnSpc>
            </a:pPr>
            <a:endParaRPr lang="en-US" sz="5400" b="1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  <a:p>
            <a:pPr algn="l">
              <a:lnSpc>
                <a:spcPts val="6480"/>
              </a:lnSpc>
            </a:pPr>
            <a:endParaRPr lang="en-US" sz="5400" b="1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56888" y="556831"/>
            <a:ext cx="13023680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생각열기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오늘의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미션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6" name="Freeform 6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ea typeface="Pretendard" panose="02000503000000020004" pitchFamily="2" charset="-127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56888" y="2235034"/>
            <a:ext cx="16402412" cy="8051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95"/>
              </a:lnSpc>
            </a:pP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📱 [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게시글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운동회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연습이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너무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엉망이야</a:t>
            </a:r>
            <a:endParaRPr lang="en-US" sz="4412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5295"/>
              </a:lnSpc>
            </a:pPr>
            <a:endParaRPr lang="en-US" sz="4412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5295"/>
              </a:lnSpc>
            </a:pP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“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오늘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연습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진짜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최악이었어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.</a:t>
            </a:r>
          </a:p>
          <a:p>
            <a:pPr algn="l">
              <a:lnSpc>
                <a:spcPts val="5295"/>
              </a:lnSpc>
            </a:pP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솔직히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몇몇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애들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때문에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계속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시간만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낭비했잖아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.</a:t>
            </a:r>
          </a:p>
          <a:p>
            <a:pPr algn="l">
              <a:lnSpc>
                <a:spcPts val="5295"/>
              </a:lnSpc>
            </a:pP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제대로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안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하는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사람들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때문에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우리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반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망신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다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시키는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거야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.”</a:t>
            </a:r>
          </a:p>
          <a:p>
            <a:pPr algn="l">
              <a:lnSpc>
                <a:spcPts val="5295"/>
              </a:lnSpc>
            </a:pPr>
            <a:endParaRPr lang="en-US" sz="4412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5295"/>
              </a:lnSpc>
            </a:pP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💬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댓글</a:t>
            </a:r>
            <a:endParaRPr lang="en-US" sz="4412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marL="952741" lvl="1" indent="-476371" algn="l">
              <a:lnSpc>
                <a:spcPts val="5295"/>
              </a:lnSpc>
              <a:buFont typeface="Arial"/>
              <a:buChar char="•"/>
            </a:pP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“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그러니까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!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준비도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안 해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오고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뭐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하는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거야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?”</a:t>
            </a:r>
          </a:p>
          <a:p>
            <a:pPr marL="952741" lvl="1" indent="-476371" algn="l">
              <a:lnSpc>
                <a:spcPts val="5295"/>
              </a:lnSpc>
              <a:buFont typeface="Arial"/>
              <a:buChar char="•"/>
            </a:pP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“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이런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식이면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우리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반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꼴찌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확정임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.”</a:t>
            </a:r>
          </a:p>
          <a:p>
            <a:pPr marL="952741" lvl="1" indent="-476371" algn="l">
              <a:lnSpc>
                <a:spcPts val="5295"/>
              </a:lnSpc>
              <a:buFont typeface="Arial"/>
              <a:buChar char="•"/>
            </a:pP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“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하기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싫으면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1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빠지든가</a:t>
            </a:r>
            <a:r>
              <a:rPr lang="en-US" sz="441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.”</a:t>
            </a:r>
          </a:p>
          <a:p>
            <a:pPr algn="l">
              <a:lnSpc>
                <a:spcPts val="5295"/>
              </a:lnSpc>
            </a:pPr>
            <a:endParaRPr lang="en-US" sz="4412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5295"/>
              </a:lnSpc>
            </a:pPr>
            <a:endParaRPr lang="en-US" sz="4412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6888" y="3330607"/>
            <a:ext cx="6991712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832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핵심만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찾아보자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!]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15940" y="444913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ea typeface="Pretendard" panose="02000503000000020004" pitchFamily="2" charset="-127"/>
              </a:endParaRPr>
            </a:p>
          </p:txBody>
        </p:sp>
      </p:grpSp>
      <p:sp>
        <p:nvSpPr>
          <p:cNvPr id="6" name="Freeform 6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ea typeface="Pretendard" panose="02000503000000020004" pitchFamily="2" charset="-127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56888" y="556831"/>
            <a:ext cx="14814108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핵심만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찾아보자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!]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감정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vs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사실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찾기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42794" y="2382598"/>
            <a:ext cx="16316506" cy="731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6"/>
              </a:lnSpc>
            </a:pPr>
            <a:r>
              <a:rPr lang="en-US" sz="537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✏️ </a:t>
            </a:r>
            <a:r>
              <a:rPr lang="en-US" sz="537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질문</a:t>
            </a:r>
            <a:endParaRPr lang="en-US" sz="5371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6446"/>
              </a:lnSpc>
            </a:pPr>
            <a:endParaRPr lang="en-US" sz="5371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marL="1159754" lvl="1" indent="-579877" algn="l">
              <a:lnSpc>
                <a:spcPts val="6446"/>
              </a:lnSpc>
              <a:buFont typeface="Arial"/>
              <a:buChar char="•"/>
            </a:pPr>
            <a:r>
              <a:rPr lang="en-US" sz="537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게시글에서</a:t>
            </a:r>
            <a:r>
              <a:rPr lang="en-US" sz="537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37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감정이</a:t>
            </a:r>
            <a:r>
              <a:rPr lang="en-US" sz="537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37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강하게</a:t>
            </a:r>
            <a:r>
              <a:rPr lang="en-US" sz="537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37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들어간</a:t>
            </a:r>
            <a:r>
              <a:rPr lang="en-US" sz="537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37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표현은</a:t>
            </a:r>
            <a:r>
              <a:rPr lang="en-US" sz="537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?</a:t>
            </a:r>
          </a:p>
          <a:p>
            <a:pPr algn="l">
              <a:lnSpc>
                <a:spcPts val="6446"/>
              </a:lnSpc>
            </a:pPr>
            <a:endParaRPr lang="en-US" sz="5371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marL="1159754" lvl="1" indent="-579877" algn="l">
              <a:lnSpc>
                <a:spcPts val="6446"/>
              </a:lnSpc>
              <a:buFont typeface="Arial"/>
              <a:buChar char="•"/>
            </a:pPr>
            <a:r>
              <a:rPr lang="en-US" sz="537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게시글에서</a:t>
            </a:r>
            <a:r>
              <a:rPr lang="en-US" sz="537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37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사실에</a:t>
            </a:r>
            <a:r>
              <a:rPr lang="en-US" sz="537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37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가까운</a:t>
            </a:r>
            <a:r>
              <a:rPr lang="en-US" sz="537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37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내용은</a:t>
            </a:r>
            <a:r>
              <a:rPr lang="en-US" sz="537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?</a:t>
            </a:r>
          </a:p>
          <a:p>
            <a:pPr algn="l">
              <a:lnSpc>
                <a:spcPts val="6446"/>
              </a:lnSpc>
            </a:pPr>
            <a:endParaRPr lang="en-US" sz="5371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6446"/>
              </a:lnSpc>
            </a:pPr>
            <a:endParaRPr lang="en-US" sz="5371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6446"/>
              </a:lnSpc>
            </a:pPr>
            <a:r>
              <a:rPr lang="en-US" sz="537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📝 </a:t>
            </a:r>
            <a:r>
              <a:rPr lang="en-US" sz="537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활동지에</a:t>
            </a:r>
            <a:r>
              <a:rPr lang="en-US" sz="537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37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적어</a:t>
            </a:r>
            <a:r>
              <a:rPr lang="en-US" sz="537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37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봅시다</a:t>
            </a:r>
            <a:r>
              <a:rPr lang="en-US" sz="537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!</a:t>
            </a:r>
          </a:p>
          <a:p>
            <a:pPr algn="l">
              <a:lnSpc>
                <a:spcPts val="6446"/>
              </a:lnSpc>
            </a:pPr>
            <a:endParaRPr lang="en-US" sz="5371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6888" y="3330607"/>
            <a:ext cx="10268312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832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[AI에게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요약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부탁하기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15940" y="444913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ea typeface="Pretendard" panose="02000503000000020004" pitchFamily="2" charset="-127"/>
              </a:endParaRPr>
            </a:p>
          </p:txBody>
        </p:sp>
      </p:grpSp>
      <p:sp>
        <p:nvSpPr>
          <p:cNvPr id="6" name="Freeform 6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ea typeface="Pretendard" panose="02000503000000020004" pitchFamily="2" charset="-127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14612733" y="4828459"/>
            <a:ext cx="3142678" cy="4114800"/>
          </a:xfrm>
          <a:custGeom>
            <a:avLst/>
            <a:gdLst/>
            <a:ahLst/>
            <a:cxnLst/>
            <a:rect l="l" t="t" r="r" b="b"/>
            <a:pathLst>
              <a:path w="3142678" h="4114800">
                <a:moveTo>
                  <a:pt x="0" y="0"/>
                </a:moveTo>
                <a:lnTo>
                  <a:pt x="3142678" y="0"/>
                </a:lnTo>
                <a:lnTo>
                  <a:pt x="314267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2447981" y="2139436"/>
            <a:ext cx="8568072" cy="7625584"/>
          </a:xfrm>
          <a:custGeom>
            <a:avLst/>
            <a:gdLst/>
            <a:ahLst/>
            <a:cxnLst/>
            <a:rect l="l" t="t" r="r" b="b"/>
            <a:pathLst>
              <a:path w="8568072" h="7625584">
                <a:moveTo>
                  <a:pt x="0" y="0"/>
                </a:moveTo>
                <a:lnTo>
                  <a:pt x="8568072" y="0"/>
                </a:lnTo>
                <a:lnTo>
                  <a:pt x="8568072" y="7625584"/>
                </a:lnTo>
                <a:lnTo>
                  <a:pt x="0" y="76255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56888" y="556831"/>
            <a:ext cx="15981035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[AI에게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요약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부탁하기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클래스팅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샌드박스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접속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080634" y="4480541"/>
            <a:ext cx="3015972" cy="17668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선생님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</a:p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과제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배부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ea typeface="Pretendard" panose="02000503000000020004" pitchFamily="2" charset="-127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856888" y="3044835"/>
            <a:ext cx="11301259" cy="5424604"/>
          </a:xfrm>
          <a:custGeom>
            <a:avLst/>
            <a:gdLst/>
            <a:ahLst/>
            <a:cxnLst/>
            <a:rect l="l" t="t" r="r" b="b"/>
            <a:pathLst>
              <a:path w="11301259" h="5424604">
                <a:moveTo>
                  <a:pt x="0" y="0"/>
                </a:moveTo>
                <a:lnTo>
                  <a:pt x="11301259" y="0"/>
                </a:lnTo>
                <a:lnTo>
                  <a:pt x="11301259" y="5424605"/>
                </a:lnTo>
                <a:lnTo>
                  <a:pt x="0" y="54246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4372049" y="7186263"/>
            <a:ext cx="1174301" cy="913820"/>
          </a:xfrm>
          <a:custGeom>
            <a:avLst/>
            <a:gdLst/>
            <a:ahLst/>
            <a:cxnLst/>
            <a:rect l="l" t="t" r="r" b="b"/>
            <a:pathLst>
              <a:path w="1174301" h="913820">
                <a:moveTo>
                  <a:pt x="0" y="0"/>
                </a:moveTo>
                <a:lnTo>
                  <a:pt x="1174301" y="0"/>
                </a:lnTo>
                <a:lnTo>
                  <a:pt x="1174301" y="913820"/>
                </a:lnTo>
                <a:lnTo>
                  <a:pt x="0" y="91382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3591644" y="2295491"/>
            <a:ext cx="1174301" cy="913820"/>
          </a:xfrm>
          <a:custGeom>
            <a:avLst/>
            <a:gdLst/>
            <a:ahLst/>
            <a:cxnLst/>
            <a:rect l="l" t="t" r="r" b="b"/>
            <a:pathLst>
              <a:path w="1174301" h="913820">
                <a:moveTo>
                  <a:pt x="0" y="0"/>
                </a:moveTo>
                <a:lnTo>
                  <a:pt x="1174301" y="0"/>
                </a:lnTo>
                <a:lnTo>
                  <a:pt x="1174301" y="913820"/>
                </a:lnTo>
                <a:lnTo>
                  <a:pt x="0" y="91382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4810909" y="5536539"/>
            <a:ext cx="3272413" cy="2932900"/>
          </a:xfrm>
          <a:custGeom>
            <a:avLst/>
            <a:gdLst/>
            <a:ahLst/>
            <a:cxnLst/>
            <a:rect l="l" t="t" r="r" b="b"/>
            <a:pathLst>
              <a:path w="3272413" h="2932900">
                <a:moveTo>
                  <a:pt x="0" y="0"/>
                </a:moveTo>
                <a:lnTo>
                  <a:pt x="3272413" y="0"/>
                </a:lnTo>
                <a:lnTo>
                  <a:pt x="3272413" y="2932901"/>
                </a:lnTo>
                <a:lnTo>
                  <a:pt x="0" y="29329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56888" y="556831"/>
            <a:ext cx="15981035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[AI에게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요약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부탁하기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클래스팅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샌드박스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접속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2601883" y="2966556"/>
            <a:ext cx="4418052" cy="2690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학생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</a:p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샌드박스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접속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시작하기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ea typeface="Pretendard" panose="02000503000000020004" pitchFamily="2" charset="-127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56888" y="2103987"/>
            <a:ext cx="9506312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00"/>
              </a:lnSpc>
              <a:spcBef>
                <a:spcPct val="0"/>
              </a:spcBef>
            </a:pP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AI에게 잘 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부탁하는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방법</a:t>
            </a:r>
            <a:endParaRPr lang="en-US" sz="60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7200"/>
              </a:lnSpc>
              <a:spcBef>
                <a:spcPct val="0"/>
              </a:spcBef>
            </a:pPr>
            <a:endParaRPr lang="en-US" sz="60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0199903" y="3605363"/>
            <a:ext cx="5137173" cy="5324772"/>
            <a:chOff x="0" y="0"/>
            <a:chExt cx="1353000" cy="140240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53000" cy="1402409"/>
            </a:xfrm>
            <a:custGeom>
              <a:avLst/>
              <a:gdLst/>
              <a:ahLst/>
              <a:cxnLst/>
              <a:rect l="l" t="t" r="r" b="b"/>
              <a:pathLst>
                <a:path w="1353000" h="1402409">
                  <a:moveTo>
                    <a:pt x="76859" y="0"/>
                  </a:moveTo>
                  <a:lnTo>
                    <a:pt x="1276141" y="0"/>
                  </a:lnTo>
                  <a:cubicBezTo>
                    <a:pt x="1296526" y="0"/>
                    <a:pt x="1316075" y="8098"/>
                    <a:pt x="1330489" y="22511"/>
                  </a:cubicBezTo>
                  <a:cubicBezTo>
                    <a:pt x="1344903" y="36925"/>
                    <a:pt x="1353000" y="56475"/>
                    <a:pt x="1353000" y="76859"/>
                  </a:cubicBezTo>
                  <a:lnTo>
                    <a:pt x="1353000" y="1325550"/>
                  </a:lnTo>
                  <a:cubicBezTo>
                    <a:pt x="1353000" y="1367998"/>
                    <a:pt x="1318589" y="1402409"/>
                    <a:pt x="1276141" y="1402409"/>
                  </a:cubicBezTo>
                  <a:lnTo>
                    <a:pt x="76859" y="1402409"/>
                  </a:lnTo>
                  <a:cubicBezTo>
                    <a:pt x="56475" y="1402409"/>
                    <a:pt x="36925" y="1394312"/>
                    <a:pt x="22511" y="1379898"/>
                  </a:cubicBezTo>
                  <a:cubicBezTo>
                    <a:pt x="8098" y="1365484"/>
                    <a:pt x="0" y="1345934"/>
                    <a:pt x="0" y="1325550"/>
                  </a:cubicBezTo>
                  <a:lnTo>
                    <a:pt x="0" y="76859"/>
                  </a:lnTo>
                  <a:cubicBezTo>
                    <a:pt x="0" y="56475"/>
                    <a:pt x="8098" y="36925"/>
                    <a:pt x="22511" y="22511"/>
                  </a:cubicBezTo>
                  <a:cubicBezTo>
                    <a:pt x="36925" y="8098"/>
                    <a:pt x="56475" y="0"/>
                    <a:pt x="7685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ea typeface="Pretendard" panose="02000503000000020004" pitchFamily="2" charset="-127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353000" cy="14309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199903" y="4313787"/>
            <a:ext cx="5202793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어떻게</a:t>
            </a:r>
            <a:r>
              <a:rPr lang="en-US" sz="50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요약할지</a:t>
            </a:r>
            <a:endParaRPr lang="en-US" sz="5000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6000"/>
              </a:lnSpc>
              <a:spcBef>
                <a:spcPct val="0"/>
              </a:spcBef>
            </a:pPr>
            <a:r>
              <a:rPr lang="en-US" sz="500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구체적으로</a:t>
            </a:r>
            <a:r>
              <a:rPr lang="en-US" sz="50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쓰기</a:t>
            </a:r>
            <a:endParaRPr lang="en-US" sz="5000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56888" y="556831"/>
            <a:ext cx="15981035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[AI에게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요약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부탁하기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프롬프트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작성법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2658812" y="3605363"/>
            <a:ext cx="5137173" cy="5324772"/>
            <a:chOff x="0" y="0"/>
            <a:chExt cx="1353000" cy="140240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53000" cy="1402409"/>
            </a:xfrm>
            <a:custGeom>
              <a:avLst/>
              <a:gdLst/>
              <a:ahLst/>
              <a:cxnLst/>
              <a:rect l="l" t="t" r="r" b="b"/>
              <a:pathLst>
                <a:path w="1353000" h="1402409">
                  <a:moveTo>
                    <a:pt x="76859" y="0"/>
                  </a:moveTo>
                  <a:lnTo>
                    <a:pt x="1276141" y="0"/>
                  </a:lnTo>
                  <a:cubicBezTo>
                    <a:pt x="1296526" y="0"/>
                    <a:pt x="1316075" y="8098"/>
                    <a:pt x="1330489" y="22511"/>
                  </a:cubicBezTo>
                  <a:cubicBezTo>
                    <a:pt x="1344903" y="36925"/>
                    <a:pt x="1353000" y="56475"/>
                    <a:pt x="1353000" y="76859"/>
                  </a:cubicBezTo>
                  <a:lnTo>
                    <a:pt x="1353000" y="1325550"/>
                  </a:lnTo>
                  <a:cubicBezTo>
                    <a:pt x="1353000" y="1367998"/>
                    <a:pt x="1318589" y="1402409"/>
                    <a:pt x="1276141" y="1402409"/>
                  </a:cubicBezTo>
                  <a:lnTo>
                    <a:pt x="76859" y="1402409"/>
                  </a:lnTo>
                  <a:cubicBezTo>
                    <a:pt x="56475" y="1402409"/>
                    <a:pt x="36925" y="1394312"/>
                    <a:pt x="22511" y="1379898"/>
                  </a:cubicBezTo>
                  <a:cubicBezTo>
                    <a:pt x="8098" y="1365484"/>
                    <a:pt x="0" y="1345934"/>
                    <a:pt x="0" y="1325550"/>
                  </a:cubicBezTo>
                  <a:lnTo>
                    <a:pt x="0" y="76859"/>
                  </a:lnTo>
                  <a:cubicBezTo>
                    <a:pt x="0" y="56475"/>
                    <a:pt x="8098" y="36925"/>
                    <a:pt x="22511" y="22511"/>
                  </a:cubicBezTo>
                  <a:cubicBezTo>
                    <a:pt x="36925" y="8098"/>
                    <a:pt x="56475" y="0"/>
                    <a:pt x="7685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ea typeface="Pretendard" panose="02000503000000020004" pitchFamily="2" charset="-127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1353000" cy="14309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3055579" y="4256637"/>
            <a:ext cx="4343639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상황을</a:t>
            </a:r>
            <a:r>
              <a:rPr lang="en-US" sz="50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</a:p>
          <a:p>
            <a:pPr algn="ctr">
              <a:lnSpc>
                <a:spcPts val="6000"/>
              </a:lnSpc>
              <a:spcBef>
                <a:spcPct val="0"/>
              </a:spcBef>
            </a:pPr>
            <a:r>
              <a:rPr lang="en-US" sz="500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분명하게</a:t>
            </a:r>
            <a:r>
              <a:rPr lang="en-US" sz="50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쓰기</a:t>
            </a:r>
            <a:endParaRPr lang="en-US" sz="5000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4075518" y="6378725"/>
            <a:ext cx="2303760" cy="2303760"/>
          </a:xfrm>
          <a:custGeom>
            <a:avLst/>
            <a:gdLst/>
            <a:ahLst/>
            <a:cxnLst/>
            <a:rect l="l" t="t" r="r" b="b"/>
            <a:pathLst>
              <a:path w="2303760" h="2303760">
                <a:moveTo>
                  <a:pt x="0" y="0"/>
                </a:moveTo>
                <a:lnTo>
                  <a:pt x="2303760" y="0"/>
                </a:lnTo>
                <a:lnTo>
                  <a:pt x="2303760" y="2303760"/>
                </a:lnTo>
                <a:lnTo>
                  <a:pt x="0" y="23037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199903" y="6350150"/>
            <a:ext cx="5202793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500" dirty="0" err="1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감정적인</a:t>
            </a:r>
            <a:r>
              <a:rPr lang="en-US" sz="3500" dirty="0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500" dirty="0" err="1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표현</a:t>
            </a:r>
            <a:r>
              <a:rPr lang="en-US" sz="3500" dirty="0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500" dirty="0" err="1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빼고</a:t>
            </a:r>
            <a:endParaRPr lang="en-US" sz="3500" dirty="0">
              <a:solidFill>
                <a:srgbClr val="ED1C24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4200"/>
              </a:lnSpc>
            </a:pPr>
            <a:r>
              <a:rPr lang="en-US" sz="3500" dirty="0" err="1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핵심만</a:t>
            </a:r>
            <a:endParaRPr lang="en-US" sz="3500" dirty="0">
              <a:solidFill>
                <a:srgbClr val="ED1C24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4200"/>
              </a:lnSpc>
            </a:pPr>
            <a:r>
              <a:rPr lang="en-US" sz="3500" dirty="0" err="1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사실</a:t>
            </a:r>
            <a:r>
              <a:rPr lang="en-US" sz="3500" dirty="0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500" dirty="0" err="1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중심으로</a:t>
            </a:r>
            <a:endParaRPr lang="en-US" sz="3500" dirty="0">
              <a:solidFill>
                <a:srgbClr val="ED1C24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500" dirty="0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한 </a:t>
            </a:r>
            <a:r>
              <a:rPr lang="en-US" sz="3500" dirty="0" err="1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문장으로</a:t>
            </a:r>
            <a:endParaRPr lang="en-US" sz="3500" dirty="0">
              <a:solidFill>
                <a:srgbClr val="ED1C24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ea typeface="Pretendard" panose="02000503000000020004" pitchFamily="2" charset="-127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56888" y="556831"/>
            <a:ext cx="15981035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[AI에게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요약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부탁하기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프롬프트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작성법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67704" y="2391998"/>
            <a:ext cx="16291596" cy="6754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80"/>
              </a:lnSpc>
              <a:spcBef>
                <a:spcPct val="0"/>
              </a:spcBef>
            </a:pP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운동회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연습에서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몇몇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친구들이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준비를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잘 안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해서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</a:p>
          <a:p>
            <a:pPr algn="ctr">
              <a:lnSpc>
                <a:spcPts val="5280"/>
              </a:lnSpc>
              <a:spcBef>
                <a:spcPct val="0"/>
              </a:spcBef>
            </a:pP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연습이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잘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되지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않았다는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글</a:t>
            </a:r>
            <a:r>
              <a:rPr lang="ko-KR" alt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이야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. </a:t>
            </a:r>
          </a:p>
          <a:p>
            <a:pPr algn="ctr">
              <a:lnSpc>
                <a:spcPts val="5280"/>
              </a:lnSpc>
              <a:spcBef>
                <a:spcPct val="0"/>
              </a:spcBef>
            </a:pPr>
            <a:endParaRPr lang="en-US" sz="4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5280"/>
              </a:lnSpc>
              <a:spcBef>
                <a:spcPct val="0"/>
              </a:spcBef>
            </a:pP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“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오늘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연습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진짜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최악이었어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. </a:t>
            </a:r>
          </a:p>
          <a:p>
            <a:pPr algn="ctr">
              <a:lnSpc>
                <a:spcPts val="5280"/>
              </a:lnSpc>
              <a:spcBef>
                <a:spcPct val="0"/>
              </a:spcBef>
            </a:pP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솔직히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몇몇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애들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때문에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계속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시간만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낭비했잖아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.</a:t>
            </a:r>
          </a:p>
          <a:p>
            <a:pPr algn="ctr">
              <a:lnSpc>
                <a:spcPts val="5280"/>
              </a:lnSpc>
              <a:spcBef>
                <a:spcPct val="0"/>
              </a:spcBef>
            </a:pP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제대로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안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하는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사람들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때문에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우리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반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망신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다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시키는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거야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. </a:t>
            </a:r>
          </a:p>
          <a:p>
            <a:pPr algn="ctr">
              <a:lnSpc>
                <a:spcPts val="5280"/>
              </a:lnSpc>
              <a:spcBef>
                <a:spcPct val="0"/>
              </a:spcBef>
            </a:pP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다음에는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제발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좀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정신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차리고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해”</a:t>
            </a:r>
          </a:p>
          <a:p>
            <a:pPr algn="ctr">
              <a:lnSpc>
                <a:spcPts val="5280"/>
              </a:lnSpc>
              <a:spcBef>
                <a:spcPct val="0"/>
              </a:spcBef>
            </a:pPr>
            <a:endParaRPr lang="en-US" sz="4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5280"/>
              </a:lnSpc>
              <a:spcBef>
                <a:spcPct val="0"/>
              </a:spcBef>
            </a:pP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글의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핵심만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한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문장으로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요약해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줘.</a:t>
            </a:r>
          </a:p>
          <a:p>
            <a:pPr algn="ctr">
              <a:lnSpc>
                <a:spcPts val="5280"/>
              </a:lnSpc>
              <a:spcBef>
                <a:spcPct val="0"/>
              </a:spcBef>
            </a:pP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감정적인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표현은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빼고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사실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중심으로</a:t>
            </a:r>
            <a:r>
              <a:rPr lang="en-US" sz="4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써 줘.</a:t>
            </a: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ea typeface="Pretendard" panose="02000503000000020004" pitchFamily="2" charset="-127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220466" y="2990324"/>
            <a:ext cx="2804160" cy="2690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학생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</a:p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젤로와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</a:p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대화하기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4622546" y="5536539"/>
            <a:ext cx="3272413" cy="2932900"/>
          </a:xfrm>
          <a:custGeom>
            <a:avLst/>
            <a:gdLst/>
            <a:ahLst/>
            <a:cxnLst/>
            <a:rect l="l" t="t" r="r" b="b"/>
            <a:pathLst>
              <a:path w="3272413" h="2932900">
                <a:moveTo>
                  <a:pt x="0" y="0"/>
                </a:moveTo>
                <a:lnTo>
                  <a:pt x="3272413" y="0"/>
                </a:lnTo>
                <a:lnTo>
                  <a:pt x="3272413" y="2932901"/>
                </a:lnTo>
                <a:lnTo>
                  <a:pt x="0" y="29329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028700" y="2268196"/>
            <a:ext cx="11184166" cy="6990104"/>
          </a:xfrm>
          <a:custGeom>
            <a:avLst/>
            <a:gdLst/>
            <a:ahLst/>
            <a:cxnLst/>
            <a:rect l="l" t="t" r="r" b="b"/>
            <a:pathLst>
              <a:path w="11184166" h="6990104">
                <a:moveTo>
                  <a:pt x="0" y="0"/>
                </a:moveTo>
                <a:lnTo>
                  <a:pt x="11184166" y="0"/>
                </a:lnTo>
                <a:lnTo>
                  <a:pt x="11184166" y="6990104"/>
                </a:lnTo>
                <a:lnTo>
                  <a:pt x="0" y="69901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56888" y="556831"/>
            <a:ext cx="15981035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[AI에게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요약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부탁하기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프롬프트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작성법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ea typeface="Pretendard" panose="02000503000000020004" pitchFamily="2" charset="-127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413520" y="2990324"/>
            <a:ext cx="4418052" cy="1766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선생님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실시간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모니터링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4612733" y="4828459"/>
            <a:ext cx="3142678" cy="4114800"/>
          </a:xfrm>
          <a:custGeom>
            <a:avLst/>
            <a:gdLst/>
            <a:ahLst/>
            <a:cxnLst/>
            <a:rect l="l" t="t" r="r" b="b"/>
            <a:pathLst>
              <a:path w="3142678" h="4114800">
                <a:moveTo>
                  <a:pt x="0" y="0"/>
                </a:moveTo>
                <a:lnTo>
                  <a:pt x="3142678" y="0"/>
                </a:lnTo>
                <a:lnTo>
                  <a:pt x="314267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287343" y="2132562"/>
            <a:ext cx="10437550" cy="7632459"/>
          </a:xfrm>
          <a:custGeom>
            <a:avLst/>
            <a:gdLst/>
            <a:ahLst/>
            <a:cxnLst/>
            <a:rect l="l" t="t" r="r" b="b"/>
            <a:pathLst>
              <a:path w="10437550" h="7632459">
                <a:moveTo>
                  <a:pt x="0" y="0"/>
                </a:moveTo>
                <a:lnTo>
                  <a:pt x="10437550" y="0"/>
                </a:lnTo>
                <a:lnTo>
                  <a:pt x="10437550" y="7632458"/>
                </a:lnTo>
                <a:lnTo>
                  <a:pt x="0" y="76324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56888" y="556831"/>
            <a:ext cx="16615181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[AI에게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요약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부탁하기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클래스팅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실시간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모니터링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ea typeface="Pretendard" panose="02000503000000020004" pitchFamily="2" charset="-127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413520" y="2990324"/>
            <a:ext cx="4418052" cy="1766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선생님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</a:p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프롬프트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승인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4612733" y="4828459"/>
            <a:ext cx="3142678" cy="4114800"/>
          </a:xfrm>
          <a:custGeom>
            <a:avLst/>
            <a:gdLst/>
            <a:ahLst/>
            <a:cxnLst/>
            <a:rect l="l" t="t" r="r" b="b"/>
            <a:pathLst>
              <a:path w="3142678" h="4114800">
                <a:moveTo>
                  <a:pt x="0" y="0"/>
                </a:moveTo>
                <a:lnTo>
                  <a:pt x="3142678" y="0"/>
                </a:lnTo>
                <a:lnTo>
                  <a:pt x="314267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856888" y="2678473"/>
            <a:ext cx="11301259" cy="5989667"/>
          </a:xfrm>
          <a:custGeom>
            <a:avLst/>
            <a:gdLst/>
            <a:ahLst/>
            <a:cxnLst/>
            <a:rect l="l" t="t" r="r" b="b"/>
            <a:pathLst>
              <a:path w="11301259" h="5989667">
                <a:moveTo>
                  <a:pt x="0" y="0"/>
                </a:moveTo>
                <a:lnTo>
                  <a:pt x="11301259" y="0"/>
                </a:lnTo>
                <a:lnTo>
                  <a:pt x="11301259" y="5989668"/>
                </a:lnTo>
                <a:lnTo>
                  <a:pt x="0" y="59896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56888" y="556831"/>
            <a:ext cx="16615181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[AI에게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요약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부탁하기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클래스팅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실시간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모니터링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ea typeface="Pretendard" panose="02000503000000020004" pitchFamily="2" charset="-127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227475" y="2764764"/>
            <a:ext cx="6031825" cy="2690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학생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</a:p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젤로와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대화하며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ko-KR" alt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과제 해결하기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4622546" y="5536539"/>
            <a:ext cx="3272413" cy="2932900"/>
          </a:xfrm>
          <a:custGeom>
            <a:avLst/>
            <a:gdLst/>
            <a:ahLst/>
            <a:cxnLst/>
            <a:rect l="l" t="t" r="r" b="b"/>
            <a:pathLst>
              <a:path w="3272413" h="2932900">
                <a:moveTo>
                  <a:pt x="0" y="0"/>
                </a:moveTo>
                <a:lnTo>
                  <a:pt x="3272413" y="0"/>
                </a:lnTo>
                <a:lnTo>
                  <a:pt x="3272413" y="2932901"/>
                </a:lnTo>
                <a:lnTo>
                  <a:pt x="0" y="29329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56888" y="556831"/>
            <a:ext cx="15981035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[AI에게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요약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부탁하기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프롬프트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작성법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pic>
        <p:nvPicPr>
          <p:cNvPr id="13" name="그림 12" descr="텍스트, 스크린샷, 폰트, 번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0DCD124-DF32-FD95-0364-319D26E0CF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3368" y="2395369"/>
            <a:ext cx="9431066" cy="717332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ea typeface="Pretendard" panose="02000503000000020004" pitchFamily="2" charset="-127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714813" y="2285367"/>
            <a:ext cx="16656129" cy="658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(1)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빠진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표현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찾기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6480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</a:p>
          <a:p>
            <a:pPr algn="ctr">
              <a:lnSpc>
                <a:spcPts val="648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게시글을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다시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보고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, </a:t>
            </a:r>
          </a:p>
          <a:p>
            <a:pPr algn="ctr">
              <a:lnSpc>
                <a:spcPts val="6480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AI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요약에서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사라진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감정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표현을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6480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 3가지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이상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찾아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적어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봅시다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.</a:t>
            </a:r>
          </a:p>
          <a:p>
            <a:pPr algn="l">
              <a:lnSpc>
                <a:spcPts val="6480"/>
              </a:lnSpc>
            </a:pP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6480"/>
              </a:lnSpc>
            </a:pP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6480"/>
              </a:lnSpc>
              <a:spcBef>
                <a:spcPct val="0"/>
              </a:spcBef>
            </a:pP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2717973" y="6918597"/>
            <a:ext cx="2849986" cy="2846424"/>
          </a:xfrm>
          <a:custGeom>
            <a:avLst/>
            <a:gdLst/>
            <a:ahLst/>
            <a:cxnLst/>
            <a:rect l="l" t="t" r="r" b="b"/>
            <a:pathLst>
              <a:path w="2849986" h="2846424">
                <a:moveTo>
                  <a:pt x="0" y="0"/>
                </a:moveTo>
                <a:lnTo>
                  <a:pt x="2849986" y="0"/>
                </a:lnTo>
                <a:lnTo>
                  <a:pt x="2849986" y="2846423"/>
                </a:lnTo>
                <a:lnTo>
                  <a:pt x="0" y="28464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0205687" y="6918597"/>
            <a:ext cx="2512286" cy="2853520"/>
          </a:xfrm>
          <a:custGeom>
            <a:avLst/>
            <a:gdLst/>
            <a:ahLst/>
            <a:cxnLst/>
            <a:rect l="l" t="t" r="r" b="b"/>
            <a:pathLst>
              <a:path w="2512286" h="2853520">
                <a:moveTo>
                  <a:pt x="0" y="0"/>
                </a:moveTo>
                <a:lnTo>
                  <a:pt x="2512286" y="0"/>
                </a:lnTo>
                <a:lnTo>
                  <a:pt x="2512286" y="2853520"/>
                </a:lnTo>
                <a:lnTo>
                  <a:pt x="0" y="28535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7880068" y="6918597"/>
            <a:ext cx="2325619" cy="2853520"/>
          </a:xfrm>
          <a:custGeom>
            <a:avLst/>
            <a:gdLst/>
            <a:ahLst/>
            <a:cxnLst/>
            <a:rect l="l" t="t" r="r" b="b"/>
            <a:pathLst>
              <a:path w="2325619" h="2853520">
                <a:moveTo>
                  <a:pt x="0" y="0"/>
                </a:moveTo>
                <a:lnTo>
                  <a:pt x="2325619" y="0"/>
                </a:lnTo>
                <a:lnTo>
                  <a:pt x="2325619" y="2853520"/>
                </a:lnTo>
                <a:lnTo>
                  <a:pt x="0" y="28535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56888" y="556831"/>
            <a:ext cx="15981035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[AI에게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요약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부탁하기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요약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결과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꼼꼼히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분석하기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ea typeface="Pretendard" panose="02000503000000020004" pitchFamily="2" charset="-127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714813" y="2285367"/>
            <a:ext cx="16656129" cy="9962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(2)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요약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점검하기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6480"/>
              </a:lnSpc>
            </a:pP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6480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☐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공격적인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표현이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빠졌나요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?</a:t>
            </a:r>
          </a:p>
          <a:p>
            <a:pPr algn="ctr">
              <a:lnSpc>
                <a:spcPts val="6480"/>
              </a:lnSpc>
            </a:pP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6480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☐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중요한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문제가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포함되었나요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?</a:t>
            </a:r>
          </a:p>
          <a:p>
            <a:pPr algn="ctr">
              <a:lnSpc>
                <a:spcPts val="6480"/>
              </a:lnSpc>
            </a:pP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6480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☐ 더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고칠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부분이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있나요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?</a:t>
            </a:r>
          </a:p>
          <a:p>
            <a:pPr algn="ctr">
              <a:lnSpc>
                <a:spcPts val="6480"/>
              </a:lnSpc>
            </a:pP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6480"/>
              </a:lnSpc>
            </a:pP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6480"/>
              </a:lnSpc>
            </a:pP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6480"/>
              </a:lnSpc>
            </a:pP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6480"/>
              </a:lnSpc>
              <a:spcBef>
                <a:spcPct val="0"/>
              </a:spcBef>
            </a:pP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3892025" y="5366689"/>
            <a:ext cx="3021343" cy="3724305"/>
          </a:xfrm>
          <a:custGeom>
            <a:avLst/>
            <a:gdLst/>
            <a:ahLst/>
            <a:cxnLst/>
            <a:rect l="l" t="t" r="r" b="b"/>
            <a:pathLst>
              <a:path w="3021343" h="3724305">
                <a:moveTo>
                  <a:pt x="0" y="0"/>
                </a:moveTo>
                <a:lnTo>
                  <a:pt x="3021343" y="0"/>
                </a:lnTo>
                <a:lnTo>
                  <a:pt x="3021343" y="3724305"/>
                </a:lnTo>
                <a:lnTo>
                  <a:pt x="0" y="37243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56888" y="556831"/>
            <a:ext cx="15981035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[AI에게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요약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부탁하기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요약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결과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꼼꼼히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분석하기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ea typeface="Pretendard" panose="02000503000000020004" pitchFamily="2" charset="-127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12852282" y="5805358"/>
            <a:ext cx="2550415" cy="3567014"/>
          </a:xfrm>
          <a:custGeom>
            <a:avLst/>
            <a:gdLst/>
            <a:ahLst/>
            <a:cxnLst/>
            <a:rect l="l" t="t" r="r" b="b"/>
            <a:pathLst>
              <a:path w="2550415" h="3567014">
                <a:moveTo>
                  <a:pt x="0" y="0"/>
                </a:moveTo>
                <a:lnTo>
                  <a:pt x="2550415" y="0"/>
                </a:lnTo>
                <a:lnTo>
                  <a:pt x="2550415" y="3567013"/>
                </a:lnTo>
                <a:lnTo>
                  <a:pt x="0" y="35670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14813" y="2285367"/>
            <a:ext cx="16656129" cy="5762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(3)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바른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말로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다시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쓰기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6480"/>
              </a:lnSpc>
            </a:pP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648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핵심만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전달할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수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있는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바른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말을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적어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봅시다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. </a:t>
            </a:r>
          </a:p>
          <a:p>
            <a:pPr algn="ctr">
              <a:lnSpc>
                <a:spcPts val="648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긍정적인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변화를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이끌어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낼 수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있는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말을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</a:p>
          <a:p>
            <a:pPr algn="ctr">
              <a:lnSpc>
                <a:spcPts val="648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포함하여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적어볼까요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?</a:t>
            </a:r>
          </a:p>
          <a:p>
            <a:pPr algn="ctr">
              <a:lnSpc>
                <a:spcPts val="6480"/>
              </a:lnSpc>
            </a:pP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6480"/>
              </a:lnSpc>
            </a:pP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56888" y="556831"/>
            <a:ext cx="15981035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[AI에게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요약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부탁하기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요약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결과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꼼꼼히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분석하기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6888" y="3330607"/>
            <a:ext cx="7829912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832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과제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제출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및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정리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15940" y="444913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ea typeface="Pretendard" panose="02000503000000020004" pitchFamily="2" charset="-127"/>
              </a:endParaRPr>
            </a:p>
          </p:txBody>
        </p:sp>
      </p:grpSp>
      <p:sp>
        <p:nvSpPr>
          <p:cNvPr id="6" name="Freeform 6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ea typeface="Pretendard" panose="02000503000000020004" pitchFamily="2" charset="-127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14622546" y="5536539"/>
            <a:ext cx="3272413" cy="2932900"/>
          </a:xfrm>
          <a:custGeom>
            <a:avLst/>
            <a:gdLst/>
            <a:ahLst/>
            <a:cxnLst/>
            <a:rect l="l" t="t" r="r" b="b"/>
            <a:pathLst>
              <a:path w="3272413" h="2932900">
                <a:moveTo>
                  <a:pt x="0" y="0"/>
                </a:moveTo>
                <a:lnTo>
                  <a:pt x="3272413" y="0"/>
                </a:lnTo>
                <a:lnTo>
                  <a:pt x="3272413" y="2932901"/>
                </a:lnTo>
                <a:lnTo>
                  <a:pt x="0" y="29329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856888" y="2612533"/>
            <a:ext cx="10819758" cy="6180787"/>
          </a:xfrm>
          <a:custGeom>
            <a:avLst/>
            <a:gdLst/>
            <a:ahLst/>
            <a:cxnLst/>
            <a:rect l="l" t="t" r="r" b="b"/>
            <a:pathLst>
              <a:path w="10819758" h="6180787">
                <a:moveTo>
                  <a:pt x="0" y="0"/>
                </a:moveTo>
                <a:lnTo>
                  <a:pt x="10819758" y="0"/>
                </a:lnTo>
                <a:lnTo>
                  <a:pt x="10819758" y="6180786"/>
                </a:lnTo>
                <a:lnTo>
                  <a:pt x="0" y="61807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016945" y="3447581"/>
            <a:ext cx="4418052" cy="1766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학생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</a:p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과제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제출하기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56888" y="556831"/>
            <a:ext cx="15981035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과제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제출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및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정리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</a:t>
            </a: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ea typeface="Pretendard" panose="02000503000000020004" pitchFamily="2" charset="-127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12999291" y="5257571"/>
            <a:ext cx="3070670" cy="4114800"/>
          </a:xfrm>
          <a:custGeom>
            <a:avLst/>
            <a:gdLst/>
            <a:ahLst/>
            <a:cxnLst/>
            <a:rect l="l" t="t" r="r" b="b"/>
            <a:pathLst>
              <a:path w="3070670" h="4114800">
                <a:moveTo>
                  <a:pt x="0" y="0"/>
                </a:moveTo>
                <a:lnTo>
                  <a:pt x="3070670" y="0"/>
                </a:lnTo>
                <a:lnTo>
                  <a:pt x="307067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" panose="02000503000000020004" pitchFamily="2" charset="-127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56888" y="556831"/>
            <a:ext cx="15981035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차시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마무리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24850" y="2827932"/>
            <a:ext cx="14758150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오늘은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감정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가득한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글을</a:t>
            </a:r>
            <a:endParaRPr lang="en-US" sz="60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7200"/>
              </a:lnSpc>
            </a:pP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핵심을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포함한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바른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말로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바꾸어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보았어요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! </a:t>
            </a:r>
          </a:p>
          <a:p>
            <a:pPr algn="ctr">
              <a:lnSpc>
                <a:spcPts val="7200"/>
              </a:lnSpc>
            </a:pPr>
            <a:endParaRPr lang="en-US" sz="60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“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모두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수고했습니다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!”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497</Words>
  <Application>Microsoft Macintosh PowerPoint</Application>
  <PresentationFormat>사용자 지정</PresentationFormat>
  <Paragraphs>114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6" baseType="lpstr">
      <vt:lpstr>Arial</vt:lpstr>
      <vt:lpstr>Calibri</vt:lpstr>
      <vt:lpstr>Pretendard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감정 가득 글, 핵심만 남겨라!</dc:title>
  <cp:lastModifiedBy>이 가영</cp:lastModifiedBy>
  <cp:revision>4</cp:revision>
  <dcterms:created xsi:type="dcterms:W3CDTF">2006-08-16T00:00:00Z</dcterms:created>
  <dcterms:modified xsi:type="dcterms:W3CDTF">2026-02-06T05:57:22Z</dcterms:modified>
  <dc:identifier>DAG_hJYmWMU</dc:identifier>
</cp:coreProperties>
</file>