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embeddedFontLst>
    <p:embeddedFont>
      <p:font typeface="Malgun Gothic" panose="020B0503020000020004" pitchFamily="34" charset="-127"/>
      <p:regular r:id="rId32"/>
      <p:bold r:id="rId33"/>
    </p:embeddedFont>
    <p:embeddedFont>
      <p:font typeface="Pretendard" panose="02000503000000020004" pitchFamily="2" charset="-127"/>
      <p:regular r:id="rId34"/>
      <p:bold r:id="rId35"/>
    </p:embeddedFont>
    <p:embeddedFont>
      <p:font typeface="Nanum Gothic" panose="020D0604000000000000" pitchFamily="34" charset="-127"/>
      <p:regular r:id="rId36"/>
      <p:bold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888">
          <p15:clr>
            <a:srgbClr val="A4A3A4"/>
          </p15:clr>
        </p15:guide>
        <p15:guide id="2" pos="234">
          <p15:clr>
            <a:srgbClr val="A4A3A4"/>
          </p15:clr>
        </p15:guide>
        <p15:guide id="3" pos="7446">
          <p15:clr>
            <a:srgbClr val="A4A3A4"/>
          </p15:clr>
        </p15:guide>
        <p15:guide id="4" orient="horz" pos="1049">
          <p15:clr>
            <a:srgbClr val="A4A3A4"/>
          </p15:clr>
        </p15:guide>
        <p15:guide id="5" orient="horz" pos="1162">
          <p15:clr>
            <a:srgbClr val="A4A3A4"/>
          </p15:clr>
        </p15:guide>
        <p15:guide id="6" orient="horz" pos="1344">
          <p15:clr>
            <a:srgbClr val="A4A3A4"/>
          </p15:clr>
        </p15:guide>
        <p15:guide id="7" orient="horz" pos="3884">
          <p15:clr>
            <a:srgbClr val="A4A3A4"/>
          </p15:clr>
        </p15:guide>
        <p15:guide id="8" pos="2638">
          <p15:clr>
            <a:srgbClr val="A4A3A4"/>
          </p15:clr>
        </p15:guide>
        <p15:guide id="9" pos="5042">
          <p15:clr>
            <a:srgbClr val="A4A3A4"/>
          </p15:clr>
        </p15:guide>
        <p15:guide id="10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392" y="176"/>
      </p:cViewPr>
      <p:guideLst>
        <p:guide orient="horz" pos="1888"/>
        <p:guide pos="234"/>
        <p:guide pos="7446"/>
        <p:guide orient="horz" pos="1049"/>
        <p:guide orient="horz" pos="1162"/>
        <p:guide orient="horz" pos="1344"/>
        <p:guide orient="horz" pos="3884"/>
        <p:guide pos="2638"/>
        <p:guide pos="504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0" name="Google Shape;50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7" name="Google Shape;57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8" name="Google Shape;68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6" name="Google Shape;76;p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bb44ee3cba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3" name="Google Shape;83;g3bb44ee3cba_0_8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bb44ee3cba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1" name="Google Shape;91;g3bb44ee3cba_0_10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bb44ee3cba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9" name="Google Shape;99;g3bb44ee3cba_0_7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bb44ee3cba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9" name="Google Shape;109;g3bb44ee3cba_0_11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bbd5259444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9" name="Google Shape;119;g3bbd5259444_0_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bbd5259444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2" name="Google Shape;132;g3bbd5259444_0_1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bb44ee3cba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1" name="Google Shape;141;g3bb44ee3cba_0_2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bb44ee3cba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0" name="Google Shape;150;g3bb44ee3cba_0_4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bb44ee3cba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9" name="Google Shape;159;g3bb44ee3cba_0_3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bb44ee3cba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8" name="Google Shape;168;g3bb44ee3cba_0_12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bbd5259444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0" name="Google Shape;180;g3bbd5259444_0_7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bbd5259444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4" name="Google Shape;194;g3bbd5259444_0_8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bbd5259444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9" name="Google Shape;209;g3bbd5259444_0_2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bbd5259444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6" name="Google Shape;216;g3bbd5259444_0_4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bbd5259444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5" name="Google Shape;225;g3bbd5259444_0_9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bbd5259444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5" name="Google Shape;235;g3bbd5259444_0_10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bbd5259444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9" name="Google Shape;249;g3bbd5259444_0_4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bbd5259444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8" name="Google Shape;258;g3bbd5259444_0_3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5" name="Google Shape;265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bbd5259444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9" name="Google Shape;279;g3bbd5259444_0_13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bbd5259444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8" name="Google Shape;288;g3bbd5259444_0_16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bbd5259444_0_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5" name="Google Shape;295;g3bbd5259444_0_17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bbd5259444_0_1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5" name="Google Shape;305;g3bbd5259444_0_19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bbd5259444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5" name="Google Shape;315;g3bbd5259444_0_16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3bbd5259444_0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3" name="Google Shape;323;g3bbd5259444_0_20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x">
  <p:cSld name="TITLE_AND_BODY">
    <p:bg>
      <p:bgPr>
        <a:solidFill>
          <a:srgbClr val="000000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478981" y="6232199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제목 슬라이드">
  <p:cSld name="1_제목 슬라이드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sldNum" idx="12"/>
          </p:nvPr>
        </p:nvSpPr>
        <p:spPr>
          <a:xfrm>
            <a:off x="8478981" y="6232199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>
  <p:cSld name="제목 및 내용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>
  <p:cSld name="구역 머리글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>
  <p:cSld name="콘텐츠 2개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6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>
  <p:cSld name="비교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body" idx="1"/>
          </p:nvPr>
        </p:nvSpPr>
        <p:spPr>
          <a:xfrm>
            <a:off x="839787" y="1681163"/>
            <a:ext cx="5157790" cy="82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1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1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1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1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body" idx="2"/>
          </p:nvPr>
        </p:nvSpPr>
        <p:spPr>
          <a:xfrm>
            <a:off x="6172200" y="1681163"/>
            <a:ext cx="5183188" cy="82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>
  <p:cSld name="제목만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>
  <p:cSld name="빈 화면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/>
          <p:nvPr/>
        </p:nvSpPr>
        <p:spPr>
          <a:xfrm>
            <a:off x="0" y="0"/>
            <a:ext cx="12192000" cy="126347"/>
          </a:xfrm>
          <a:prstGeom prst="rect">
            <a:avLst/>
          </a:prstGeom>
          <a:solidFill>
            <a:srgbClr val="00C896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9"/>
          <p:cNvSpPr txBox="1">
            <a:spLocks noGrp="1"/>
          </p:cNvSpPr>
          <p:nvPr>
            <p:ph type="sldNum" idx="12"/>
          </p:nvPr>
        </p:nvSpPr>
        <p:spPr>
          <a:xfrm>
            <a:off x="11713926" y="6484304"/>
            <a:ext cx="218995" cy="231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900"/>
              <a:buFont typeface="Arial"/>
              <a:buNone/>
              <a:defRPr sz="90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900"/>
              <a:buFont typeface="Arial"/>
              <a:buNone/>
              <a:defRPr sz="90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900"/>
              <a:buFont typeface="Arial"/>
              <a:buNone/>
              <a:defRPr sz="90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900"/>
              <a:buFont typeface="Arial"/>
              <a:buNone/>
              <a:defRPr sz="90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900"/>
              <a:buFont typeface="Arial"/>
              <a:buNone/>
              <a:defRPr sz="90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900"/>
              <a:buFont typeface="Arial"/>
              <a:buNone/>
              <a:defRPr sz="90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900"/>
              <a:buFont typeface="Arial"/>
              <a:buNone/>
              <a:defRPr sz="90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900"/>
              <a:buFont typeface="Arial"/>
              <a:buNone/>
              <a:defRPr sz="90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900"/>
              <a:buFont typeface="Arial"/>
              <a:buNone/>
              <a:defRPr sz="90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 b="0" i="0" u="none" strike="noStrike" cap="non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>
  <p:cSld name="캡션 있는 콘텐츠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body" idx="1"/>
          </p:nvPr>
        </p:nvSpPr>
        <p:spPr>
          <a:xfrm>
            <a:off x="5183187" y="987425"/>
            <a:ext cx="6172204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1pPr>
            <a:lvl2pPr marL="914400" lvl="1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2pPr>
            <a:lvl3pPr marL="1371600" lvl="2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3pPr>
            <a:lvl4pPr marL="1828800" lvl="3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4pPr>
            <a:lvl5pPr marL="2286000" lvl="4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body" idx="2"/>
          </p:nvPr>
        </p:nvSpPr>
        <p:spPr>
          <a:xfrm>
            <a:off x="839785" y="2057400"/>
            <a:ext cx="3932244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>
  <p:cSld name="캡션 있는 그림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1"/>
          <p:cNvSpPr>
            <a:spLocks noGrp="1"/>
          </p:cNvSpPr>
          <p:nvPr>
            <p:ph type="pic" idx="2"/>
          </p:nvPr>
        </p:nvSpPr>
        <p:spPr>
          <a:xfrm>
            <a:off x="5183187" y="987425"/>
            <a:ext cx="6172204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44" name="Google Shape;44;p11"/>
          <p:cNvSpPr txBox="1">
            <a:spLocks noGrp="1"/>
          </p:cNvSpPr>
          <p:nvPr>
            <p:ph type="body" idx="1"/>
          </p:nvPr>
        </p:nvSpPr>
        <p:spPr>
          <a:xfrm>
            <a:off x="839787" y="2057400"/>
            <a:ext cx="3932240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제목 슬라이드">
  <p:cSld name="9_제목 슬라이드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2"/>
          <p:cNvSpPr txBox="1">
            <a:spLocks noGrp="1"/>
          </p:cNvSpPr>
          <p:nvPr>
            <p:ph type="sldNum" idx="12"/>
          </p:nvPr>
        </p:nvSpPr>
        <p:spPr>
          <a:xfrm>
            <a:off x="8478981" y="6232199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Malgun Gothic"/>
              <a:buNone/>
              <a:defRPr sz="4400" i="0" u="none" strike="noStrike" cap="none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algun Gothic"/>
              <a:buChar char="•"/>
              <a:defRPr sz="2800" i="0" u="none" strike="noStrike" cap="none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algun Gothic"/>
              <a:buChar char="•"/>
              <a:defRPr sz="2800" i="0" u="none" strike="noStrike" cap="none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algun Gothic"/>
              <a:buChar char="•"/>
              <a:defRPr sz="2800" i="0" u="none" strike="noStrike" cap="none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algun Gothic"/>
              <a:buChar char="•"/>
              <a:defRPr sz="2800" i="0" u="none" strike="noStrike" cap="none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algun Gothic"/>
              <a:buChar char="•"/>
              <a:defRPr sz="2800" i="0" u="none" strike="noStrike" cap="none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algun Gothic"/>
              <a:buChar char="•"/>
              <a:defRPr sz="2800" i="0" u="none" strike="noStrike" cap="none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algun Gothic"/>
              <a:buChar char="•"/>
              <a:defRPr sz="2800" i="0" u="none" strike="noStrike" cap="none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algun Gothic"/>
              <a:buChar char="•"/>
              <a:defRPr sz="2800" i="0" u="none" strike="noStrike" cap="none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algun Gothic"/>
              <a:buChar char="•"/>
              <a:defRPr sz="2800" i="0" u="none" strike="noStrike" cap="none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g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g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3"/>
          <p:cNvSpPr txBox="1">
            <a:spLocks noGrp="1"/>
          </p:cNvSpPr>
          <p:nvPr>
            <p:ph type="title" idx="4294967295"/>
          </p:nvPr>
        </p:nvSpPr>
        <p:spPr>
          <a:xfrm>
            <a:off x="673891" y="1533715"/>
            <a:ext cx="8698070" cy="2064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</a:pPr>
            <a:r>
              <a:rPr lang="ko-KR" sz="50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우리 지역 매력 찾기</a:t>
            </a:r>
            <a:endParaRPr sz="24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cxnSp>
        <p:nvCxnSpPr>
          <p:cNvPr id="53" name="Google Shape;53;p13"/>
          <p:cNvCxnSpPr/>
          <p:nvPr/>
        </p:nvCxnSpPr>
        <p:spPr>
          <a:xfrm>
            <a:off x="547132" y="5864087"/>
            <a:ext cx="11097736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cxnSp>
      <p:pic>
        <p:nvPicPr>
          <p:cNvPr id="54" name="Google Shape;54;p13" descr="폰트, 그래픽, 로고, 타이포그래피이(가) 표시된 사진&#10;&#10;AI 생성 콘텐츠는 정확하지 않을 수 있습니다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68467" y="6248249"/>
            <a:ext cx="1376401" cy="261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 idx="4294967295"/>
          </p:nvPr>
        </p:nvSpPr>
        <p:spPr>
          <a:xfrm>
            <a:off x="547132" y="410594"/>
            <a:ext cx="8698070" cy="583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ko-KR" sz="36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생각 열기</a:t>
            </a:r>
            <a:endParaRPr sz="36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cxnSp>
        <p:nvCxnSpPr>
          <p:cNvPr id="60" name="Google Shape;60;p14"/>
          <p:cNvCxnSpPr/>
          <p:nvPr/>
        </p:nvCxnSpPr>
        <p:spPr>
          <a:xfrm>
            <a:off x="547132" y="1202635"/>
            <a:ext cx="11097736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61" name="Google Shape;61;p14"/>
          <p:cNvSpPr txBox="1"/>
          <p:nvPr/>
        </p:nvSpPr>
        <p:spPr>
          <a:xfrm>
            <a:off x="547050" y="1411350"/>
            <a:ext cx="110979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ko-KR" sz="28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우리 지역에 </a:t>
            </a:r>
            <a:r>
              <a:rPr lang="ko-KR" sz="2800" dirty="0" err="1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놀러온</a:t>
            </a:r>
            <a:r>
              <a:rPr lang="ko-KR" sz="28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 친구에게 소개해줄 수 있는 </a:t>
            </a:r>
            <a:r>
              <a:rPr lang="ko-KR" sz="2800" dirty="0">
                <a:solidFill>
                  <a:srgbClr val="FFFF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우리 지역의 자랑거리</a:t>
            </a:r>
            <a:r>
              <a:rPr lang="ko-KR" sz="28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에는 무엇이 있을까요?</a:t>
            </a:r>
            <a:endParaRPr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pic>
        <p:nvPicPr>
          <p:cNvPr id="62" name="Google Shape;62;p14" descr="폰트, 그래픽, 로고, 타이포그래피이(가) 표시된 사진&#10;&#10;AI 생성 콘텐츠는 정확하지 않을 수 있습니다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44117" y="6502299"/>
            <a:ext cx="1376401" cy="261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 descr="Small laptop computer on fixed table. (Provided by Getty Images)"/>
          <p:cNvPicPr preferRelativeResize="0"/>
          <p:nvPr/>
        </p:nvPicPr>
        <p:blipFill rotWithShape="1">
          <a:blip r:embed="rId5">
            <a:alphaModFix/>
          </a:blip>
          <a:srcRect l="4159" r="12660"/>
          <a:stretch/>
        </p:blipFill>
        <p:spPr>
          <a:xfrm>
            <a:off x="547125" y="2518050"/>
            <a:ext cx="3714852" cy="3831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 descr="24115582 (Provided by Getty Images)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71625" y="2518050"/>
            <a:ext cx="3632548" cy="3831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 descr="Assembly of motor vehicle. Robotic equipment makes Assembly of car. Modern car Assembly at factory (Provided by Getty Images)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13825" y="2518050"/>
            <a:ext cx="3531049" cy="38318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 idx="4294967295"/>
          </p:nvPr>
        </p:nvSpPr>
        <p:spPr>
          <a:xfrm>
            <a:off x="547132" y="2177223"/>
            <a:ext cx="8698070" cy="583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ko-KR" sz="36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학습목표</a:t>
            </a:r>
            <a:endParaRPr sz="3600" dirty="0">
              <a:solidFill>
                <a:schemeClr val="accent2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cxnSp>
        <p:nvCxnSpPr>
          <p:cNvPr id="71" name="Google Shape;71;p15"/>
          <p:cNvCxnSpPr/>
          <p:nvPr/>
        </p:nvCxnSpPr>
        <p:spPr>
          <a:xfrm>
            <a:off x="547132" y="2969264"/>
            <a:ext cx="11097736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cxnSp>
      <p:pic>
        <p:nvPicPr>
          <p:cNvPr id="72" name="Google Shape;72;p15" descr="폰트, 그래픽, 로고, 타이포그래피이(가) 표시된 사진&#10;&#10;AI 생성 콘텐츠는 정확하지 않을 수 있습니다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68467" y="6248249"/>
            <a:ext cx="1376401" cy="261769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>
            <a:spLocks noGrp="1"/>
          </p:cNvSpPr>
          <p:nvPr>
            <p:ph type="title" idx="4294967295"/>
          </p:nvPr>
        </p:nvSpPr>
        <p:spPr>
          <a:xfrm>
            <a:off x="722625" y="3178000"/>
            <a:ext cx="11097900" cy="26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Nanum Gothic"/>
              <a:buAutoNum type="arabicPeriod"/>
            </a:pPr>
            <a:r>
              <a:rPr lang="ko-KR" sz="36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우리 지역의 </a:t>
            </a:r>
            <a:r>
              <a:rPr lang="ko-KR" sz="3600" dirty="0">
                <a:solidFill>
                  <a:srgbClr val="FFFF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지리 정보</a:t>
            </a:r>
            <a:r>
              <a:rPr lang="ko-KR" sz="36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와 </a:t>
            </a:r>
            <a:r>
              <a:rPr lang="ko-KR" sz="3600" dirty="0">
                <a:solidFill>
                  <a:srgbClr val="FFFF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경제 교류</a:t>
            </a:r>
            <a:r>
              <a:rPr lang="ko-KR" sz="36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에 대해 조사할 수 있다.</a:t>
            </a:r>
            <a:endParaRPr sz="36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Nanum Gothic"/>
              <a:buAutoNum type="arabicPeriod"/>
            </a:pPr>
            <a:r>
              <a:rPr lang="ko-KR" sz="36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조사한 내용을 바탕으로 우리 지역 </a:t>
            </a:r>
            <a:r>
              <a:rPr lang="ko-KR" sz="3600" dirty="0">
                <a:solidFill>
                  <a:srgbClr val="FFFF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매력 상품</a:t>
            </a:r>
            <a:r>
              <a:rPr lang="ko-KR" sz="36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을 기획할 수 있다.</a:t>
            </a:r>
            <a:endParaRPr sz="36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/>
        </p:nvSpPr>
        <p:spPr>
          <a:xfrm>
            <a:off x="547132" y="2590023"/>
            <a:ext cx="11097600" cy="5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ko-KR" sz="36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우리 지역 지리 정보 조사하기</a:t>
            </a:r>
            <a:endParaRPr sz="3600" u="none" strike="noStrike" cap="none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cxnSp>
        <p:nvCxnSpPr>
          <p:cNvPr id="79" name="Google Shape;79;p16"/>
          <p:cNvCxnSpPr/>
          <p:nvPr/>
        </p:nvCxnSpPr>
        <p:spPr>
          <a:xfrm>
            <a:off x="547132" y="3428989"/>
            <a:ext cx="110976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cxnSp>
      <p:pic>
        <p:nvPicPr>
          <p:cNvPr id="80" name="Google Shape;80;p16" descr="폰트, 그래픽, 로고, 타이포그래피이(가) 표시된 사진&#10;&#10;AI 생성 콘텐츠는 정확하지 않을 수 있습니다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68467" y="6248249"/>
            <a:ext cx="1376401" cy="261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>
            <a:spLocks noGrp="1"/>
          </p:cNvSpPr>
          <p:nvPr>
            <p:ph type="title" idx="4294967295"/>
          </p:nvPr>
        </p:nvSpPr>
        <p:spPr>
          <a:xfrm>
            <a:off x="547132" y="410594"/>
            <a:ext cx="8698200" cy="5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ko-KR" sz="36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AI </a:t>
            </a:r>
            <a:r>
              <a:rPr lang="ko-KR" sz="3600" dirty="0" err="1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젤로와</a:t>
            </a:r>
            <a:r>
              <a:rPr lang="ko-KR" sz="36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 친해지기</a:t>
            </a:r>
            <a:endParaRPr sz="36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cxnSp>
        <p:nvCxnSpPr>
          <p:cNvPr id="86" name="Google Shape;86;p17"/>
          <p:cNvCxnSpPr/>
          <p:nvPr/>
        </p:nvCxnSpPr>
        <p:spPr>
          <a:xfrm>
            <a:off x="547132" y="1202635"/>
            <a:ext cx="110976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87" name="Google Shape;87;p17"/>
          <p:cNvSpPr txBox="1"/>
          <p:nvPr/>
        </p:nvSpPr>
        <p:spPr>
          <a:xfrm>
            <a:off x="547425" y="1540700"/>
            <a:ext cx="11097600" cy="378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ko-KR" sz="40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우리 지역의 정보를 조사하기 위해 </a:t>
            </a:r>
            <a:endParaRPr sz="40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ko-KR" sz="4000" dirty="0">
                <a:solidFill>
                  <a:srgbClr val="FFFF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AI </a:t>
            </a:r>
            <a:r>
              <a:rPr lang="ko-KR" sz="4000" dirty="0" err="1">
                <a:solidFill>
                  <a:srgbClr val="FFFF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젤로</a:t>
            </a:r>
            <a:r>
              <a:rPr lang="ko-KR" sz="4000" dirty="0" err="1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에게</a:t>
            </a:r>
            <a:r>
              <a:rPr lang="ko-KR" sz="40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 질문을 해봅시다.</a:t>
            </a:r>
            <a:endParaRPr sz="40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endParaRPr sz="40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ko-KR" sz="40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AI 젤로는 세상의 수많은 </a:t>
            </a:r>
            <a:r>
              <a:rPr lang="ko-KR" sz="4000" dirty="0">
                <a:solidFill>
                  <a:srgbClr val="FF99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데이터를 학습</a:t>
            </a:r>
            <a:r>
              <a:rPr lang="ko-KR" sz="40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한 후, </a:t>
            </a:r>
            <a:endParaRPr sz="40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ko-KR" sz="40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질문의 내용을 사람들이 이해하기 쉽게 대답해주는 </a:t>
            </a:r>
            <a:r>
              <a:rPr lang="ko-KR" sz="4000" dirty="0">
                <a:solidFill>
                  <a:srgbClr val="FF99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인공지능 도구</a:t>
            </a:r>
            <a:r>
              <a:rPr lang="ko-KR" sz="40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입니다.</a:t>
            </a:r>
            <a:endParaRPr sz="40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pic>
        <p:nvPicPr>
          <p:cNvPr id="88" name="Google Shape;88;p17" descr="폰트, 그래픽, 로고, 타이포그래피이(가) 표시된 사진&#10;&#10;AI 생성 콘텐츠는 정확하지 않을 수 있습니다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44117" y="6349899"/>
            <a:ext cx="1376401" cy="261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>
            <a:spLocks noGrp="1"/>
          </p:cNvSpPr>
          <p:nvPr>
            <p:ph type="title" idx="4294967295"/>
          </p:nvPr>
        </p:nvSpPr>
        <p:spPr>
          <a:xfrm>
            <a:off x="547132" y="410594"/>
            <a:ext cx="8698200" cy="5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ko-KR" sz="36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AI </a:t>
            </a:r>
            <a:r>
              <a:rPr lang="ko-KR" sz="3600" dirty="0" err="1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젤로와</a:t>
            </a:r>
            <a:r>
              <a:rPr lang="ko-KR" sz="36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 친해지기</a:t>
            </a:r>
            <a:endParaRPr sz="36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cxnSp>
        <p:nvCxnSpPr>
          <p:cNvPr id="94" name="Google Shape;94;p18"/>
          <p:cNvCxnSpPr/>
          <p:nvPr/>
        </p:nvCxnSpPr>
        <p:spPr>
          <a:xfrm>
            <a:off x="547132" y="1202635"/>
            <a:ext cx="110976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95" name="Google Shape;95;p18"/>
          <p:cNvSpPr txBox="1"/>
          <p:nvPr/>
        </p:nvSpPr>
        <p:spPr>
          <a:xfrm>
            <a:off x="547425" y="1540700"/>
            <a:ext cx="11097600" cy="48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ko-KR" sz="39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AI 젤로는 정답을 알려주는 도구가 </a:t>
            </a:r>
            <a:r>
              <a:rPr lang="ko-KR" sz="3900" dirty="0" err="1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아니에요</a:t>
            </a:r>
            <a:r>
              <a:rPr lang="ko-KR" sz="39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.</a:t>
            </a:r>
            <a:endParaRPr sz="39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ko-KR" sz="39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AI 젤로는 </a:t>
            </a:r>
            <a:r>
              <a:rPr lang="ko-KR" sz="3900" dirty="0">
                <a:solidFill>
                  <a:srgbClr val="FFFF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정답을 찾는 방법</a:t>
            </a:r>
            <a:r>
              <a:rPr lang="ko-KR" sz="39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을 알려줍니다. </a:t>
            </a:r>
            <a:endParaRPr sz="39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endParaRPr sz="39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ko-KR" sz="39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AI 젤로는 </a:t>
            </a:r>
            <a:r>
              <a:rPr lang="ko-KR" sz="3900" dirty="0">
                <a:solidFill>
                  <a:srgbClr val="FFFF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자세하게</a:t>
            </a:r>
            <a:r>
              <a:rPr lang="ko-KR" sz="39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 질문할수록, </a:t>
            </a:r>
            <a:r>
              <a:rPr lang="ko-KR" sz="3900" dirty="0">
                <a:solidFill>
                  <a:srgbClr val="FFFF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정확하게</a:t>
            </a:r>
            <a:r>
              <a:rPr lang="ko-KR" sz="3900" dirty="0">
                <a:solidFill>
                  <a:srgbClr val="999999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 </a:t>
            </a:r>
            <a:r>
              <a:rPr lang="ko-KR" sz="39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답변해요.</a:t>
            </a:r>
            <a:endParaRPr sz="39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ko-KR" sz="39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AI </a:t>
            </a:r>
            <a:r>
              <a:rPr lang="ko-KR" sz="3900" dirty="0" err="1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젤로에게</a:t>
            </a:r>
            <a:r>
              <a:rPr lang="ko-KR" sz="39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 던지는 질문을</a:t>
            </a:r>
            <a:r>
              <a:rPr lang="ko-KR" sz="3900" dirty="0">
                <a:solidFill>
                  <a:srgbClr val="FF99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 ‘</a:t>
            </a:r>
            <a:r>
              <a:rPr lang="ko-KR" sz="3900" dirty="0" err="1">
                <a:solidFill>
                  <a:srgbClr val="FF99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프롬프트’</a:t>
            </a:r>
            <a:r>
              <a:rPr lang="ko-KR" sz="3900" dirty="0" err="1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라고</a:t>
            </a:r>
            <a:r>
              <a:rPr lang="ko-KR" sz="39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 불러요.</a:t>
            </a:r>
            <a:endParaRPr sz="39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endParaRPr sz="39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ko-KR" sz="39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지금부터 우리 지역의 매력을 알아보는 </a:t>
            </a:r>
            <a:r>
              <a:rPr lang="ko-KR" sz="3900" dirty="0">
                <a:solidFill>
                  <a:srgbClr val="FF99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‘</a:t>
            </a:r>
            <a:r>
              <a:rPr lang="ko-KR" sz="3900" dirty="0" err="1">
                <a:solidFill>
                  <a:srgbClr val="FF99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프롬프트’</a:t>
            </a:r>
            <a:r>
              <a:rPr lang="ko-KR" sz="3900" dirty="0" err="1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를</a:t>
            </a:r>
            <a:r>
              <a:rPr lang="ko-KR" sz="39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 작성해 봅시다.</a:t>
            </a:r>
            <a:endParaRPr sz="39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pic>
        <p:nvPicPr>
          <p:cNvPr id="96" name="Google Shape;96;p18" descr="폰트, 그래픽, 로고, 타이포그래피이(가) 표시된 사진&#10;&#10;AI 생성 콘텐츠는 정확하지 않을 수 있습니다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44117" y="6349899"/>
            <a:ext cx="1376401" cy="261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>
            <a:spLocks noGrp="1"/>
          </p:cNvSpPr>
          <p:nvPr>
            <p:ph type="title" idx="4294967295"/>
          </p:nvPr>
        </p:nvSpPr>
        <p:spPr>
          <a:xfrm>
            <a:off x="547132" y="410594"/>
            <a:ext cx="8698200" cy="5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ko-KR" sz="36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과제 시작하기</a:t>
            </a:r>
            <a:endParaRPr sz="36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cxnSp>
        <p:nvCxnSpPr>
          <p:cNvPr id="102" name="Google Shape;102;p19"/>
          <p:cNvCxnSpPr/>
          <p:nvPr/>
        </p:nvCxnSpPr>
        <p:spPr>
          <a:xfrm>
            <a:off x="547132" y="1202635"/>
            <a:ext cx="110976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03" name="Google Shape;103;p19"/>
          <p:cNvSpPr txBox="1"/>
          <p:nvPr/>
        </p:nvSpPr>
        <p:spPr>
          <a:xfrm>
            <a:off x="10070025" y="2817325"/>
            <a:ext cx="1575000" cy="18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ko-KR" sz="28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&gt;&gt; 눌러 ‘과제 제출하기’ 창 닫기</a:t>
            </a:r>
            <a:endParaRPr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pic>
        <p:nvPicPr>
          <p:cNvPr id="104" name="Google Shape;104;p19" descr="폰트, 그래픽, 로고, 타이포그래피이(가) 표시된 사진&#10;&#10;AI 생성 콘텐츠는 정확하지 않을 수 있습니다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44117" y="6349899"/>
            <a:ext cx="1376401" cy="261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7113" y="1309775"/>
            <a:ext cx="9110212" cy="53019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9"/>
          <p:cNvSpPr/>
          <p:nvPr/>
        </p:nvSpPr>
        <p:spPr>
          <a:xfrm>
            <a:off x="6313125" y="1794800"/>
            <a:ext cx="642000" cy="583200"/>
          </a:xfrm>
          <a:prstGeom prst="frame">
            <a:avLst>
              <a:gd name="adj1" fmla="val 12500"/>
            </a:avLst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>
            <a:spLocks noGrp="1"/>
          </p:cNvSpPr>
          <p:nvPr>
            <p:ph type="title" idx="4294967295"/>
          </p:nvPr>
        </p:nvSpPr>
        <p:spPr>
          <a:xfrm>
            <a:off x="547132" y="410594"/>
            <a:ext cx="8698200" cy="5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ko-KR" sz="36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우리 지역 지리 정보 조사하기</a:t>
            </a:r>
            <a:endParaRPr sz="36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cxnSp>
        <p:nvCxnSpPr>
          <p:cNvPr id="112" name="Google Shape;112;p20"/>
          <p:cNvCxnSpPr/>
          <p:nvPr/>
        </p:nvCxnSpPr>
        <p:spPr>
          <a:xfrm>
            <a:off x="547132" y="1202635"/>
            <a:ext cx="110976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13" name="Google Shape;113;p20"/>
          <p:cNvSpPr txBox="1"/>
          <p:nvPr/>
        </p:nvSpPr>
        <p:spPr>
          <a:xfrm>
            <a:off x="8347700" y="1344150"/>
            <a:ext cx="3382800" cy="48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ko-KR" sz="2600" dirty="0">
                <a:solidFill>
                  <a:srgbClr val="FFFF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AI </a:t>
            </a:r>
            <a:r>
              <a:rPr lang="ko-KR" sz="2600" dirty="0" err="1">
                <a:solidFill>
                  <a:srgbClr val="FFFF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젤로에게</a:t>
            </a:r>
            <a:r>
              <a:rPr lang="ko-KR" sz="2600" dirty="0">
                <a:solidFill>
                  <a:srgbClr val="FFFF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 </a:t>
            </a:r>
            <a:endParaRPr sz="2600" dirty="0">
              <a:solidFill>
                <a:srgbClr val="FFFF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ko-KR" sz="2600" dirty="0">
                <a:solidFill>
                  <a:srgbClr val="FFFF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우리 지역의 지리 정보 조사하는 방법 물어보기</a:t>
            </a:r>
            <a:endParaRPr sz="2600" dirty="0">
              <a:solidFill>
                <a:srgbClr val="FFFF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endParaRPr sz="26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ko-KR" sz="26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(예) 서울시 구로구의 인구, 강수량, 면적, 지형 등의 정보를 알 수 있는 공식적인 사이트를 알려줘. 정부 공식 사이트나 지식 백과 등 믿을 수 있는 사이트로 알려줘.</a:t>
            </a:r>
            <a:endParaRPr sz="26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pic>
        <p:nvPicPr>
          <p:cNvPr id="114" name="Google Shape;114;p20" descr="폰트, 그래픽, 로고, 타이포그래피이(가) 표시된 사진&#10;&#10;AI 생성 콘텐츠는 정확하지 않을 수 있습니다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44117" y="6349899"/>
            <a:ext cx="1376401" cy="261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7121" y="1344150"/>
            <a:ext cx="7591855" cy="526752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0"/>
          <p:cNvSpPr/>
          <p:nvPr/>
        </p:nvSpPr>
        <p:spPr>
          <a:xfrm>
            <a:off x="4027125" y="5110625"/>
            <a:ext cx="3977100" cy="1393500"/>
          </a:xfrm>
          <a:prstGeom prst="frame">
            <a:avLst>
              <a:gd name="adj1" fmla="val 7739"/>
            </a:avLst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1"/>
          <p:cNvSpPr txBox="1">
            <a:spLocks noGrp="1"/>
          </p:cNvSpPr>
          <p:nvPr>
            <p:ph type="title" idx="4294967295"/>
          </p:nvPr>
        </p:nvSpPr>
        <p:spPr>
          <a:xfrm>
            <a:off x="547132" y="410594"/>
            <a:ext cx="8698200" cy="5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ko-KR" sz="36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우리 지역 지리 정보 조사하기</a:t>
            </a:r>
            <a:endParaRPr sz="36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cxnSp>
        <p:nvCxnSpPr>
          <p:cNvPr id="122" name="Google Shape;122;p21"/>
          <p:cNvCxnSpPr/>
          <p:nvPr/>
        </p:nvCxnSpPr>
        <p:spPr>
          <a:xfrm>
            <a:off x="547132" y="1202635"/>
            <a:ext cx="110976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23" name="Google Shape;123;p21"/>
          <p:cNvSpPr txBox="1"/>
          <p:nvPr/>
        </p:nvSpPr>
        <p:spPr>
          <a:xfrm>
            <a:off x="6713000" y="1947225"/>
            <a:ext cx="5017500" cy="32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ko-KR" sz="2600" dirty="0">
                <a:solidFill>
                  <a:srgbClr val="FFFF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AI </a:t>
            </a:r>
            <a:r>
              <a:rPr lang="ko-KR" sz="2600" dirty="0" err="1">
                <a:solidFill>
                  <a:srgbClr val="FFFF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젤로가</a:t>
            </a:r>
            <a:r>
              <a:rPr lang="ko-KR" sz="2600" dirty="0">
                <a:solidFill>
                  <a:srgbClr val="FFFF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 알려주는 사이트에 대한 설명을 잘 읽고 원하는 정보 찾기</a:t>
            </a:r>
            <a:endParaRPr sz="2600" dirty="0">
              <a:solidFill>
                <a:srgbClr val="FFFF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endParaRPr sz="26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ko-KR" sz="26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(예) </a:t>
            </a:r>
            <a:r>
              <a:rPr lang="ko-KR" sz="2600" dirty="0" err="1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서울열린데이터광장</a:t>
            </a:r>
            <a:r>
              <a:rPr lang="ko-KR" sz="26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 링크를 클릭하고 검색창에 ‘</a:t>
            </a:r>
            <a:r>
              <a:rPr lang="ko-KR" sz="2600" dirty="0" err="1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인구통계’라고</a:t>
            </a:r>
            <a:r>
              <a:rPr lang="ko-KR" sz="26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 검색해본다.</a:t>
            </a:r>
            <a:endParaRPr sz="26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ko-KR" sz="26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통계청 </a:t>
            </a:r>
            <a:r>
              <a:rPr lang="ko-KR" sz="2600" dirty="0" err="1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국가통계포털에</a:t>
            </a:r>
            <a:r>
              <a:rPr lang="ko-KR" sz="26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 접속하여 ‘지역통계’ 메뉴를 클릭해본다.</a:t>
            </a:r>
            <a:endParaRPr sz="26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pic>
        <p:nvPicPr>
          <p:cNvPr id="124" name="Google Shape;124;p21" descr="폰트, 그래픽, 로고, 타이포그래피이(가) 표시된 사진&#10;&#10;AI 생성 콘텐츠는 정확하지 않을 수 있습니다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44117" y="6349899"/>
            <a:ext cx="1376401" cy="261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4725" y="1344150"/>
            <a:ext cx="5789541" cy="500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1"/>
          <p:cNvSpPr/>
          <p:nvPr/>
        </p:nvSpPr>
        <p:spPr>
          <a:xfrm>
            <a:off x="720575" y="1202625"/>
            <a:ext cx="4700700" cy="744600"/>
          </a:xfrm>
          <a:prstGeom prst="frame">
            <a:avLst>
              <a:gd name="adj1" fmla="val 18668"/>
            </a:avLst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21"/>
          <p:cNvSpPr/>
          <p:nvPr/>
        </p:nvSpPr>
        <p:spPr>
          <a:xfrm>
            <a:off x="4812950" y="2346675"/>
            <a:ext cx="1376400" cy="66900"/>
          </a:xfrm>
          <a:prstGeom prst="rect">
            <a:avLst/>
          </a:prstGeom>
          <a:solidFill>
            <a:srgbClr val="00FFFF"/>
          </a:solidFill>
          <a:ln w="9525" cap="flat" cmpd="sng">
            <a:solidFill>
              <a:srgbClr val="00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21"/>
          <p:cNvSpPr/>
          <p:nvPr/>
        </p:nvSpPr>
        <p:spPr>
          <a:xfrm>
            <a:off x="2155575" y="4310125"/>
            <a:ext cx="1376400" cy="66900"/>
          </a:xfrm>
          <a:prstGeom prst="rect">
            <a:avLst/>
          </a:prstGeom>
          <a:solidFill>
            <a:srgbClr val="00FFFF"/>
          </a:solidFill>
          <a:ln w="9525" cap="flat" cmpd="sng">
            <a:solidFill>
              <a:srgbClr val="00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21"/>
          <p:cNvSpPr/>
          <p:nvPr/>
        </p:nvSpPr>
        <p:spPr>
          <a:xfrm>
            <a:off x="1469025" y="5950075"/>
            <a:ext cx="1182300" cy="66900"/>
          </a:xfrm>
          <a:prstGeom prst="rect">
            <a:avLst/>
          </a:prstGeom>
          <a:solidFill>
            <a:srgbClr val="00FFFF"/>
          </a:solidFill>
          <a:ln w="9525" cap="flat" cmpd="sng">
            <a:solidFill>
              <a:srgbClr val="00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2"/>
          <p:cNvSpPr txBox="1">
            <a:spLocks noGrp="1"/>
          </p:cNvSpPr>
          <p:nvPr>
            <p:ph type="title" idx="4294967295"/>
          </p:nvPr>
        </p:nvSpPr>
        <p:spPr>
          <a:xfrm>
            <a:off x="547132" y="410594"/>
            <a:ext cx="8698200" cy="5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ko-KR" sz="36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우리 지역 지리 정보 조사하기</a:t>
            </a:r>
            <a:endParaRPr sz="36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cxnSp>
        <p:nvCxnSpPr>
          <p:cNvPr id="135" name="Google Shape;135;p22"/>
          <p:cNvCxnSpPr/>
          <p:nvPr/>
        </p:nvCxnSpPr>
        <p:spPr>
          <a:xfrm>
            <a:off x="547132" y="1202635"/>
            <a:ext cx="110976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36" name="Google Shape;136;p22"/>
          <p:cNvSpPr txBox="1"/>
          <p:nvPr/>
        </p:nvSpPr>
        <p:spPr>
          <a:xfrm>
            <a:off x="1146325" y="1325625"/>
            <a:ext cx="101574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ko-KR" sz="2600" dirty="0">
                <a:solidFill>
                  <a:srgbClr val="FFFF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조사한 내용 활동지에 정리하기</a:t>
            </a:r>
            <a:endParaRPr sz="2600" dirty="0">
              <a:solidFill>
                <a:srgbClr val="FFFF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ko-KR" sz="26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찾기 어려운 정보는 모둠 친구들에게 “찾는 </a:t>
            </a:r>
            <a:r>
              <a:rPr lang="ko-KR" sz="2600" dirty="0" err="1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방법”을</a:t>
            </a:r>
            <a:r>
              <a:rPr lang="ko-KR" sz="26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 물어봅시다.</a:t>
            </a:r>
            <a:endParaRPr sz="26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pic>
        <p:nvPicPr>
          <p:cNvPr id="137" name="Google Shape;137;p22" descr="폰트, 그래픽, 로고, 타이포그래피이(가) 표시된 사진&#10;&#10;AI 생성 콘텐츠는 정확하지 않을 수 있습니다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44117" y="6349899"/>
            <a:ext cx="1376401" cy="261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66500" y="2404851"/>
            <a:ext cx="8003551" cy="402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3"/>
          <p:cNvSpPr txBox="1">
            <a:spLocks noGrp="1"/>
          </p:cNvSpPr>
          <p:nvPr>
            <p:ph type="title" idx="4294967295"/>
          </p:nvPr>
        </p:nvSpPr>
        <p:spPr>
          <a:xfrm>
            <a:off x="547132" y="410594"/>
            <a:ext cx="8698200" cy="5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ko-KR" sz="3600" dirty="0">
                <a:solidFill>
                  <a:schemeClr val="accent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교사 참고 페이지 | 생성형 AI 활용 과제 배부</a:t>
            </a:r>
            <a:endParaRPr sz="3600" dirty="0">
              <a:solidFill>
                <a:schemeClr val="accent4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cxnSp>
        <p:nvCxnSpPr>
          <p:cNvPr id="144" name="Google Shape;144;p23"/>
          <p:cNvCxnSpPr/>
          <p:nvPr/>
        </p:nvCxnSpPr>
        <p:spPr>
          <a:xfrm>
            <a:off x="547132" y="1202635"/>
            <a:ext cx="110976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5" name="Google Shape;145;p23"/>
          <p:cNvSpPr txBox="1"/>
          <p:nvPr/>
        </p:nvSpPr>
        <p:spPr>
          <a:xfrm>
            <a:off x="8626425" y="3234588"/>
            <a:ext cx="3194100" cy="20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Nanum Gothic"/>
              <a:buAutoNum type="arabicPeriod"/>
            </a:pPr>
            <a:r>
              <a:rPr lang="ko-KR" sz="2500" dirty="0" err="1">
                <a:solidFill>
                  <a:schemeClr val="accent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클래스팅</a:t>
            </a:r>
            <a:r>
              <a:rPr lang="ko-KR" sz="2500" dirty="0">
                <a:solidFill>
                  <a:schemeClr val="accent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 AI 접속</a:t>
            </a:r>
            <a:endParaRPr sz="25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Nanum Gothic"/>
              <a:buAutoNum type="arabicPeriod"/>
            </a:pPr>
            <a:r>
              <a:rPr lang="ko-KR" sz="2500" dirty="0">
                <a:solidFill>
                  <a:schemeClr val="accent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상단의 ‘</a:t>
            </a:r>
            <a:r>
              <a:rPr lang="ko-KR" sz="2500" dirty="0" err="1">
                <a:solidFill>
                  <a:schemeClr val="accent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샌드박스</a:t>
            </a:r>
            <a:r>
              <a:rPr lang="ko-KR" sz="2500" dirty="0">
                <a:solidFill>
                  <a:schemeClr val="accent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’ 메뉴 클릭</a:t>
            </a:r>
            <a:endParaRPr sz="25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Nanum Gothic"/>
              <a:buAutoNum type="arabicPeriod"/>
            </a:pPr>
            <a:r>
              <a:rPr lang="ko-KR" sz="2500" dirty="0">
                <a:solidFill>
                  <a:schemeClr val="accent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‘</a:t>
            </a:r>
            <a:r>
              <a:rPr lang="ko-KR" sz="2500" dirty="0" err="1">
                <a:solidFill>
                  <a:schemeClr val="accent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샌드박스</a:t>
            </a:r>
            <a:r>
              <a:rPr lang="ko-KR" sz="2500" dirty="0">
                <a:solidFill>
                  <a:schemeClr val="accent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 과제’ 클릭</a:t>
            </a:r>
            <a:endParaRPr sz="25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pic>
        <p:nvPicPr>
          <p:cNvPr id="146" name="Google Shape;146;p23" descr="폰트, 그래픽, 로고, 타이포그래피이(가) 표시된 사진&#10;&#10;AI 생성 콘텐츠는 정확하지 않을 수 있습니다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44117" y="6371849"/>
            <a:ext cx="1376401" cy="261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3"/>
          <p:cNvPicPr preferRelativeResize="0"/>
          <p:nvPr/>
        </p:nvPicPr>
        <p:blipFill rotWithShape="1">
          <a:blip r:embed="rId5">
            <a:alphaModFix/>
          </a:blip>
          <a:srcRect r="2276"/>
          <a:stretch/>
        </p:blipFill>
        <p:spPr>
          <a:xfrm>
            <a:off x="547125" y="1276950"/>
            <a:ext cx="7895425" cy="516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4"/>
          <p:cNvSpPr txBox="1">
            <a:spLocks noGrp="1"/>
          </p:cNvSpPr>
          <p:nvPr>
            <p:ph type="title" idx="4294967295"/>
          </p:nvPr>
        </p:nvSpPr>
        <p:spPr>
          <a:xfrm>
            <a:off x="547132" y="410594"/>
            <a:ext cx="8698200" cy="5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ko-KR" sz="3600" dirty="0">
                <a:solidFill>
                  <a:schemeClr val="accent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교사 참고 페이지 | 생성형 AI 활용 과제 배부</a:t>
            </a:r>
            <a:endParaRPr sz="3600" dirty="0">
              <a:solidFill>
                <a:schemeClr val="accent4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cxnSp>
        <p:nvCxnSpPr>
          <p:cNvPr id="153" name="Google Shape;153;p24"/>
          <p:cNvCxnSpPr/>
          <p:nvPr/>
        </p:nvCxnSpPr>
        <p:spPr>
          <a:xfrm>
            <a:off x="547132" y="1202635"/>
            <a:ext cx="110976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54" name="Google Shape;154;p24"/>
          <p:cNvSpPr txBox="1"/>
          <p:nvPr/>
        </p:nvSpPr>
        <p:spPr>
          <a:xfrm>
            <a:off x="8626425" y="1276950"/>
            <a:ext cx="3194100" cy="50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Nanum Gothic"/>
              <a:buAutoNum type="arabicPeriod"/>
            </a:pPr>
            <a:r>
              <a:rPr lang="ko-KR" sz="2500" dirty="0">
                <a:solidFill>
                  <a:schemeClr val="accent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주제</a:t>
            </a:r>
            <a:r>
              <a:rPr lang="ko-KR" sz="25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 : 우리 지역 매력 찾기</a:t>
            </a:r>
            <a:endParaRPr sz="25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Nanum Gothic"/>
              <a:buAutoNum type="arabicPeriod"/>
            </a:pPr>
            <a:r>
              <a:rPr lang="ko-KR" sz="2500" dirty="0">
                <a:solidFill>
                  <a:schemeClr val="accent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목표</a:t>
            </a:r>
            <a:r>
              <a:rPr lang="ko-KR" sz="25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 : 우리 지역의 지리 정보와 경제 교류 상황을 조사하고, 이를 바탕으로 우리 지역 매력 상품을 기획한다.</a:t>
            </a:r>
            <a:endParaRPr sz="25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Nanum Gothic"/>
              <a:buAutoNum type="arabicPeriod"/>
            </a:pPr>
            <a:r>
              <a:rPr lang="ko-KR" sz="2500" dirty="0">
                <a:solidFill>
                  <a:schemeClr val="accent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LLM 기능</a:t>
            </a:r>
            <a:r>
              <a:rPr lang="ko-KR" sz="25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 : 자료 찾기</a:t>
            </a:r>
            <a:endParaRPr sz="25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Nanum Gothic"/>
              <a:buAutoNum type="arabicPeriod"/>
            </a:pPr>
            <a:r>
              <a:rPr lang="ko-KR" sz="2500" dirty="0">
                <a:solidFill>
                  <a:schemeClr val="accent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프롬프트 제어</a:t>
            </a:r>
            <a:r>
              <a:rPr lang="ko-KR" sz="25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 : 제어 또는 자유 모드</a:t>
            </a:r>
            <a:endParaRPr sz="25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pic>
        <p:nvPicPr>
          <p:cNvPr id="155" name="Google Shape;155;p24" descr="폰트, 그래픽, 로고, 타이포그래피이(가) 표시된 사진&#10;&#10;AI 생성 콘텐츠는 정확하지 않을 수 있습니다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44117" y="6371849"/>
            <a:ext cx="1376401" cy="261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7125" y="1276954"/>
            <a:ext cx="7844851" cy="52930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5"/>
          <p:cNvSpPr txBox="1">
            <a:spLocks noGrp="1"/>
          </p:cNvSpPr>
          <p:nvPr>
            <p:ph type="title" idx="4294967295"/>
          </p:nvPr>
        </p:nvSpPr>
        <p:spPr>
          <a:xfrm>
            <a:off x="547132" y="410594"/>
            <a:ext cx="8698200" cy="5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ko-KR" sz="3600" dirty="0">
                <a:solidFill>
                  <a:schemeClr val="accent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교사 참고 페이지 | 생성형 AI 활용 과제 배부</a:t>
            </a:r>
            <a:endParaRPr sz="3600" dirty="0">
              <a:solidFill>
                <a:schemeClr val="accent4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cxnSp>
        <p:nvCxnSpPr>
          <p:cNvPr id="162" name="Google Shape;162;p25"/>
          <p:cNvCxnSpPr/>
          <p:nvPr/>
        </p:nvCxnSpPr>
        <p:spPr>
          <a:xfrm>
            <a:off x="547132" y="1202635"/>
            <a:ext cx="110976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63" name="Google Shape;163;p25"/>
          <p:cNvSpPr txBox="1"/>
          <p:nvPr/>
        </p:nvSpPr>
        <p:spPr>
          <a:xfrm>
            <a:off x="8626425" y="1276950"/>
            <a:ext cx="3194100" cy="49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Nanum Gothic"/>
              <a:buAutoNum type="arabicPeriod"/>
            </a:pPr>
            <a:r>
              <a:rPr lang="ko-KR" sz="1500" dirty="0">
                <a:solidFill>
                  <a:schemeClr val="accent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프롬프트 작성방법</a:t>
            </a:r>
            <a:r>
              <a:rPr lang="ko-KR" sz="15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 : </a:t>
            </a:r>
            <a:r>
              <a:rPr lang="ko-KR" sz="1500" dirty="0" err="1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AI를</a:t>
            </a:r>
            <a:r>
              <a:rPr lang="ko-KR" sz="15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 활용하여 우리 지역의 지리 정보를 찾는 방법을 알아봅시다. </a:t>
            </a:r>
            <a:r>
              <a:rPr lang="ko-KR" sz="1500" dirty="0" err="1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AI는</a:t>
            </a:r>
            <a:r>
              <a:rPr lang="ko-KR" sz="15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 답을 알려주는 도구가 아니라 답을 찾는 방법을 알려주는 도구입니다. 프롬프트를 작성할 때는 예를 들어 적거나, 원하는 정보의 종류와 개수 등을 정확하게 적는 것이 좋습니다.</a:t>
            </a:r>
            <a:endParaRPr sz="15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Nanum Gothic"/>
              <a:buAutoNum type="arabicPeriod"/>
            </a:pPr>
            <a:r>
              <a:rPr lang="ko-KR" sz="1500" dirty="0">
                <a:solidFill>
                  <a:schemeClr val="accent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프롬프트 </a:t>
            </a:r>
            <a:r>
              <a:rPr lang="ko-KR" sz="1500" dirty="0" err="1">
                <a:solidFill>
                  <a:schemeClr val="accent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예시문</a:t>
            </a:r>
            <a:r>
              <a:rPr lang="ko-KR" sz="15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 : "○○시(군/구)의 인구, 강수량, 면적, 지형 등의 정보를 알 수 있는 공식적인 사이트를 알려줘. 정부 공식 사이트나 지식 백과 등 믿을 수 있는 사이트로 알려줘.", "○○시와 이웃한 도시 3곳을 알려줘." "○○군, ○○시의 주요 생산품과 특산물을 각각 알려줘.",  "○○시와 ○○군의 경제 교류와 관련된 뉴스 기사 링크를 찾아줘."</a:t>
            </a:r>
            <a:endParaRPr sz="15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Nanum Gothic"/>
              <a:buAutoNum type="arabicPeriod"/>
            </a:pPr>
            <a:r>
              <a:rPr lang="ko-KR" sz="1500" dirty="0">
                <a:solidFill>
                  <a:schemeClr val="accent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금지할 주제</a:t>
            </a:r>
            <a:r>
              <a:rPr lang="ko-KR" sz="15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 : 자유롭게 추가</a:t>
            </a:r>
            <a:endParaRPr sz="15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pic>
        <p:nvPicPr>
          <p:cNvPr id="164" name="Google Shape;164;p25" descr="폰트, 그래픽, 로고, 타이포그래피이(가) 표시된 사진&#10;&#10;AI 생성 콘텐츠는 정확하지 않을 수 있습니다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44117" y="6371849"/>
            <a:ext cx="1376401" cy="261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7125" y="1276950"/>
            <a:ext cx="7922276" cy="5258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6"/>
          <p:cNvSpPr txBox="1">
            <a:spLocks noGrp="1"/>
          </p:cNvSpPr>
          <p:nvPr>
            <p:ph type="title" idx="4294967295"/>
          </p:nvPr>
        </p:nvSpPr>
        <p:spPr>
          <a:xfrm>
            <a:off x="547124" y="410600"/>
            <a:ext cx="9508200" cy="5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ko-KR" sz="3600" dirty="0">
                <a:solidFill>
                  <a:schemeClr val="accent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교사 참고 페이지 | 학생 프롬프트 승인(제어 모드)</a:t>
            </a:r>
            <a:endParaRPr sz="3600" dirty="0">
              <a:solidFill>
                <a:schemeClr val="accent4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cxnSp>
        <p:nvCxnSpPr>
          <p:cNvPr id="171" name="Google Shape;171;p26"/>
          <p:cNvCxnSpPr/>
          <p:nvPr/>
        </p:nvCxnSpPr>
        <p:spPr>
          <a:xfrm>
            <a:off x="547132" y="1202635"/>
            <a:ext cx="110976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72" name="Google Shape;172;p26"/>
          <p:cNvSpPr txBox="1"/>
          <p:nvPr/>
        </p:nvSpPr>
        <p:spPr>
          <a:xfrm>
            <a:off x="8990450" y="2330450"/>
            <a:ext cx="2556300" cy="24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Nanum Gothic"/>
              <a:buAutoNum type="arabicPeriod"/>
            </a:pPr>
            <a:r>
              <a:rPr lang="ko-KR" sz="2500" dirty="0" err="1">
                <a:solidFill>
                  <a:schemeClr val="accent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클래스팅</a:t>
            </a:r>
            <a:r>
              <a:rPr lang="ko-KR" sz="2500" dirty="0">
                <a:solidFill>
                  <a:schemeClr val="accent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 AI 상단 메뉴에서 ‘</a:t>
            </a:r>
            <a:r>
              <a:rPr lang="ko-KR" sz="2500" dirty="0" err="1">
                <a:solidFill>
                  <a:schemeClr val="accent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샌드박스</a:t>
            </a:r>
            <a:r>
              <a:rPr lang="ko-KR" sz="2500" dirty="0">
                <a:solidFill>
                  <a:schemeClr val="accent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’ 선택</a:t>
            </a:r>
            <a:endParaRPr sz="2500" dirty="0">
              <a:solidFill>
                <a:schemeClr val="accent4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Nanum Gothic"/>
              <a:buAutoNum type="arabicPeriod"/>
            </a:pPr>
            <a:r>
              <a:rPr lang="ko-KR" sz="2500" dirty="0">
                <a:solidFill>
                  <a:schemeClr val="accent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과제 목록에서 해당 과제 우측 ‘상세보기’ 선택</a:t>
            </a:r>
            <a:endParaRPr sz="2500" dirty="0">
              <a:solidFill>
                <a:schemeClr val="accent4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pic>
        <p:nvPicPr>
          <p:cNvPr id="173" name="Google Shape;173;p26" descr="폰트, 그래픽, 로고, 타이포그래피이(가) 표시된 사진&#10;&#10;AI 생성 콘텐츠는 정확하지 않을 수 있습니다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44117" y="6371849"/>
            <a:ext cx="1376401" cy="261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7125" y="1358900"/>
            <a:ext cx="6734175" cy="97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7125" y="2486725"/>
            <a:ext cx="8140542" cy="3829199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6"/>
          <p:cNvSpPr/>
          <p:nvPr/>
        </p:nvSpPr>
        <p:spPr>
          <a:xfrm>
            <a:off x="3996425" y="1358900"/>
            <a:ext cx="1065300" cy="636000"/>
          </a:xfrm>
          <a:prstGeom prst="frame">
            <a:avLst>
              <a:gd name="adj1" fmla="val 23035"/>
            </a:avLst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26"/>
          <p:cNvSpPr/>
          <p:nvPr/>
        </p:nvSpPr>
        <p:spPr>
          <a:xfrm>
            <a:off x="7561125" y="5679925"/>
            <a:ext cx="1229100" cy="636000"/>
          </a:xfrm>
          <a:prstGeom prst="frame">
            <a:avLst>
              <a:gd name="adj1" fmla="val 23035"/>
            </a:avLst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7"/>
          <p:cNvSpPr txBox="1">
            <a:spLocks noGrp="1"/>
          </p:cNvSpPr>
          <p:nvPr>
            <p:ph type="title" idx="4294967295"/>
          </p:nvPr>
        </p:nvSpPr>
        <p:spPr>
          <a:xfrm>
            <a:off x="547124" y="410600"/>
            <a:ext cx="9508200" cy="5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ko-KR" sz="3600" dirty="0">
                <a:solidFill>
                  <a:schemeClr val="accent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교사 참고 페이지 | 학생 프롬프트 승인(제어 모드)</a:t>
            </a:r>
            <a:endParaRPr sz="3600" dirty="0">
              <a:solidFill>
                <a:schemeClr val="accent4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cxnSp>
        <p:nvCxnSpPr>
          <p:cNvPr id="183" name="Google Shape;183;p27"/>
          <p:cNvCxnSpPr/>
          <p:nvPr/>
        </p:nvCxnSpPr>
        <p:spPr>
          <a:xfrm>
            <a:off x="547132" y="1202635"/>
            <a:ext cx="110976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84" name="Google Shape;184;p27"/>
          <p:cNvSpPr txBox="1"/>
          <p:nvPr/>
        </p:nvSpPr>
        <p:spPr>
          <a:xfrm>
            <a:off x="8990450" y="2943000"/>
            <a:ext cx="2556300" cy="12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sz="2500" dirty="0">
                <a:solidFill>
                  <a:schemeClr val="accent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실시간 모니터링 탭에서 ‘프롬프트 승인 대기중’ 선택</a:t>
            </a:r>
            <a:endParaRPr sz="2500" dirty="0">
              <a:solidFill>
                <a:schemeClr val="accent4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pic>
        <p:nvPicPr>
          <p:cNvPr id="185" name="Google Shape;185;p27" descr="폰트, 그래픽, 로고, 타이포그래피이(가) 표시된 사진&#10;&#10;AI 생성 콘텐츠는 정확하지 않을 수 있습니다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44117" y="6371849"/>
            <a:ext cx="1376401" cy="261769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7"/>
          <p:cNvSpPr/>
          <p:nvPr/>
        </p:nvSpPr>
        <p:spPr>
          <a:xfrm>
            <a:off x="6096000" y="5558550"/>
            <a:ext cx="1731000" cy="813300"/>
          </a:xfrm>
          <a:prstGeom prst="frame">
            <a:avLst>
              <a:gd name="adj1" fmla="val 18557"/>
            </a:avLst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7" name="Google Shape;187;p27"/>
          <p:cNvGrpSpPr/>
          <p:nvPr/>
        </p:nvGrpSpPr>
        <p:grpSpPr>
          <a:xfrm>
            <a:off x="559650" y="1323500"/>
            <a:ext cx="7982650" cy="5151275"/>
            <a:chOff x="559650" y="1323500"/>
            <a:chExt cx="7982650" cy="5151275"/>
          </a:xfrm>
        </p:grpSpPr>
        <p:pic>
          <p:nvPicPr>
            <p:cNvPr id="188" name="Google Shape;188;p2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59650" y="1323500"/>
              <a:ext cx="7982650" cy="51512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89" name="Google Shape;189;p27"/>
            <p:cNvGrpSpPr/>
            <p:nvPr/>
          </p:nvGrpSpPr>
          <p:grpSpPr>
            <a:xfrm>
              <a:off x="1085225" y="2479775"/>
              <a:ext cx="543226" cy="279526"/>
              <a:chOff x="748575" y="4466875"/>
              <a:chExt cx="543226" cy="279526"/>
            </a:xfrm>
          </p:grpSpPr>
          <p:pic>
            <p:nvPicPr>
              <p:cNvPr id="190" name="Google Shape;190;p27" descr="close-up of a yellow daisy (Provided by Getty Images)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1012275" y="4466875"/>
                <a:ext cx="279526" cy="2795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1" name="Google Shape;191;p27" descr="close-up of a chrysanthemum (Provided by Getty Images)"/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>
                <a:off x="748575" y="4466875"/>
                <a:ext cx="279526" cy="27952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8"/>
          <p:cNvSpPr txBox="1">
            <a:spLocks noGrp="1"/>
          </p:cNvSpPr>
          <p:nvPr>
            <p:ph type="title" idx="4294967295"/>
          </p:nvPr>
        </p:nvSpPr>
        <p:spPr>
          <a:xfrm>
            <a:off x="547124" y="410600"/>
            <a:ext cx="9508200" cy="5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ko-KR" sz="3600" dirty="0">
                <a:solidFill>
                  <a:schemeClr val="accent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교사 참고 페이지 | 학생 프롬프트 승인(제어 모드)</a:t>
            </a:r>
            <a:endParaRPr sz="3600" dirty="0">
              <a:solidFill>
                <a:schemeClr val="accent4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cxnSp>
        <p:nvCxnSpPr>
          <p:cNvPr id="197" name="Google Shape;197;p28"/>
          <p:cNvCxnSpPr/>
          <p:nvPr/>
        </p:nvCxnSpPr>
        <p:spPr>
          <a:xfrm>
            <a:off x="547132" y="1202635"/>
            <a:ext cx="110976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98" name="Google Shape;198;p28"/>
          <p:cNvSpPr txBox="1"/>
          <p:nvPr/>
        </p:nvSpPr>
        <p:spPr>
          <a:xfrm>
            <a:off x="10235925" y="2388200"/>
            <a:ext cx="1584600" cy="24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sz="2500" dirty="0">
                <a:solidFill>
                  <a:schemeClr val="accent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프롬프트 점검 후 학생 개별 승인 또는 일괄 승인 가능</a:t>
            </a:r>
            <a:endParaRPr sz="2500" dirty="0">
              <a:solidFill>
                <a:schemeClr val="accent4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pic>
        <p:nvPicPr>
          <p:cNvPr id="199" name="Google Shape;199;p28" descr="폰트, 그래픽, 로고, 타이포그래피이(가) 표시된 사진&#10;&#10;AI 생성 콘텐츠는 정확하지 않을 수 있습니다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44117" y="6371849"/>
            <a:ext cx="1376401" cy="261769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8"/>
          <p:cNvSpPr/>
          <p:nvPr/>
        </p:nvSpPr>
        <p:spPr>
          <a:xfrm>
            <a:off x="2291925" y="3751350"/>
            <a:ext cx="878700" cy="583200"/>
          </a:xfrm>
          <a:prstGeom prst="frame">
            <a:avLst>
              <a:gd name="adj1" fmla="val 12896"/>
            </a:avLst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28"/>
          <p:cNvSpPr/>
          <p:nvPr/>
        </p:nvSpPr>
        <p:spPr>
          <a:xfrm>
            <a:off x="946950" y="4850175"/>
            <a:ext cx="1131900" cy="428100"/>
          </a:xfrm>
          <a:prstGeom prst="frame">
            <a:avLst>
              <a:gd name="adj1" fmla="val 12896"/>
            </a:avLst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2" name="Google Shape;202;p28"/>
          <p:cNvGrpSpPr/>
          <p:nvPr/>
        </p:nvGrpSpPr>
        <p:grpSpPr>
          <a:xfrm>
            <a:off x="547125" y="1329300"/>
            <a:ext cx="9413874" cy="4945726"/>
            <a:chOff x="547125" y="1329300"/>
            <a:chExt cx="9413874" cy="4945726"/>
          </a:xfrm>
        </p:grpSpPr>
        <p:pic>
          <p:nvPicPr>
            <p:cNvPr id="203" name="Google Shape;203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47125" y="1329300"/>
              <a:ext cx="9413874" cy="4945726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04" name="Google Shape;204;p28"/>
            <p:cNvGrpSpPr/>
            <p:nvPr/>
          </p:nvGrpSpPr>
          <p:grpSpPr>
            <a:xfrm>
              <a:off x="748575" y="4466875"/>
              <a:ext cx="543226" cy="279526"/>
              <a:chOff x="748575" y="4466875"/>
              <a:chExt cx="543226" cy="279526"/>
            </a:xfrm>
          </p:grpSpPr>
          <p:pic>
            <p:nvPicPr>
              <p:cNvPr id="205" name="Google Shape;205;p28" descr="close-up of a yellow daisy (Provided by Getty Images)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1012275" y="4466875"/>
                <a:ext cx="279526" cy="2795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6" name="Google Shape;206;p28" descr="close-up of a chrysanthemum (Provided by Getty Images)"/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>
                <a:off x="748575" y="4466875"/>
                <a:ext cx="279526" cy="27952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9"/>
          <p:cNvSpPr txBox="1"/>
          <p:nvPr/>
        </p:nvSpPr>
        <p:spPr>
          <a:xfrm>
            <a:off x="547132" y="2590023"/>
            <a:ext cx="11097600" cy="5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ko-KR" sz="36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우리 지역 경제 교류 조사하기</a:t>
            </a:r>
            <a:endParaRPr sz="3600" u="none" strike="noStrike" cap="none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cxnSp>
        <p:nvCxnSpPr>
          <p:cNvPr id="212" name="Google Shape;212;p29"/>
          <p:cNvCxnSpPr/>
          <p:nvPr/>
        </p:nvCxnSpPr>
        <p:spPr>
          <a:xfrm>
            <a:off x="547132" y="3428989"/>
            <a:ext cx="110976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cxnSp>
      <p:pic>
        <p:nvPicPr>
          <p:cNvPr id="213" name="Google Shape;213;p29" descr="폰트, 그래픽, 로고, 타이포그래피이(가) 표시된 사진&#10;&#10;AI 생성 콘텐츠는 정확하지 않을 수 있습니다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68467" y="6248249"/>
            <a:ext cx="1376401" cy="261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0"/>
          <p:cNvSpPr txBox="1">
            <a:spLocks noGrp="1"/>
          </p:cNvSpPr>
          <p:nvPr>
            <p:ph type="title" idx="4294967295"/>
          </p:nvPr>
        </p:nvSpPr>
        <p:spPr>
          <a:xfrm>
            <a:off x="547132" y="410594"/>
            <a:ext cx="8698200" cy="5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ko-KR" sz="36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우리 지역 경제 교류 조사하기</a:t>
            </a:r>
            <a:endParaRPr sz="36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cxnSp>
        <p:nvCxnSpPr>
          <p:cNvPr id="219" name="Google Shape;219;p30"/>
          <p:cNvCxnSpPr/>
          <p:nvPr/>
        </p:nvCxnSpPr>
        <p:spPr>
          <a:xfrm>
            <a:off x="547132" y="1202635"/>
            <a:ext cx="110976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20" name="Google Shape;220;p30"/>
          <p:cNvSpPr txBox="1"/>
          <p:nvPr/>
        </p:nvSpPr>
        <p:spPr>
          <a:xfrm>
            <a:off x="7908275" y="2382300"/>
            <a:ext cx="3382800" cy="20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ko-KR" sz="2600" dirty="0">
                <a:solidFill>
                  <a:srgbClr val="FFFF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우리 지역 주요 생산품 알아보기</a:t>
            </a:r>
            <a:endParaRPr sz="2600" dirty="0">
              <a:solidFill>
                <a:srgbClr val="FFFF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endParaRPr sz="26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ko-KR" sz="26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(예) 구로구의 주요 생산품을 알려줘.</a:t>
            </a:r>
            <a:endParaRPr sz="26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pic>
        <p:nvPicPr>
          <p:cNvPr id="221" name="Google Shape;221;p30" descr="폰트, 그래픽, 로고, 타이포그래피이(가) 표시된 사진&#10;&#10;AI 생성 콘텐츠는 정확하지 않을 수 있습니다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44117" y="6349899"/>
            <a:ext cx="1376401" cy="261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93100" y="1411452"/>
            <a:ext cx="6413115" cy="489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1"/>
          <p:cNvSpPr txBox="1">
            <a:spLocks noGrp="1"/>
          </p:cNvSpPr>
          <p:nvPr>
            <p:ph type="title" idx="4294967295"/>
          </p:nvPr>
        </p:nvSpPr>
        <p:spPr>
          <a:xfrm>
            <a:off x="547132" y="410594"/>
            <a:ext cx="8698200" cy="5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ko-KR" sz="36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우리 지역 경제 교류 조사하기</a:t>
            </a:r>
            <a:endParaRPr sz="36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cxnSp>
        <p:nvCxnSpPr>
          <p:cNvPr id="228" name="Google Shape;228;p31"/>
          <p:cNvCxnSpPr/>
          <p:nvPr/>
        </p:nvCxnSpPr>
        <p:spPr>
          <a:xfrm>
            <a:off x="547132" y="1202635"/>
            <a:ext cx="110976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29" name="Google Shape;229;p31"/>
          <p:cNvSpPr txBox="1"/>
          <p:nvPr/>
        </p:nvSpPr>
        <p:spPr>
          <a:xfrm>
            <a:off x="547200" y="5273488"/>
            <a:ext cx="110976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ko-KR" sz="2600" dirty="0">
                <a:solidFill>
                  <a:srgbClr val="FFFF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우리 지역의 경제 교류 모습 알아보기</a:t>
            </a:r>
            <a:endParaRPr sz="26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ko-KR" sz="26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(예) 구로구는 다른 지역과 어떻게 경제 교류하고 있어?</a:t>
            </a:r>
            <a:endParaRPr sz="26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pic>
        <p:nvPicPr>
          <p:cNvPr id="230" name="Google Shape;230;p31" descr="폰트, 그래픽, 로고, 타이포그래피이(가) 표시된 사진&#10;&#10;AI 생성 콘텐츠는 정확하지 않을 수 있습니다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44117" y="6349899"/>
            <a:ext cx="1376401" cy="261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99375" y="1337325"/>
            <a:ext cx="4616050" cy="375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85775" y="1337326"/>
            <a:ext cx="4831086" cy="3752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2"/>
          <p:cNvSpPr txBox="1">
            <a:spLocks noGrp="1"/>
          </p:cNvSpPr>
          <p:nvPr>
            <p:ph type="title" idx="4294967295"/>
          </p:nvPr>
        </p:nvSpPr>
        <p:spPr>
          <a:xfrm>
            <a:off x="547132" y="410594"/>
            <a:ext cx="8698200" cy="5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ko-KR" sz="36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우리 지역 경제 교류 조사하기</a:t>
            </a:r>
            <a:endParaRPr sz="36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cxnSp>
        <p:nvCxnSpPr>
          <p:cNvPr id="238" name="Google Shape;238;p32"/>
          <p:cNvCxnSpPr/>
          <p:nvPr/>
        </p:nvCxnSpPr>
        <p:spPr>
          <a:xfrm>
            <a:off x="547132" y="1202635"/>
            <a:ext cx="110976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39" name="Google Shape;239;p32"/>
          <p:cNvSpPr txBox="1"/>
          <p:nvPr/>
        </p:nvSpPr>
        <p:spPr>
          <a:xfrm>
            <a:off x="547199" y="5273050"/>
            <a:ext cx="110976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ko-KR" sz="2600" dirty="0">
                <a:solidFill>
                  <a:srgbClr val="FFFF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경제 교류 관련 뉴스 기사 찾아보기</a:t>
            </a:r>
            <a:endParaRPr sz="26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ko-KR" sz="26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(예) 구로구와 다른 지역의 경제 교류와 관련된 뉴스 기사 링크를 찾아줘.</a:t>
            </a:r>
            <a:endParaRPr sz="26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pic>
        <p:nvPicPr>
          <p:cNvPr id="240" name="Google Shape;240;p32" descr="폰트, 그래픽, 로고, 타이포그래피이(가) 표시된 사진&#10;&#10;AI 생성 콘텐츠는 정확하지 않을 수 있습니다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44117" y="6349899"/>
            <a:ext cx="1376401" cy="261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93850" y="1367311"/>
            <a:ext cx="4922006" cy="374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88975" y="1367300"/>
            <a:ext cx="4546885" cy="3741087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32"/>
          <p:cNvSpPr/>
          <p:nvPr/>
        </p:nvSpPr>
        <p:spPr>
          <a:xfrm>
            <a:off x="1759250" y="4131075"/>
            <a:ext cx="1558200" cy="53400"/>
          </a:xfrm>
          <a:prstGeom prst="rect">
            <a:avLst/>
          </a:prstGeom>
          <a:solidFill>
            <a:srgbClr val="00FFFF"/>
          </a:solidFill>
          <a:ln w="9525" cap="flat" cmpd="sng">
            <a:solidFill>
              <a:srgbClr val="00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32"/>
          <p:cNvSpPr/>
          <p:nvPr/>
        </p:nvSpPr>
        <p:spPr>
          <a:xfrm>
            <a:off x="6892025" y="1638600"/>
            <a:ext cx="1558200" cy="53400"/>
          </a:xfrm>
          <a:prstGeom prst="rect">
            <a:avLst/>
          </a:prstGeom>
          <a:solidFill>
            <a:srgbClr val="00FFFF"/>
          </a:solidFill>
          <a:ln w="9525" cap="flat" cmpd="sng">
            <a:solidFill>
              <a:srgbClr val="00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32"/>
          <p:cNvSpPr/>
          <p:nvPr/>
        </p:nvSpPr>
        <p:spPr>
          <a:xfrm>
            <a:off x="9135100" y="2856325"/>
            <a:ext cx="1120200" cy="53400"/>
          </a:xfrm>
          <a:prstGeom prst="rect">
            <a:avLst/>
          </a:prstGeom>
          <a:solidFill>
            <a:srgbClr val="00FFFF"/>
          </a:solidFill>
          <a:ln w="9525" cap="flat" cmpd="sng">
            <a:solidFill>
              <a:srgbClr val="00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32"/>
          <p:cNvSpPr/>
          <p:nvPr/>
        </p:nvSpPr>
        <p:spPr>
          <a:xfrm>
            <a:off x="9109975" y="176075"/>
            <a:ext cx="2823000" cy="2157300"/>
          </a:xfrm>
          <a:prstGeom prst="wedgeRoundRectCallout">
            <a:avLst>
              <a:gd name="adj1" fmla="val 5190"/>
              <a:gd name="adj2" fmla="val 66048"/>
              <a:gd name="adj3" fmla="val 0"/>
            </a:avLst>
          </a:prstGeom>
          <a:solidFill>
            <a:srgbClr val="FFE5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25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AI </a:t>
            </a:r>
            <a:r>
              <a:rPr lang="ko-KR" sz="2500" dirty="0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젤로가</a:t>
            </a:r>
            <a:r>
              <a:rPr lang="ko-KR" sz="25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 알려주는 방법으로</a:t>
            </a:r>
            <a:endParaRPr sz="2500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25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직접 뉴스 기사 찾아보기</a:t>
            </a:r>
            <a:endParaRPr sz="2500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3"/>
          <p:cNvSpPr txBox="1">
            <a:spLocks noGrp="1"/>
          </p:cNvSpPr>
          <p:nvPr>
            <p:ph type="title" idx="4294967295"/>
          </p:nvPr>
        </p:nvSpPr>
        <p:spPr>
          <a:xfrm>
            <a:off x="547132" y="410594"/>
            <a:ext cx="8698200" cy="5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ko-KR" sz="36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우리 지역 경제 교류 조사하기</a:t>
            </a:r>
            <a:endParaRPr sz="36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cxnSp>
        <p:nvCxnSpPr>
          <p:cNvPr id="252" name="Google Shape;252;p33"/>
          <p:cNvCxnSpPr/>
          <p:nvPr/>
        </p:nvCxnSpPr>
        <p:spPr>
          <a:xfrm>
            <a:off x="547132" y="1202635"/>
            <a:ext cx="110976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53" name="Google Shape;253;p33"/>
          <p:cNvSpPr txBox="1"/>
          <p:nvPr/>
        </p:nvSpPr>
        <p:spPr>
          <a:xfrm>
            <a:off x="1583550" y="1325625"/>
            <a:ext cx="86982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ko-KR" sz="2600" dirty="0">
                <a:solidFill>
                  <a:srgbClr val="FFFF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조사한 내용 활동지에 정리하기</a:t>
            </a:r>
            <a:endParaRPr sz="2600" dirty="0">
              <a:solidFill>
                <a:srgbClr val="FFFF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ko-KR" sz="26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찾기 어려운 정보는 모둠 친구들에게 “찾는 </a:t>
            </a:r>
            <a:r>
              <a:rPr lang="ko-KR" sz="2600" dirty="0" err="1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방법”을</a:t>
            </a:r>
            <a:r>
              <a:rPr lang="ko-KR" sz="26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 물어봅시다.</a:t>
            </a:r>
            <a:endParaRPr sz="26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pic>
        <p:nvPicPr>
          <p:cNvPr id="254" name="Google Shape;254;p33" descr="폰트, 그래픽, 로고, 타이포그래피이(가) 표시된 사진&#10;&#10;AI 생성 콘텐츠는 정확하지 않을 수 있습니다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44117" y="6349899"/>
            <a:ext cx="1376401" cy="261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94150" y="2341075"/>
            <a:ext cx="8003550" cy="400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4"/>
          <p:cNvSpPr txBox="1"/>
          <p:nvPr/>
        </p:nvSpPr>
        <p:spPr>
          <a:xfrm>
            <a:off x="547132" y="2590023"/>
            <a:ext cx="11097600" cy="5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ko-KR" sz="36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우리 지역 매력 상품 기획하기</a:t>
            </a:r>
            <a:endParaRPr sz="3600" u="none" strike="noStrike" cap="none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cxnSp>
        <p:nvCxnSpPr>
          <p:cNvPr id="261" name="Google Shape;261;p34"/>
          <p:cNvCxnSpPr/>
          <p:nvPr/>
        </p:nvCxnSpPr>
        <p:spPr>
          <a:xfrm>
            <a:off x="547132" y="3428989"/>
            <a:ext cx="110976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cxnSp>
      <p:pic>
        <p:nvPicPr>
          <p:cNvPr id="262" name="Google Shape;262;p34" descr="폰트, 그래픽, 로고, 타이포그래피이(가) 표시된 사진&#10;&#10;AI 생성 콘텐츠는 정확하지 않을 수 있습니다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68467" y="6248249"/>
            <a:ext cx="1376401" cy="261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35" descr="폰트, 그래픽, 로고, 타이포그래피이(가) 표시된 사진&#10;&#10;AI 생성 콘텐츠는 정확하지 않을 수 있습니다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68467" y="6248249"/>
            <a:ext cx="1376401" cy="261769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35"/>
          <p:cNvSpPr/>
          <p:nvPr/>
        </p:nvSpPr>
        <p:spPr>
          <a:xfrm>
            <a:off x="991375" y="2812750"/>
            <a:ext cx="3072300" cy="3418500"/>
          </a:xfrm>
          <a:prstGeom prst="roundRect">
            <a:avLst>
              <a:gd name="adj" fmla="val 6205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2100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ko-KR" sz="2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우리 지역과 </a:t>
            </a:r>
            <a:endParaRPr sz="2100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ko-KR" sz="2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교류하고 있는 지역의 주요 생산품을 찾아본다.</a:t>
            </a:r>
            <a:endParaRPr sz="2100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2100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ko-KR" sz="2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(예) 논산시 - 딸기, 쌀, 한우, 고구마</a:t>
            </a:r>
            <a:endParaRPr sz="2100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sp>
        <p:nvSpPr>
          <p:cNvPr id="269" name="Google Shape;269;p35"/>
          <p:cNvSpPr/>
          <p:nvPr/>
        </p:nvSpPr>
        <p:spPr>
          <a:xfrm>
            <a:off x="4450511" y="2812750"/>
            <a:ext cx="3265800" cy="3435600"/>
          </a:xfrm>
          <a:prstGeom prst="roundRect">
            <a:avLst>
              <a:gd name="adj" fmla="val 6205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2100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2100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ko-KR" sz="2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교류 지역의 생산품과 </a:t>
            </a:r>
            <a:endParaRPr sz="2100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ko-KR" sz="2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우리 지역의 생산품을 결합시켜 두 지역 모두에 유용한 상품을 만든다.</a:t>
            </a:r>
            <a:endParaRPr sz="2100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000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ko-KR" sz="2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(예) 딸기밭에 물 주는 시기를 계산하는 소프트웨어 </a:t>
            </a:r>
            <a:endParaRPr sz="2100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sp>
        <p:nvSpPr>
          <p:cNvPr id="270" name="Google Shape;270;p35"/>
          <p:cNvSpPr/>
          <p:nvPr/>
        </p:nvSpPr>
        <p:spPr>
          <a:xfrm>
            <a:off x="8103077" y="2812750"/>
            <a:ext cx="3265800" cy="3435600"/>
          </a:xfrm>
          <a:prstGeom prst="roundRect">
            <a:avLst>
              <a:gd name="adj" fmla="val 6205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2100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ko-KR" sz="2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최대한 많은 상품을 만든 후</a:t>
            </a:r>
            <a:endParaRPr sz="2100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ko-KR" sz="2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모둠 친구들과 토의하여 </a:t>
            </a:r>
            <a:endParaRPr sz="2100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ko-KR" sz="2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가장 매력적인 상품 하나를</a:t>
            </a:r>
            <a:endParaRPr sz="2100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ko-KR" sz="2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골라 활동지에 적는다.</a:t>
            </a:r>
            <a:endParaRPr sz="2100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sp>
        <p:nvSpPr>
          <p:cNvPr id="271" name="Google Shape;271;p35"/>
          <p:cNvSpPr txBox="1"/>
          <p:nvPr/>
        </p:nvSpPr>
        <p:spPr>
          <a:xfrm>
            <a:off x="547132" y="410594"/>
            <a:ext cx="8698070" cy="583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ko-KR" sz="36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우리 지역 매력 상품 기획하기</a:t>
            </a:r>
            <a:endParaRPr sz="36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cxnSp>
        <p:nvCxnSpPr>
          <p:cNvPr id="272" name="Google Shape;272;p35"/>
          <p:cNvCxnSpPr/>
          <p:nvPr/>
        </p:nvCxnSpPr>
        <p:spPr>
          <a:xfrm>
            <a:off x="547132" y="1202635"/>
            <a:ext cx="11097736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73" name="Google Shape;273;p35"/>
          <p:cNvSpPr txBox="1"/>
          <p:nvPr/>
        </p:nvSpPr>
        <p:spPr>
          <a:xfrm>
            <a:off x="547050" y="1325625"/>
            <a:ext cx="110976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ko-KR" sz="2600" dirty="0">
                <a:solidFill>
                  <a:srgbClr val="FFFF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모둠 친구들과 우리 지역 매력 상품 관련 아이디어 모으기</a:t>
            </a:r>
            <a:endParaRPr sz="2600" dirty="0">
              <a:solidFill>
                <a:srgbClr val="FFFF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ko-KR" sz="26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우리 지역 생산품을 다른 지역과 비교해보고, </a:t>
            </a:r>
            <a:endParaRPr sz="26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ko-KR" sz="26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우리 지역 생산품의 장점을 살려 매력 상품을 만들어봅시다.</a:t>
            </a:r>
            <a:endParaRPr sz="26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pic>
        <p:nvPicPr>
          <p:cNvPr id="274" name="Google Shape;274;p35" descr="pencil icon vector. Isolated contour symbol illustration (Provided by Getty Images)"/>
          <p:cNvPicPr preferRelativeResize="0"/>
          <p:nvPr/>
        </p:nvPicPr>
        <p:blipFill rotWithShape="1">
          <a:blip r:embed="rId5">
            <a:alphaModFix/>
          </a:blip>
          <a:srcRect l="16174" t="17235" r="19487" b="12785"/>
          <a:stretch/>
        </p:blipFill>
        <p:spPr>
          <a:xfrm>
            <a:off x="9467837" y="3045612"/>
            <a:ext cx="536274" cy="583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35" descr="search  book  magnifier (Provided by Getty Images)"/>
          <p:cNvPicPr preferRelativeResize="0"/>
          <p:nvPr/>
        </p:nvPicPr>
        <p:blipFill rotWithShape="1">
          <a:blip r:embed="rId6">
            <a:alphaModFix/>
          </a:blip>
          <a:srcRect l="11627" t="16716" r="5850" b="8690"/>
          <a:stretch/>
        </p:blipFill>
        <p:spPr>
          <a:xfrm>
            <a:off x="2193313" y="2997201"/>
            <a:ext cx="774973" cy="680125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pic>
        <p:nvPicPr>
          <p:cNvPr id="276" name="Google Shape;276;p35" descr="idea  creative  bulb (Provided by Getty Images)"/>
          <p:cNvPicPr preferRelativeResize="0"/>
          <p:nvPr/>
        </p:nvPicPr>
        <p:blipFill rotWithShape="1">
          <a:blip r:embed="rId7">
            <a:alphaModFix/>
          </a:blip>
          <a:srcRect l="19395" t="17256" r="20870" b="12681"/>
          <a:stretch/>
        </p:blipFill>
        <p:spPr>
          <a:xfrm>
            <a:off x="5834738" y="3045600"/>
            <a:ext cx="497275" cy="583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6"/>
          <p:cNvSpPr txBox="1">
            <a:spLocks noGrp="1"/>
          </p:cNvSpPr>
          <p:nvPr>
            <p:ph type="title" idx="4294967295"/>
          </p:nvPr>
        </p:nvSpPr>
        <p:spPr>
          <a:xfrm>
            <a:off x="547132" y="410594"/>
            <a:ext cx="8698200" cy="5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ko-KR" sz="36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우리 지역 매력 상품 기획하기</a:t>
            </a:r>
            <a:endParaRPr sz="36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cxnSp>
        <p:nvCxnSpPr>
          <p:cNvPr id="282" name="Google Shape;282;p36"/>
          <p:cNvCxnSpPr/>
          <p:nvPr/>
        </p:nvCxnSpPr>
        <p:spPr>
          <a:xfrm>
            <a:off x="547132" y="1202635"/>
            <a:ext cx="110976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83" name="Google Shape;283;p36"/>
          <p:cNvSpPr txBox="1"/>
          <p:nvPr/>
        </p:nvSpPr>
        <p:spPr>
          <a:xfrm>
            <a:off x="547050" y="1325625"/>
            <a:ext cx="110976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ko-KR" sz="2600" dirty="0">
                <a:solidFill>
                  <a:srgbClr val="FFFF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모둠 친구들과 토의한 내용 활동지에 정리하기</a:t>
            </a:r>
            <a:endParaRPr sz="2600" dirty="0">
              <a:solidFill>
                <a:srgbClr val="FFFF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endParaRPr sz="26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pic>
        <p:nvPicPr>
          <p:cNvPr id="284" name="Google Shape;284;p36" descr="폰트, 그래픽, 로고, 타이포그래피이(가) 표시된 사진&#10;&#10;AI 생성 콘텐츠는 정확하지 않을 수 있습니다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44117" y="6349899"/>
            <a:ext cx="1376401" cy="261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90550" y="1932875"/>
            <a:ext cx="8610600" cy="428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7"/>
          <p:cNvSpPr txBox="1"/>
          <p:nvPr/>
        </p:nvSpPr>
        <p:spPr>
          <a:xfrm>
            <a:off x="547132" y="2590023"/>
            <a:ext cx="11097600" cy="5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ko-KR" sz="36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활동 결과 공유하기</a:t>
            </a:r>
            <a:endParaRPr sz="3600" u="none" strike="noStrike" cap="none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cxnSp>
        <p:nvCxnSpPr>
          <p:cNvPr id="291" name="Google Shape;291;p37"/>
          <p:cNvCxnSpPr/>
          <p:nvPr/>
        </p:nvCxnSpPr>
        <p:spPr>
          <a:xfrm>
            <a:off x="547132" y="3428989"/>
            <a:ext cx="110976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cxnSp>
      <p:pic>
        <p:nvPicPr>
          <p:cNvPr id="292" name="Google Shape;292;p37" descr="폰트, 그래픽, 로고, 타이포그래피이(가) 표시된 사진&#10;&#10;AI 생성 콘텐츠는 정확하지 않을 수 있습니다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68467" y="6248249"/>
            <a:ext cx="1376401" cy="261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8"/>
          <p:cNvSpPr txBox="1">
            <a:spLocks noGrp="1"/>
          </p:cNvSpPr>
          <p:nvPr>
            <p:ph type="title" idx="4294967295"/>
          </p:nvPr>
        </p:nvSpPr>
        <p:spPr>
          <a:xfrm>
            <a:off x="547132" y="410594"/>
            <a:ext cx="8698200" cy="5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ko-KR" sz="36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활동 결과 공유하기</a:t>
            </a:r>
            <a:endParaRPr sz="36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cxnSp>
        <p:nvCxnSpPr>
          <p:cNvPr id="298" name="Google Shape;298;p38"/>
          <p:cNvCxnSpPr/>
          <p:nvPr/>
        </p:nvCxnSpPr>
        <p:spPr>
          <a:xfrm>
            <a:off x="547132" y="1202635"/>
            <a:ext cx="110976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99" name="Google Shape;299;p38"/>
          <p:cNvSpPr txBox="1"/>
          <p:nvPr/>
        </p:nvSpPr>
        <p:spPr>
          <a:xfrm>
            <a:off x="7804725" y="3163300"/>
            <a:ext cx="38400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ko-KR" sz="2600" dirty="0">
                <a:solidFill>
                  <a:srgbClr val="FFFF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화면 오른쪽 &lt;&lt; 눌러 </a:t>
            </a:r>
            <a:endParaRPr sz="2600" dirty="0">
              <a:solidFill>
                <a:srgbClr val="FFFF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ko-KR" sz="2600" dirty="0">
                <a:solidFill>
                  <a:srgbClr val="FFFF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과제 제출 창 띄우기</a:t>
            </a:r>
            <a:endParaRPr sz="26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pic>
        <p:nvPicPr>
          <p:cNvPr id="300" name="Google Shape;300;p38" descr="폰트, 그래픽, 로고, 타이포그래피이(가) 표시된 사진&#10;&#10;AI 생성 콘텐츠는 정확하지 않을 수 있습니다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44117" y="6349899"/>
            <a:ext cx="1376401" cy="261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7125" y="1325625"/>
            <a:ext cx="6245774" cy="5150550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38"/>
          <p:cNvSpPr/>
          <p:nvPr/>
        </p:nvSpPr>
        <p:spPr>
          <a:xfrm>
            <a:off x="6313500" y="1844675"/>
            <a:ext cx="585900" cy="492300"/>
          </a:xfrm>
          <a:prstGeom prst="frame">
            <a:avLst>
              <a:gd name="adj1" fmla="val 12896"/>
            </a:avLst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9"/>
          <p:cNvSpPr txBox="1">
            <a:spLocks noGrp="1"/>
          </p:cNvSpPr>
          <p:nvPr>
            <p:ph type="title" idx="4294967295"/>
          </p:nvPr>
        </p:nvSpPr>
        <p:spPr>
          <a:xfrm>
            <a:off x="547132" y="410594"/>
            <a:ext cx="8698200" cy="5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ko-KR" sz="36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활동 결과 공유하기</a:t>
            </a:r>
            <a:endParaRPr sz="36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cxnSp>
        <p:nvCxnSpPr>
          <p:cNvPr id="308" name="Google Shape;308;p39"/>
          <p:cNvCxnSpPr/>
          <p:nvPr/>
        </p:nvCxnSpPr>
        <p:spPr>
          <a:xfrm>
            <a:off x="547132" y="1202635"/>
            <a:ext cx="110976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309" name="Google Shape;309;p39"/>
          <p:cNvSpPr txBox="1"/>
          <p:nvPr/>
        </p:nvSpPr>
        <p:spPr>
          <a:xfrm>
            <a:off x="7112275" y="3169050"/>
            <a:ext cx="38400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ko-KR" sz="2600" dirty="0">
                <a:solidFill>
                  <a:srgbClr val="FFFF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‘사진 </a:t>
            </a:r>
            <a:r>
              <a:rPr lang="ko-KR" sz="2600" dirty="0" err="1">
                <a:solidFill>
                  <a:srgbClr val="FFFF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올리기’를</a:t>
            </a:r>
            <a:r>
              <a:rPr lang="ko-KR" sz="2600" dirty="0">
                <a:solidFill>
                  <a:srgbClr val="FFFF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 클릭하여</a:t>
            </a:r>
            <a:endParaRPr sz="2600" dirty="0">
              <a:solidFill>
                <a:srgbClr val="FFFF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ko-KR" sz="2600" dirty="0">
                <a:solidFill>
                  <a:srgbClr val="FFFF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활동지 사진 올리기</a:t>
            </a:r>
            <a:endParaRPr sz="2600" dirty="0">
              <a:solidFill>
                <a:srgbClr val="FFFF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pic>
        <p:nvPicPr>
          <p:cNvPr id="310" name="Google Shape;310;p39" descr="폰트, 그래픽, 로고, 타이포그래피이(가) 표시된 사진&#10;&#10;AI 생성 콘텐츠는 정확하지 않을 수 있습니다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44117" y="6349899"/>
            <a:ext cx="1376401" cy="261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79394" y="1297625"/>
            <a:ext cx="3680575" cy="5381324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39"/>
          <p:cNvSpPr/>
          <p:nvPr/>
        </p:nvSpPr>
        <p:spPr>
          <a:xfrm>
            <a:off x="2904475" y="2204225"/>
            <a:ext cx="1198500" cy="492300"/>
          </a:xfrm>
          <a:prstGeom prst="frame">
            <a:avLst>
              <a:gd name="adj1" fmla="val 12896"/>
            </a:avLst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Google Shape;317;p40" descr="폰트, 그래픽, 로고, 타이포그래피이(가) 표시된 사진&#10;&#10;AI 생성 콘텐츠는 정확하지 않을 수 있습니다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68467" y="6248249"/>
            <a:ext cx="1376401" cy="261769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40"/>
          <p:cNvSpPr txBox="1"/>
          <p:nvPr/>
        </p:nvSpPr>
        <p:spPr>
          <a:xfrm>
            <a:off x="547132" y="410594"/>
            <a:ext cx="8698200" cy="5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ko-KR" sz="36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활동 결과 공유하기</a:t>
            </a:r>
            <a:endParaRPr sz="36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cxnSp>
        <p:nvCxnSpPr>
          <p:cNvPr id="319" name="Google Shape;319;p40"/>
          <p:cNvCxnSpPr/>
          <p:nvPr/>
        </p:nvCxnSpPr>
        <p:spPr>
          <a:xfrm>
            <a:off x="547132" y="1202635"/>
            <a:ext cx="110976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320" name="Google Shape;320;p40"/>
          <p:cNvSpPr txBox="1"/>
          <p:nvPr/>
        </p:nvSpPr>
        <p:spPr>
          <a:xfrm>
            <a:off x="547200" y="2189575"/>
            <a:ext cx="11097600" cy="28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ko-KR" sz="45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친구들의 아이디어를 보면서 </a:t>
            </a:r>
            <a:endParaRPr sz="45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ko-KR" sz="4500" dirty="0">
                <a:solidFill>
                  <a:schemeClr val="accent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칭찬</a:t>
            </a:r>
            <a:r>
              <a:rPr lang="ko-KR" sz="45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하고 싶은 점이나</a:t>
            </a:r>
            <a:endParaRPr sz="45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ko-KR" sz="45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떠오르는 </a:t>
            </a:r>
            <a:r>
              <a:rPr lang="ko-KR" sz="4500" dirty="0">
                <a:solidFill>
                  <a:schemeClr val="accent5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아이디어</a:t>
            </a:r>
            <a:r>
              <a:rPr lang="ko-KR" sz="45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를</a:t>
            </a:r>
            <a:endParaRPr sz="45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ko-KR" sz="45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자유롭게 이야기해봅시다.</a:t>
            </a:r>
            <a:endParaRPr sz="45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41" descr="폰트, 그래픽, 로고, 타이포그래피이(가) 표시된 사진&#10;&#10;AI 생성 콘텐츠는 정확하지 않을 수 있습니다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68467" y="6248249"/>
            <a:ext cx="1376401" cy="261769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41"/>
          <p:cNvSpPr txBox="1"/>
          <p:nvPr/>
        </p:nvSpPr>
        <p:spPr>
          <a:xfrm>
            <a:off x="547132" y="410594"/>
            <a:ext cx="8698200" cy="5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ko-KR" sz="36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다음 시간 이야기</a:t>
            </a:r>
            <a:endParaRPr sz="36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  <p:cxnSp>
        <p:nvCxnSpPr>
          <p:cNvPr id="327" name="Google Shape;327;p41"/>
          <p:cNvCxnSpPr/>
          <p:nvPr/>
        </p:nvCxnSpPr>
        <p:spPr>
          <a:xfrm>
            <a:off x="547132" y="1202635"/>
            <a:ext cx="110976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328" name="Google Shape;328;p41"/>
          <p:cNvSpPr txBox="1"/>
          <p:nvPr/>
        </p:nvSpPr>
        <p:spPr>
          <a:xfrm>
            <a:off x="547200" y="2189575"/>
            <a:ext cx="11097600" cy="28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ko-KR" sz="45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다음 시간에는 </a:t>
            </a:r>
            <a:endParaRPr sz="45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ko-KR" sz="45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오늘 기획한 매력 상품의</a:t>
            </a:r>
            <a:endParaRPr sz="45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ko-KR" sz="45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홍보 자료를 만들어 </a:t>
            </a:r>
            <a:endParaRPr sz="45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ko-KR" sz="4500" dirty="0">
                <a:solidFill>
                  <a:schemeClr val="accent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매력 상품 전시회</a:t>
            </a:r>
            <a:r>
              <a:rPr lang="ko-KR" sz="4500" dirty="0">
                <a:solidFill>
                  <a:schemeClr val="lt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anum Gothic"/>
              </a:rPr>
              <a:t>를 열어봅시다.</a:t>
            </a:r>
            <a:endParaRPr sz="4500" dirty="0">
              <a:solidFill>
                <a:schemeClr val="lt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anum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771</Words>
  <Application>Microsoft Macintosh PowerPoint</Application>
  <PresentationFormat>와이드스크린</PresentationFormat>
  <Paragraphs>113</Paragraphs>
  <Slides>29</Slides>
  <Notes>29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29</vt:i4>
      </vt:variant>
    </vt:vector>
  </HeadingPairs>
  <TitlesOfParts>
    <vt:vector size="35" baseType="lpstr">
      <vt:lpstr>Malgun Gothic</vt:lpstr>
      <vt:lpstr>Pretendard</vt:lpstr>
      <vt:lpstr>Arial</vt:lpstr>
      <vt:lpstr>Nanum Gothic</vt:lpstr>
      <vt:lpstr>Calibri</vt:lpstr>
      <vt:lpstr>Office 테마</vt:lpstr>
      <vt:lpstr>우리 지역 매력 찾기</vt:lpstr>
      <vt:lpstr>생각 열기</vt:lpstr>
      <vt:lpstr>학습목표</vt:lpstr>
      <vt:lpstr>PowerPoint 프레젠테이션</vt:lpstr>
      <vt:lpstr>AI 젤로와 친해지기</vt:lpstr>
      <vt:lpstr>AI 젤로와 친해지기</vt:lpstr>
      <vt:lpstr>과제 시작하기</vt:lpstr>
      <vt:lpstr>우리 지역 지리 정보 조사하기</vt:lpstr>
      <vt:lpstr>우리 지역 지리 정보 조사하기</vt:lpstr>
      <vt:lpstr>우리 지역 지리 정보 조사하기</vt:lpstr>
      <vt:lpstr>교사 참고 페이지 | 생성형 AI 활용 과제 배부</vt:lpstr>
      <vt:lpstr>교사 참고 페이지 | 생성형 AI 활용 과제 배부</vt:lpstr>
      <vt:lpstr>교사 참고 페이지 | 생성형 AI 활용 과제 배부</vt:lpstr>
      <vt:lpstr>교사 참고 페이지 | 학생 프롬프트 승인(제어 모드)</vt:lpstr>
      <vt:lpstr>교사 참고 페이지 | 학생 프롬프트 승인(제어 모드)</vt:lpstr>
      <vt:lpstr>교사 참고 페이지 | 학생 프롬프트 승인(제어 모드)</vt:lpstr>
      <vt:lpstr>PowerPoint 프레젠테이션</vt:lpstr>
      <vt:lpstr>우리 지역 경제 교류 조사하기</vt:lpstr>
      <vt:lpstr>우리 지역 경제 교류 조사하기</vt:lpstr>
      <vt:lpstr>우리 지역 경제 교류 조사하기</vt:lpstr>
      <vt:lpstr>우리 지역 경제 교류 조사하기</vt:lpstr>
      <vt:lpstr>PowerPoint 프레젠테이션</vt:lpstr>
      <vt:lpstr>PowerPoint 프레젠테이션</vt:lpstr>
      <vt:lpstr>우리 지역 매력 상품 기획하기</vt:lpstr>
      <vt:lpstr>PowerPoint 프레젠테이션</vt:lpstr>
      <vt:lpstr>활동 결과 공유하기</vt:lpstr>
      <vt:lpstr>활동 결과 공유하기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이 가영</cp:lastModifiedBy>
  <cp:revision>1</cp:revision>
  <dcterms:modified xsi:type="dcterms:W3CDTF">2026-02-09T00:49:02Z</dcterms:modified>
</cp:coreProperties>
</file>