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je/hkAF8RFNerjlB3fPj64uS2i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76"/>
    <p:restoredTop sz="94694"/>
  </p:normalViewPr>
  <p:slideViewPr>
    <p:cSldViewPr snapToGrid="0">
      <p:cViewPr varScale="1">
        <p:scale>
          <a:sx n="78" d="100"/>
          <a:sy n="78" d="100"/>
        </p:scale>
        <p:origin x="28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31" name="Google Shape;131;p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64" name="Google Shape;164;p6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6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80" name="Google Shape;180;p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9" name="Google Shape;209;p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1" name="Google Shape;211;p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26" name="Google Shape;226;p1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8" name="Google Shape;228;p1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43" name="Google Shape;243;p1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5" name="Google Shape;245;p1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75" name="Google Shape;275;p1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1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90" name="Google Shape;290;p1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5" name="Google Shape;305;p1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6" name="Google Shape;306;p1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6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20" name="Google Shape;320;p16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1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6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35" name="Google Shape;335;p1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p1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51" name="Google Shape;351;p1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p1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1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69" name="Google Shape;369;p1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0" name="Google Shape;370;p1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85" name="Google Shape;385;p2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p2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2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00" name="Google Shape;400;p2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15" name="Google Shape;415;p2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30" name="Google Shape;430;p2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p2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2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47" name="Google Shape;447;p2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63" name="Google Shape;463;p2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4" name="Google Shape;464;p2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6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26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79" name="Google Shape;479;p26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0" name="Google Shape;480;p2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26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98" name="Google Shape;498;p2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9" name="Google Shape;499;p2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2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13" name="Google Shape;513;p2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4" name="Google Shape;514;p2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2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2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2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28" name="Google Shape;528;p2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2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2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2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43" name="Google Shape;543;p3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3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3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3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-7883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820702" y="8791365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12058904" y="4503086"/>
            <a:ext cx="4238321" cy="3632847"/>
          </a:xfrm>
          <a:custGeom>
            <a:avLst/>
            <a:gdLst/>
            <a:ahLst/>
            <a:cxnLst/>
            <a:rect l="l" t="t" r="r" b="b"/>
            <a:pathLst>
              <a:path w="4238321" h="3632847" extrusionOk="0">
                <a:moveTo>
                  <a:pt x="0" y="0"/>
                </a:moveTo>
                <a:lnTo>
                  <a:pt x="4238321" y="0"/>
                </a:lnTo>
                <a:lnTo>
                  <a:pt x="4238321" y="3632847"/>
                </a:lnTo>
                <a:lnTo>
                  <a:pt x="0" y="36328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0643399" y="4726479"/>
            <a:ext cx="1933311" cy="1709370"/>
          </a:xfrm>
          <a:custGeom>
            <a:avLst/>
            <a:gdLst/>
            <a:ahLst/>
            <a:cxnLst/>
            <a:rect l="l" t="t" r="r" b="b"/>
            <a:pathLst>
              <a:path w="1933311" h="1709370" extrusionOk="0">
                <a:moveTo>
                  <a:pt x="0" y="0"/>
                </a:moveTo>
                <a:lnTo>
                  <a:pt x="1933312" y="0"/>
                </a:lnTo>
                <a:lnTo>
                  <a:pt x="1933312" y="1709370"/>
                </a:lnTo>
                <a:lnTo>
                  <a:pt x="0" y="1709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028700" y="2016962"/>
            <a:ext cx="12974717" cy="2486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 </a:t>
            </a:r>
            <a:endParaRPr/>
          </a:p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미래에서 온 편지 1/5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1107272" y="5581164"/>
            <a:ext cx="1208437" cy="26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2026/01/01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/>
          <p:nvPr/>
        </p:nvSpPr>
        <p:spPr>
          <a:xfrm>
            <a:off x="-2059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856888" y="585406"/>
            <a:ext cx="6372324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미래에서 온 편지 1/5</a:t>
            </a:r>
            <a:endParaRPr/>
          </a:p>
        </p:txBody>
      </p:sp>
      <p:sp>
        <p:nvSpPr>
          <p:cNvPr id="109" name="Google Shape;109;p2"/>
          <p:cNvSpPr/>
          <p:nvPr/>
        </p:nvSpPr>
        <p:spPr>
          <a:xfrm>
            <a:off x="800129" y="1798586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870290" y="2320566"/>
            <a:ext cx="2540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성취기준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872001" y="3439941"/>
            <a:ext cx="14123101" cy="6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83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[6국03-03] 체험한 일에 대한 감상을 나타내는 글을 쓴다.</a:t>
            </a:r>
            <a:endParaRPr/>
          </a:p>
        </p:txBody>
      </p:sp>
      <p:sp>
        <p:nvSpPr>
          <p:cNvPr id="112" name="Google Shape;112;p2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856888" y="5387462"/>
            <a:ext cx="2540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학습목표</a:t>
            </a:r>
            <a:endParaRPr/>
          </a:p>
        </p:txBody>
      </p:sp>
      <p:sp>
        <p:nvSpPr>
          <p:cNvPr id="114" name="Google Shape;114;p2"/>
          <p:cNvSpPr txBox="1"/>
          <p:nvPr/>
        </p:nvSpPr>
        <p:spPr>
          <a:xfrm>
            <a:off x="856888" y="6554302"/>
            <a:ext cx="17431112" cy="147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83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미래에서 온 편지의 내용을 이해하고 핵심 메시지를 파악할 수 있다.</a:t>
            </a:r>
            <a:endParaRPr/>
          </a:p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83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미래 사람이 느낀 감정을 공감하며 질문을 찾아낼 수 있다.</a:t>
            </a:r>
            <a:endParaRPr/>
          </a:p>
        </p:txBody>
      </p:sp>
      <p:sp>
        <p:nvSpPr>
          <p:cNvPr id="115" name="Google Shape;115;p2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"/>
          <p:cNvSpPr/>
          <p:nvPr/>
        </p:nvSpPr>
        <p:spPr>
          <a:xfrm>
            <a:off x="-18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1459465" y="3314700"/>
            <a:ext cx="15369034" cy="149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[1차시] 미래에서 온 편지를 읽고 질문을 발견하다</a:t>
            </a:r>
            <a:endParaRPr/>
          </a:p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820702" y="44491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 txBox="1"/>
          <p:nvPr/>
        </p:nvSpPr>
        <p:spPr>
          <a:xfrm>
            <a:off x="1657659" y="3232281"/>
            <a:ext cx="15216634" cy="149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[1차시] 미래에서 온 편지를 읽고 질문을 발견하다</a:t>
            </a:r>
            <a:endParaRPr/>
          </a:p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5118241" y="5939837"/>
            <a:ext cx="1129854" cy="1863676"/>
          </a:xfrm>
          <a:custGeom>
            <a:avLst/>
            <a:gdLst/>
            <a:ahLst/>
            <a:cxnLst/>
            <a:rect l="l" t="t" r="r" b="b"/>
            <a:pathLst>
              <a:path w="1129854" h="1863676" extrusionOk="0">
                <a:moveTo>
                  <a:pt x="0" y="0"/>
                </a:moveTo>
                <a:lnTo>
                  <a:pt x="1129854" y="0"/>
                </a:lnTo>
                <a:lnTo>
                  <a:pt x="1129854" y="1863676"/>
                </a:lnTo>
                <a:lnTo>
                  <a:pt x="0" y="18636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1264976" y="4949087"/>
            <a:ext cx="16002000" cy="673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오늘 아침, 학교에 정체를 알 수 없는 편지가 도착했습니다.</a:t>
            </a:r>
            <a:endParaRPr/>
          </a:p>
        </p:txBody>
      </p:sp>
      <p:sp>
        <p:nvSpPr>
          <p:cNvPr id="141" name="Google Shape;141;p4"/>
          <p:cNvSpPr/>
          <p:nvPr/>
        </p:nvSpPr>
        <p:spPr>
          <a:xfrm>
            <a:off x="2997821" y="6627304"/>
            <a:ext cx="3045431" cy="3137717"/>
          </a:xfrm>
          <a:custGeom>
            <a:avLst/>
            <a:gdLst/>
            <a:ahLst/>
            <a:cxnLst/>
            <a:rect l="l" t="t" r="r" b="b"/>
            <a:pathLst>
              <a:path w="3045431" h="3137717" extrusionOk="0">
                <a:moveTo>
                  <a:pt x="0" y="0"/>
                </a:moveTo>
                <a:lnTo>
                  <a:pt x="3045430" y="0"/>
                </a:lnTo>
                <a:lnTo>
                  <a:pt x="3045430" y="3137716"/>
                </a:lnTo>
                <a:lnTo>
                  <a:pt x="0" y="31377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9044090" y="7065823"/>
            <a:ext cx="2479710" cy="2192477"/>
          </a:xfrm>
          <a:custGeom>
            <a:avLst/>
            <a:gdLst/>
            <a:ahLst/>
            <a:cxnLst/>
            <a:rect l="l" t="t" r="r" b="b"/>
            <a:pathLst>
              <a:path w="2479710" h="2192477" extrusionOk="0">
                <a:moveTo>
                  <a:pt x="0" y="0"/>
                </a:moveTo>
                <a:lnTo>
                  <a:pt x="2479710" y="0"/>
                </a:lnTo>
                <a:lnTo>
                  <a:pt x="2479710" y="2192477"/>
                </a:lnTo>
                <a:lnTo>
                  <a:pt x="0" y="2192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973102" y="4457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8083859" y="2839582"/>
            <a:ext cx="9175365" cy="6067011"/>
          </a:xfrm>
          <a:custGeom>
            <a:avLst/>
            <a:gdLst/>
            <a:ahLst/>
            <a:cxnLst/>
            <a:rect l="l" t="t" r="r" b="b"/>
            <a:pathLst>
              <a:path w="10614764" h="7018782" extrusionOk="0">
                <a:moveTo>
                  <a:pt x="0" y="381254"/>
                </a:moveTo>
                <a:cubicBezTo>
                  <a:pt x="0" y="170688"/>
                  <a:pt x="294867" y="0"/>
                  <a:pt x="658624" y="0"/>
                </a:cubicBezTo>
                <a:lnTo>
                  <a:pt x="9956140" y="0"/>
                </a:lnTo>
                <a:cubicBezTo>
                  <a:pt x="10319897" y="0"/>
                  <a:pt x="10614764" y="170688"/>
                  <a:pt x="10614764" y="381254"/>
                </a:cubicBezTo>
                <a:lnTo>
                  <a:pt x="10614764" y="6637528"/>
                </a:lnTo>
                <a:cubicBezTo>
                  <a:pt x="10614764" y="6848094"/>
                  <a:pt x="10319897" y="7018782"/>
                  <a:pt x="9956140" y="7018782"/>
                </a:cubicBezTo>
                <a:lnTo>
                  <a:pt x="658624" y="7018782"/>
                </a:lnTo>
                <a:cubicBezTo>
                  <a:pt x="294867" y="7018782"/>
                  <a:pt x="0" y="6848094"/>
                  <a:pt x="0" y="6637528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생각</a:t>
            </a:r>
            <a:r>
              <a:rPr lang="en-US" sz="54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열기</a:t>
            </a:r>
            <a:r>
              <a:rPr lang="en-US" sz="54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5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미래에서</a:t>
            </a:r>
            <a:r>
              <a:rPr lang="en-US" sz="54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온</a:t>
            </a:r>
            <a:r>
              <a:rPr lang="en-US" sz="54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편지</a:t>
            </a:r>
            <a:r>
              <a:rPr lang="en-US" sz="54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읽기</a:t>
            </a:r>
            <a:endParaRPr dirty="0"/>
          </a:p>
        </p:txBody>
      </p:sp>
      <p:sp>
        <p:nvSpPr>
          <p:cNvPr id="159" name="Google Shape;159;p5"/>
          <p:cNvSpPr txBox="1"/>
          <p:nvPr/>
        </p:nvSpPr>
        <p:spPr>
          <a:xfrm>
            <a:off x="9689160" y="3466466"/>
            <a:ext cx="8287112" cy="5761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b="0" i="0" u="none" strike="noStrike" cap="non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1.편지를 </a:t>
            </a:r>
            <a:r>
              <a:rPr lang="en-US" sz="4160" b="0" i="0" u="none" strike="noStrike" cap="none" spc="-15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쓴</a:t>
            </a:r>
            <a:r>
              <a:rPr lang="en-US" sz="4160" b="0" i="0" u="none" strike="noStrike" cap="non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spc="-15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사람은</a:t>
            </a:r>
            <a:r>
              <a:rPr lang="en-US" sz="4160" b="0" i="0" u="none" strike="noStrike" cap="non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spc="-15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몇</a:t>
            </a:r>
            <a:r>
              <a:rPr lang="en-US" sz="4160" b="0" i="0" u="none" strike="noStrike" cap="non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spc="-15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학년</a:t>
            </a:r>
            <a:r>
              <a:rPr lang="en-US" sz="4160" b="0" i="0" u="none" strike="noStrike" cap="non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spc="-15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인가요</a:t>
            </a:r>
            <a:r>
              <a:rPr lang="en-US" sz="4160" b="0" i="0" u="none" strike="noStrike" cap="non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spc="-150" dirty="0"/>
          </a:p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 b="0" i="0" u="none" strike="noStrike" cap="none" spc="-15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u="none" strike="noStrik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2.2045년에 </a:t>
            </a:r>
            <a:r>
              <a:rPr lang="en-US" sz="4160" u="none" strike="noStrike" spc="-15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우리는</a:t>
            </a:r>
            <a:r>
              <a:rPr lang="en-US" sz="4160" u="none" strike="noStrik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u="none" strike="noStrike" spc="-15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몇</a:t>
            </a:r>
            <a:r>
              <a:rPr lang="en-US" sz="4160" u="none" strike="noStrik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u="none" strike="noStrike" spc="-15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살인가요</a:t>
            </a:r>
            <a:r>
              <a:rPr lang="en-US" sz="4160" u="none" strike="noStrik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spc="-150" dirty="0"/>
          </a:p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 b="0" i="0" u="none" strike="noStrike" cap="none" spc="-15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b="0" i="0" u="none" strike="noStrike" cap="non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3.민준이는 </a:t>
            </a:r>
            <a:r>
              <a:rPr lang="en-US" sz="4160" b="0" i="0" u="none" strike="noStrike" cap="none" spc="-15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무엇을</a:t>
            </a:r>
            <a:r>
              <a:rPr lang="en-US" sz="4160" b="0" i="0" u="none" strike="noStrike" cap="non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spc="-15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궁금해하나요</a:t>
            </a:r>
            <a:r>
              <a:rPr lang="en-US" sz="4160" b="0" i="0" u="none" strike="noStrike" cap="non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spc="-150" dirty="0"/>
          </a:p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b="0" i="0" u="none" strike="noStrike" cap="none" spc="-15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endParaRPr spc="-150" dirty="0"/>
          </a:p>
        </p:txBody>
      </p:sp>
      <p:sp>
        <p:nvSpPr>
          <p:cNvPr id="160" name="Google Shape;160;p5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18;p9">
            <a:extLst>
              <a:ext uri="{FF2B5EF4-FFF2-40B4-BE49-F238E27FC236}">
                <a16:creationId xmlns:a16="http://schemas.microsoft.com/office/drawing/2014/main" id="{73432ECB-72BD-E07B-1F56-E94C6EC10EE1}"/>
              </a:ext>
            </a:extLst>
          </p:cNvPr>
          <p:cNvSpPr/>
          <p:nvPr/>
        </p:nvSpPr>
        <p:spPr>
          <a:xfrm>
            <a:off x="856888" y="2234295"/>
            <a:ext cx="8287112" cy="7339135"/>
          </a:xfrm>
          <a:custGeom>
            <a:avLst/>
            <a:gdLst/>
            <a:ahLst/>
            <a:cxnLst/>
            <a:rect l="l" t="t" r="r" b="b"/>
            <a:pathLst>
              <a:path w="6119004" h="7339135" extrusionOk="0">
                <a:moveTo>
                  <a:pt x="0" y="0"/>
                </a:moveTo>
                <a:lnTo>
                  <a:pt x="6119004" y="0"/>
                </a:lnTo>
                <a:lnTo>
                  <a:pt x="6119004" y="7339135"/>
                </a:lnTo>
                <a:lnTo>
                  <a:pt x="0" y="73391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20;p9">
            <a:extLst>
              <a:ext uri="{FF2B5EF4-FFF2-40B4-BE49-F238E27FC236}">
                <a16:creationId xmlns:a16="http://schemas.microsoft.com/office/drawing/2014/main" id="{F6DE1EEA-A4B6-0FFB-2BD2-4D24FB569A74}"/>
              </a:ext>
            </a:extLst>
          </p:cNvPr>
          <p:cNvSpPr txBox="1"/>
          <p:nvPr/>
        </p:nvSpPr>
        <p:spPr>
          <a:xfrm>
            <a:off x="1283318" y="2758155"/>
            <a:ext cx="7377066" cy="620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2045년,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미래에서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온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안녕하세요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저는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2045년에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6학년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김민준이에요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도시는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여름이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아주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길어졌어요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낮에는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너무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더워서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밖에서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없어요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심지어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학교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운동장도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자주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사용하지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못해요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어른들은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“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예전에는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시원해서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점심시간에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마음껏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놀았어”라고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말씀해주셨어요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그래서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말을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들을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때마다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궁금해졌어요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2026년에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여러분은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어떻게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있나요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sz="28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1981200" y="3399842"/>
            <a:ext cx="14641897" cy="149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이 편지는 우리에게 무엇을 묻고 있는 것일까요?</a:t>
            </a:r>
            <a:endParaRPr/>
          </a:p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820702" y="44491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6"/>
          <p:cNvSpPr/>
          <p:nvPr/>
        </p:nvSpPr>
        <p:spPr>
          <a:xfrm>
            <a:off x="10688715" y="4810616"/>
            <a:ext cx="1129854" cy="1863676"/>
          </a:xfrm>
          <a:custGeom>
            <a:avLst/>
            <a:gdLst/>
            <a:ahLst/>
            <a:cxnLst/>
            <a:rect l="l" t="t" r="r" b="b"/>
            <a:pathLst>
              <a:path w="1129854" h="1863676" extrusionOk="0">
                <a:moveTo>
                  <a:pt x="0" y="0"/>
                </a:moveTo>
                <a:lnTo>
                  <a:pt x="1129854" y="0"/>
                </a:lnTo>
                <a:lnTo>
                  <a:pt x="1129854" y="1863676"/>
                </a:lnTo>
                <a:lnTo>
                  <a:pt x="0" y="18636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6"/>
          <p:cNvSpPr/>
          <p:nvPr/>
        </p:nvSpPr>
        <p:spPr>
          <a:xfrm>
            <a:off x="8568295" y="5498083"/>
            <a:ext cx="3045431" cy="3137717"/>
          </a:xfrm>
          <a:custGeom>
            <a:avLst/>
            <a:gdLst/>
            <a:ahLst/>
            <a:cxnLst/>
            <a:rect l="l" t="t" r="r" b="b"/>
            <a:pathLst>
              <a:path w="3045431" h="3137717" extrusionOk="0">
                <a:moveTo>
                  <a:pt x="0" y="0"/>
                </a:moveTo>
                <a:lnTo>
                  <a:pt x="3045430" y="0"/>
                </a:lnTo>
                <a:lnTo>
                  <a:pt x="3045430" y="3137717"/>
                </a:lnTo>
                <a:lnTo>
                  <a:pt x="0" y="3137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5967454" y="5742454"/>
            <a:ext cx="2479710" cy="2192477"/>
          </a:xfrm>
          <a:custGeom>
            <a:avLst/>
            <a:gdLst/>
            <a:ahLst/>
            <a:cxnLst/>
            <a:rect l="l" t="t" r="r" b="b"/>
            <a:pathLst>
              <a:path w="2479710" h="2192477" extrusionOk="0">
                <a:moveTo>
                  <a:pt x="0" y="0"/>
                </a:moveTo>
                <a:lnTo>
                  <a:pt x="2479710" y="0"/>
                </a:lnTo>
                <a:lnTo>
                  <a:pt x="2479710" y="2192477"/>
                </a:lnTo>
                <a:lnTo>
                  <a:pt x="0" y="2192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973102" y="46015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7"/>
          <p:cNvSpPr txBox="1"/>
          <p:nvPr/>
        </p:nvSpPr>
        <p:spPr>
          <a:xfrm>
            <a:off x="296958" y="3467609"/>
            <a:ext cx="17991042" cy="149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학습목표 : 미래에서 온 편지를 읽고 OO을 발견하여 봅시다. </a:t>
            </a:r>
            <a:endParaRPr/>
          </a:p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820702" y="44491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5402864" y="4959705"/>
            <a:ext cx="1129854" cy="1863676"/>
          </a:xfrm>
          <a:custGeom>
            <a:avLst/>
            <a:gdLst/>
            <a:ahLst/>
            <a:cxnLst/>
            <a:rect l="l" t="t" r="r" b="b"/>
            <a:pathLst>
              <a:path w="1129854" h="1863676" extrusionOk="0">
                <a:moveTo>
                  <a:pt x="0" y="0"/>
                </a:moveTo>
                <a:lnTo>
                  <a:pt x="1129853" y="0"/>
                </a:lnTo>
                <a:lnTo>
                  <a:pt x="1129853" y="1863676"/>
                </a:lnTo>
                <a:lnTo>
                  <a:pt x="0" y="18636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3282443" y="5647171"/>
            <a:ext cx="3045431" cy="3137717"/>
          </a:xfrm>
          <a:custGeom>
            <a:avLst/>
            <a:gdLst/>
            <a:ahLst/>
            <a:cxnLst/>
            <a:rect l="l" t="t" r="r" b="b"/>
            <a:pathLst>
              <a:path w="3045431" h="3137717" extrusionOk="0">
                <a:moveTo>
                  <a:pt x="0" y="0"/>
                </a:moveTo>
                <a:lnTo>
                  <a:pt x="3045431" y="0"/>
                </a:lnTo>
                <a:lnTo>
                  <a:pt x="3045431" y="3137717"/>
                </a:lnTo>
                <a:lnTo>
                  <a:pt x="0" y="3137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5740128" y="6880531"/>
            <a:ext cx="10719072" cy="149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OO에 들어갈 알맞은 단어는?</a:t>
            </a:r>
            <a:endParaRPr/>
          </a:p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614546" y="4524375"/>
            <a:ext cx="17287460" cy="45719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8"/>
          <p:cNvSpPr txBox="1"/>
          <p:nvPr/>
        </p:nvSpPr>
        <p:spPr>
          <a:xfrm>
            <a:off x="636326" y="3481163"/>
            <a:ext cx="17015347" cy="1389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42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학습목표 : 미래에서 온 편지를 읽고 질문을 발견하여 봅시다. </a:t>
            </a:r>
            <a:endParaRPr/>
          </a:p>
          <a:p>
            <a:pPr marL="0" marR="0" lvl="0" indent="0" algn="ctr" rtl="0">
              <a:lnSpc>
                <a:spcPct val="10801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42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820702" y="44491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8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614546" y="4524375"/>
            <a:ext cx="17287460" cy="45719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9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9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8083859" y="2839582"/>
            <a:ext cx="9175365" cy="6067011"/>
          </a:xfrm>
          <a:custGeom>
            <a:avLst/>
            <a:gdLst/>
            <a:ahLst/>
            <a:cxnLst/>
            <a:rect l="l" t="t" r="r" b="b"/>
            <a:pathLst>
              <a:path w="10614764" h="7018782" extrusionOk="0">
                <a:moveTo>
                  <a:pt x="0" y="381254"/>
                </a:moveTo>
                <a:cubicBezTo>
                  <a:pt x="0" y="170688"/>
                  <a:pt x="294867" y="0"/>
                  <a:pt x="658624" y="0"/>
                </a:cubicBezTo>
                <a:lnTo>
                  <a:pt x="9956140" y="0"/>
                </a:lnTo>
                <a:cubicBezTo>
                  <a:pt x="10319897" y="0"/>
                  <a:pt x="10614764" y="170688"/>
                  <a:pt x="10614764" y="381254"/>
                </a:cubicBezTo>
                <a:lnTo>
                  <a:pt x="10614764" y="6637528"/>
                </a:lnTo>
                <a:cubicBezTo>
                  <a:pt x="10614764" y="6848094"/>
                  <a:pt x="10319897" y="7018782"/>
                  <a:pt x="9956140" y="7018782"/>
                </a:cubicBezTo>
                <a:lnTo>
                  <a:pt x="658624" y="7018782"/>
                </a:lnTo>
                <a:cubicBezTo>
                  <a:pt x="294867" y="7018782"/>
                  <a:pt x="0" y="6848094"/>
                  <a:pt x="0" y="6637528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856888" y="2234295"/>
            <a:ext cx="8287112" cy="7339135"/>
          </a:xfrm>
          <a:custGeom>
            <a:avLst/>
            <a:gdLst/>
            <a:ahLst/>
            <a:cxnLst/>
            <a:rect l="l" t="t" r="r" b="b"/>
            <a:pathLst>
              <a:path w="6119004" h="7339135" extrusionOk="0">
                <a:moveTo>
                  <a:pt x="0" y="0"/>
                </a:moveTo>
                <a:lnTo>
                  <a:pt x="6119004" y="0"/>
                </a:lnTo>
                <a:lnTo>
                  <a:pt x="6119004" y="7339135"/>
                </a:lnTo>
                <a:lnTo>
                  <a:pt x="0" y="73391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전개_활동1: 미래 편지 내용 파악하기(공감질문)</a:t>
            </a:r>
            <a:endParaRPr/>
          </a:p>
        </p:txBody>
      </p:sp>
      <p:sp>
        <p:nvSpPr>
          <p:cNvPr id="220" name="Google Shape;220;p9"/>
          <p:cNvSpPr txBox="1"/>
          <p:nvPr/>
        </p:nvSpPr>
        <p:spPr>
          <a:xfrm>
            <a:off x="1283318" y="2758155"/>
            <a:ext cx="7445046" cy="620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2045년,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미래에서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온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안녕하세요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저는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2045년에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6학년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김민준이에요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도시는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여름이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아주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길어졌어요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낮에는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너무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더워서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밖에서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없어요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심지어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학교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운동장도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자주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사용하지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못해요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어른들은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“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예전에는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시원해서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점심시간에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마음껏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놀았어”라고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말씀해주셨어요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그래서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말을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들을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때마다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궁금해졌어요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2026년에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여러분은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어떻게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있나요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sz="2800" dirty="0"/>
          </a:p>
        </p:txBody>
      </p:sp>
      <p:sp>
        <p:nvSpPr>
          <p:cNvPr id="221" name="Google Shape;221;p9"/>
          <p:cNvSpPr txBox="1"/>
          <p:nvPr/>
        </p:nvSpPr>
        <p:spPr>
          <a:xfrm>
            <a:off x="9570430" y="3638695"/>
            <a:ext cx="7927422" cy="390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편지를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쓴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친구는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지금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어떤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상황에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놓여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있다고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느껴졌나요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dirty="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-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속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사실을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정리하되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endParaRPr dirty="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여러분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스스로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해석하여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봅시다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dirty="0"/>
          </a:p>
        </p:txBody>
      </p:sp>
      <p:sp>
        <p:nvSpPr>
          <p:cNvPr id="222" name="Google Shape;222;p9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0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083859" y="2839582"/>
            <a:ext cx="9175365" cy="6067011"/>
          </a:xfrm>
          <a:custGeom>
            <a:avLst/>
            <a:gdLst/>
            <a:ahLst/>
            <a:cxnLst/>
            <a:rect l="l" t="t" r="r" b="b"/>
            <a:pathLst>
              <a:path w="10614764" h="7018782" extrusionOk="0">
                <a:moveTo>
                  <a:pt x="0" y="381254"/>
                </a:moveTo>
                <a:cubicBezTo>
                  <a:pt x="0" y="170688"/>
                  <a:pt x="294867" y="0"/>
                  <a:pt x="658624" y="0"/>
                </a:cubicBezTo>
                <a:lnTo>
                  <a:pt x="9956140" y="0"/>
                </a:lnTo>
                <a:cubicBezTo>
                  <a:pt x="10319897" y="0"/>
                  <a:pt x="10614764" y="170688"/>
                  <a:pt x="10614764" y="381254"/>
                </a:cubicBezTo>
                <a:lnTo>
                  <a:pt x="10614764" y="6637528"/>
                </a:lnTo>
                <a:cubicBezTo>
                  <a:pt x="10614764" y="6848094"/>
                  <a:pt x="10319897" y="7018782"/>
                  <a:pt x="9956140" y="7018782"/>
                </a:cubicBezTo>
                <a:lnTo>
                  <a:pt x="658624" y="7018782"/>
                </a:lnTo>
                <a:cubicBezTo>
                  <a:pt x="294867" y="7018782"/>
                  <a:pt x="0" y="6848094"/>
                  <a:pt x="0" y="6637528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0"/>
          <p:cNvSpPr txBox="1"/>
          <p:nvPr/>
        </p:nvSpPr>
        <p:spPr>
          <a:xfrm>
            <a:off x="9616754" y="3906329"/>
            <a:ext cx="8198491" cy="390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편지를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읽으면서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편지를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쓴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사람의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마음이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어떤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상태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일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것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같나요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dirty="0"/>
          </a:p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 b="0" i="0" u="none" strike="noStrike" cap="none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-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감정과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관련된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단어를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자유롭게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발표하여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봅시다</a:t>
            </a:r>
            <a:r>
              <a:rPr lang="en-US" sz="4160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dirty="0"/>
          </a:p>
        </p:txBody>
      </p:sp>
      <p:sp>
        <p:nvSpPr>
          <p:cNvPr id="238" name="Google Shape;238;p10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전개_활동1: 미래 편지 내용 파악하기(공감질문)</a:t>
            </a:r>
            <a:endParaRPr/>
          </a:p>
        </p:txBody>
      </p:sp>
      <p:sp>
        <p:nvSpPr>
          <p:cNvPr id="239" name="Google Shape;239;p10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18;p9">
            <a:extLst>
              <a:ext uri="{FF2B5EF4-FFF2-40B4-BE49-F238E27FC236}">
                <a16:creationId xmlns:a16="http://schemas.microsoft.com/office/drawing/2014/main" id="{603A8248-D499-C056-D13B-738043001D13}"/>
              </a:ext>
            </a:extLst>
          </p:cNvPr>
          <p:cNvSpPr/>
          <p:nvPr/>
        </p:nvSpPr>
        <p:spPr>
          <a:xfrm>
            <a:off x="856888" y="2234295"/>
            <a:ext cx="8287112" cy="7339135"/>
          </a:xfrm>
          <a:custGeom>
            <a:avLst/>
            <a:gdLst/>
            <a:ahLst/>
            <a:cxnLst/>
            <a:rect l="l" t="t" r="r" b="b"/>
            <a:pathLst>
              <a:path w="6119004" h="7339135" extrusionOk="0">
                <a:moveTo>
                  <a:pt x="0" y="0"/>
                </a:moveTo>
                <a:lnTo>
                  <a:pt x="6119004" y="0"/>
                </a:lnTo>
                <a:lnTo>
                  <a:pt x="6119004" y="7339135"/>
                </a:lnTo>
                <a:lnTo>
                  <a:pt x="0" y="73391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20;p9">
            <a:extLst>
              <a:ext uri="{FF2B5EF4-FFF2-40B4-BE49-F238E27FC236}">
                <a16:creationId xmlns:a16="http://schemas.microsoft.com/office/drawing/2014/main" id="{554AC8A0-80F1-24D0-FF71-64863E39681C}"/>
              </a:ext>
            </a:extLst>
          </p:cNvPr>
          <p:cNvSpPr txBox="1"/>
          <p:nvPr/>
        </p:nvSpPr>
        <p:spPr>
          <a:xfrm>
            <a:off x="1283318" y="2758155"/>
            <a:ext cx="7445046" cy="620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2045년,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미래에서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온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안녕하세요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저는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2045년에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6학년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김민준이에요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도시는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여름이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아주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길어졌어요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낮에는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너무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더워서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밖에서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없어요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심지어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학교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운동장도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자주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사용하지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못해요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어른들은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“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예전에는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시원해서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점심시간에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마음껏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놀았어”라고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말씀해주셨어요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그래서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말을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들을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때마다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궁금해졌어요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2026년에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여러분은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어떻게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있나요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sz="28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 txBox="1"/>
          <p:nvPr/>
        </p:nvSpPr>
        <p:spPr>
          <a:xfrm>
            <a:off x="2277256" y="3399842"/>
            <a:ext cx="14410544" cy="149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여기서 잠깐! 선생님의 클래스팅 샌드박스 준비</a:t>
            </a:r>
            <a:endParaRPr/>
          </a:p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FFDE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820702" y="44491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1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1"/>
          <p:cNvSpPr txBox="1"/>
          <p:nvPr/>
        </p:nvSpPr>
        <p:spPr>
          <a:xfrm>
            <a:off x="4980214" y="4930037"/>
            <a:ext cx="12382281" cy="111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59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노란색</a:t>
            </a:r>
            <a:r>
              <a:rPr lang="en-US" sz="3359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359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글씨로</a:t>
            </a:r>
            <a:r>
              <a:rPr lang="en-US" sz="3359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359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된</a:t>
            </a:r>
            <a:r>
              <a:rPr lang="en-US" sz="3359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359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슬라이드는</a:t>
            </a:r>
            <a:r>
              <a:rPr lang="en-US" sz="3359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359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선생님을</a:t>
            </a:r>
            <a:r>
              <a:rPr lang="en-US" sz="3359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359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위해</a:t>
            </a:r>
            <a:r>
              <a:rPr lang="en-US" sz="3359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359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준비된</a:t>
            </a:r>
            <a:r>
              <a:rPr lang="en-US" sz="3359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359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자료입니다</a:t>
            </a:r>
            <a:r>
              <a:rPr lang="en-US" sz="3359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dirty="0"/>
          </a:p>
          <a:p>
            <a:pPr marL="0" marR="0" lvl="0" indent="0" algn="ctr" rtl="0">
              <a:lnSpc>
                <a:spcPct val="10800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59" dirty="0">
              <a:solidFill>
                <a:srgbClr val="FFDE59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614546" y="4524375"/>
            <a:ext cx="17287460" cy="45719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2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56888" y="2162282"/>
            <a:ext cx="16615042" cy="7411134"/>
          </a:xfrm>
          <a:custGeom>
            <a:avLst/>
            <a:gdLst/>
            <a:ahLst/>
            <a:cxnLst/>
            <a:rect l="l" t="t" r="r" b="b"/>
            <a:pathLst>
              <a:path w="19221552" h="8573767" extrusionOk="0">
                <a:moveTo>
                  <a:pt x="0" y="465719"/>
                </a:moveTo>
                <a:cubicBezTo>
                  <a:pt x="0" y="208503"/>
                  <a:pt x="533954" y="0"/>
                  <a:pt x="1192656" y="0"/>
                </a:cubicBezTo>
                <a:lnTo>
                  <a:pt x="18028896" y="0"/>
                </a:lnTo>
                <a:cubicBezTo>
                  <a:pt x="18687599" y="0"/>
                  <a:pt x="19221552" y="208503"/>
                  <a:pt x="19221552" y="465719"/>
                </a:cubicBezTo>
                <a:lnTo>
                  <a:pt x="19221552" y="8108048"/>
                </a:lnTo>
                <a:cubicBezTo>
                  <a:pt x="19221552" y="8365265"/>
                  <a:pt x="18687599" y="8573767"/>
                  <a:pt x="18028896" y="8573767"/>
                </a:cubicBezTo>
                <a:lnTo>
                  <a:pt x="1192656" y="8573767"/>
                </a:lnTo>
                <a:cubicBezTo>
                  <a:pt x="533954" y="8573767"/>
                  <a:pt x="0" y="8365263"/>
                  <a:pt x="0" y="8108048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1352705" y="2498505"/>
            <a:ext cx="7323108" cy="2273443"/>
          </a:xfrm>
          <a:custGeom>
            <a:avLst/>
            <a:gdLst/>
            <a:ahLst/>
            <a:cxnLst/>
            <a:rect l="l" t="t" r="r" b="b"/>
            <a:pathLst>
              <a:path w="7323108" h="2273443" extrusionOk="0">
                <a:moveTo>
                  <a:pt x="0" y="0"/>
                </a:moveTo>
                <a:lnTo>
                  <a:pt x="7323109" y="0"/>
                </a:lnTo>
                <a:lnTo>
                  <a:pt x="7323109" y="2273443"/>
                </a:lnTo>
                <a:lnTo>
                  <a:pt x="0" y="2273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1352705" y="5905956"/>
            <a:ext cx="7323108" cy="2126064"/>
          </a:xfrm>
          <a:custGeom>
            <a:avLst/>
            <a:gdLst/>
            <a:ahLst/>
            <a:cxnLst/>
            <a:rect l="l" t="t" r="r" b="b"/>
            <a:pathLst>
              <a:path w="7323108" h="2126064" extrusionOk="0">
                <a:moveTo>
                  <a:pt x="0" y="0"/>
                </a:moveTo>
                <a:lnTo>
                  <a:pt x="7323109" y="0"/>
                </a:lnTo>
                <a:lnTo>
                  <a:pt x="7323109" y="2126064"/>
                </a:lnTo>
                <a:lnTo>
                  <a:pt x="0" y="21260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2"/>
          <p:cNvSpPr txBox="1"/>
          <p:nvPr/>
        </p:nvSpPr>
        <p:spPr>
          <a:xfrm>
            <a:off x="9164479" y="3560768"/>
            <a:ext cx="7927422" cy="6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클래스팅 접속 후 AI 탭 클릭</a:t>
            </a:r>
            <a:endParaRPr/>
          </a:p>
        </p:txBody>
      </p:sp>
      <p:sp>
        <p:nvSpPr>
          <p:cNvPr id="269" name="Google Shape;269;p12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전개_활동1: 미래 편지 내용 파악하기(비교질문)</a:t>
            </a:r>
            <a:endParaRPr/>
          </a:p>
        </p:txBody>
      </p:sp>
      <p:sp>
        <p:nvSpPr>
          <p:cNvPr id="270" name="Google Shape;270;p12"/>
          <p:cNvSpPr txBox="1"/>
          <p:nvPr/>
        </p:nvSpPr>
        <p:spPr>
          <a:xfrm>
            <a:off x="9074207" y="6159362"/>
            <a:ext cx="7927422" cy="124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ai.classting.com 주소창 확인 후샌드박스 클릭</a:t>
            </a:r>
            <a:endParaRPr/>
          </a:p>
        </p:txBody>
      </p:sp>
      <p:sp>
        <p:nvSpPr>
          <p:cNvPr id="271" name="Google Shape;271;p12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3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15940" y="2603195"/>
            <a:ext cx="6704410" cy="3142692"/>
          </a:xfrm>
          <a:custGeom>
            <a:avLst/>
            <a:gdLst/>
            <a:ahLst/>
            <a:cxnLst/>
            <a:rect l="l" t="t" r="r" b="b"/>
            <a:pathLst>
              <a:path w="6704410" h="3142692" extrusionOk="0">
                <a:moveTo>
                  <a:pt x="0" y="0"/>
                </a:moveTo>
                <a:lnTo>
                  <a:pt x="6704410" y="0"/>
                </a:lnTo>
                <a:lnTo>
                  <a:pt x="6704410" y="3142692"/>
                </a:lnTo>
                <a:lnTo>
                  <a:pt x="0" y="31426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3"/>
          <p:cNvSpPr txBox="1"/>
          <p:nvPr/>
        </p:nvSpPr>
        <p:spPr>
          <a:xfrm>
            <a:off x="8080202" y="3330360"/>
            <a:ext cx="7927422" cy="6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과제</a:t>
            </a:r>
            <a:r>
              <a:rPr lang="en-US" sz="416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배부-샌드백스</a:t>
            </a:r>
            <a:r>
              <a:rPr lang="en-US" sz="416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과제</a:t>
            </a:r>
            <a:r>
              <a:rPr lang="en-US" sz="416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클릭</a:t>
            </a:r>
            <a:endParaRPr dirty="0"/>
          </a:p>
        </p:txBody>
      </p:sp>
      <p:sp>
        <p:nvSpPr>
          <p:cNvPr id="285" name="Google Shape;285;p13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전개_활동1: 미래 편지 내용 파악하기(비교질문)</a:t>
            </a:r>
            <a:endParaRPr/>
          </a:p>
        </p:txBody>
      </p:sp>
      <p:sp>
        <p:nvSpPr>
          <p:cNvPr id="286" name="Google Shape;286;p13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4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4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4"/>
          <p:cNvSpPr/>
          <p:nvPr/>
        </p:nvSpPr>
        <p:spPr>
          <a:xfrm>
            <a:off x="1028700" y="1965021"/>
            <a:ext cx="6910747" cy="7678608"/>
          </a:xfrm>
          <a:custGeom>
            <a:avLst/>
            <a:gdLst/>
            <a:ahLst/>
            <a:cxnLst/>
            <a:rect l="l" t="t" r="r" b="b"/>
            <a:pathLst>
              <a:path w="6910747" h="7678608" extrusionOk="0">
                <a:moveTo>
                  <a:pt x="0" y="0"/>
                </a:moveTo>
                <a:lnTo>
                  <a:pt x="6910747" y="0"/>
                </a:lnTo>
                <a:lnTo>
                  <a:pt x="6910747" y="7678608"/>
                </a:lnTo>
                <a:lnTo>
                  <a:pt x="0" y="76786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4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생성형 AI 활용 과제 배부 방법</a:t>
            </a:r>
            <a:endParaRPr/>
          </a:p>
        </p:txBody>
      </p:sp>
      <p:sp>
        <p:nvSpPr>
          <p:cNvPr id="300" name="Google Shape;300;p14"/>
          <p:cNvSpPr txBox="1"/>
          <p:nvPr/>
        </p:nvSpPr>
        <p:spPr>
          <a:xfrm>
            <a:off x="8507589" y="2260739"/>
            <a:ext cx="8959670" cy="6027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1.주제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  <a:buSzPts val="4160"/>
            </a:pP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미래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편지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내용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파악하기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2.목표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  <a:buSzPts val="4160"/>
            </a:pP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인공지능을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활용하여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미래에서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온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편지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내용을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분석하여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봅시다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.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3.활용할 LLM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기능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선택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  <a:buSzPts val="4160"/>
            </a:pP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아이디어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생성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4.프롬프트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제어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설정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  -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자유모드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(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추천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)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</p:txBody>
      </p:sp>
      <p:sp>
        <p:nvSpPr>
          <p:cNvPr id="301" name="Google Shape;301;p14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5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5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5"/>
          <p:cNvSpPr/>
          <p:nvPr/>
        </p:nvSpPr>
        <p:spPr>
          <a:xfrm>
            <a:off x="856888" y="2132562"/>
            <a:ext cx="16484855" cy="3420607"/>
          </a:xfrm>
          <a:custGeom>
            <a:avLst/>
            <a:gdLst/>
            <a:ahLst/>
            <a:cxnLst/>
            <a:rect l="l" t="t" r="r" b="b"/>
            <a:pathLst>
              <a:path w="16484855" h="3420607" extrusionOk="0">
                <a:moveTo>
                  <a:pt x="0" y="0"/>
                </a:moveTo>
                <a:lnTo>
                  <a:pt x="16484855" y="0"/>
                </a:lnTo>
                <a:lnTo>
                  <a:pt x="16484855" y="3420607"/>
                </a:lnTo>
                <a:lnTo>
                  <a:pt x="0" y="34206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5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프롬프트 작성 방법 안내</a:t>
            </a:r>
            <a:endParaRPr/>
          </a:p>
        </p:txBody>
      </p:sp>
      <p:sp>
        <p:nvSpPr>
          <p:cNvPr id="315" name="Google Shape;315;p15"/>
          <p:cNvSpPr txBox="1"/>
          <p:nvPr/>
        </p:nvSpPr>
        <p:spPr>
          <a:xfrm>
            <a:off x="883984" y="6028938"/>
            <a:ext cx="16457759" cy="3348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미래에서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온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전체를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그대로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붙여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넣어요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3200" dirty="0"/>
          </a:p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인공지능에게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해결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방법이나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조언은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묻지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않아요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3200" dirty="0"/>
          </a:p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편지를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사람의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상황과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감정만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정리해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달라고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요청해요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3200" dirty="0"/>
          </a:p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인공지능의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답은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정답이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아니라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비교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자료로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사용해요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3200" dirty="0"/>
          </a:p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느낀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감정과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같은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점·다른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점을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찾아보는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것이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목적이에요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3200" dirty="0"/>
          </a:p>
        </p:txBody>
      </p:sp>
      <p:sp>
        <p:nvSpPr>
          <p:cNvPr id="316" name="Google Shape;316;p15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6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6"/>
          <p:cNvSpPr/>
          <p:nvPr/>
        </p:nvSpPr>
        <p:spPr>
          <a:xfrm>
            <a:off x="815940" y="1917926"/>
            <a:ext cx="13301337" cy="3225574"/>
          </a:xfrm>
          <a:custGeom>
            <a:avLst/>
            <a:gdLst/>
            <a:ahLst/>
            <a:cxnLst/>
            <a:rect l="l" t="t" r="r" b="b"/>
            <a:pathLst>
              <a:path w="13301337" h="3225574" extrusionOk="0">
                <a:moveTo>
                  <a:pt x="0" y="0"/>
                </a:moveTo>
                <a:lnTo>
                  <a:pt x="13301337" y="0"/>
                </a:lnTo>
                <a:lnTo>
                  <a:pt x="13301337" y="3225574"/>
                </a:lnTo>
                <a:lnTo>
                  <a:pt x="0" y="32255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6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프롬프트 예시문</a:t>
            </a:r>
            <a:endParaRPr/>
          </a:p>
        </p:txBody>
      </p:sp>
      <p:sp>
        <p:nvSpPr>
          <p:cNvPr id="330" name="Google Shape;330;p16"/>
          <p:cNvSpPr txBox="1"/>
          <p:nvPr/>
        </p:nvSpPr>
        <p:spPr>
          <a:xfrm>
            <a:off x="815940" y="5510888"/>
            <a:ext cx="16457759" cy="4018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1.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편지를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사람이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처한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상황을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2문장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이내로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정리해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줘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.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2.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편지에서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느껴지는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감정을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단어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3개로만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제시해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줘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.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3.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주의할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점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 -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해결책이나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조언은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절대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않기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.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 -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판단하거나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평가하지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않기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.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  <a:p>
            <a:pPr algn="just">
              <a:lnSpc>
                <a:spcPct val="135985"/>
              </a:lnSpc>
            </a:pP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 -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차분하고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객관적으로만</a:t>
            </a:r>
            <a:r>
              <a:rPr lang="en-US" sz="3200" dirty="0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DE59"/>
                </a:solidFill>
                <a:latin typeface="Malgun Gothic"/>
                <a:ea typeface="Malgun Gothic"/>
                <a:sym typeface="Malgun Gothic"/>
              </a:rPr>
              <a:t>정리하기</a:t>
            </a:r>
            <a:endParaRPr sz="3200" dirty="0">
              <a:solidFill>
                <a:srgbClr val="FFDE59"/>
              </a:solidFill>
              <a:latin typeface="Malgun Gothic"/>
              <a:ea typeface="Malgun Gothic"/>
            </a:endParaRPr>
          </a:p>
        </p:txBody>
      </p:sp>
      <p:sp>
        <p:nvSpPr>
          <p:cNvPr id="331" name="Google Shape;331;p16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7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7"/>
          <p:cNvSpPr/>
          <p:nvPr/>
        </p:nvSpPr>
        <p:spPr>
          <a:xfrm>
            <a:off x="856888" y="2016043"/>
            <a:ext cx="16515992" cy="4149643"/>
          </a:xfrm>
          <a:custGeom>
            <a:avLst/>
            <a:gdLst/>
            <a:ahLst/>
            <a:cxnLst/>
            <a:rect l="l" t="t" r="r" b="b"/>
            <a:pathLst>
              <a:path w="16515992" h="4149643" extrusionOk="0">
                <a:moveTo>
                  <a:pt x="0" y="0"/>
                </a:moveTo>
                <a:lnTo>
                  <a:pt x="16515992" y="0"/>
                </a:lnTo>
                <a:lnTo>
                  <a:pt x="16515992" y="4149643"/>
                </a:lnTo>
                <a:lnTo>
                  <a:pt x="0" y="41496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7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금지할 주제</a:t>
            </a:r>
            <a:endParaRPr/>
          </a:p>
        </p:txBody>
      </p:sp>
      <p:sp>
        <p:nvSpPr>
          <p:cNvPr id="345" name="Google Shape;345;p17"/>
          <p:cNvSpPr txBox="1"/>
          <p:nvPr/>
        </p:nvSpPr>
        <p:spPr>
          <a:xfrm>
            <a:off x="915125" y="6632411"/>
            <a:ext cx="16344175" cy="701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5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31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해결 방법 제시, 행동 지시, 조언, 평가·판단하는 표현,  훈계하는 말투</a:t>
            </a:r>
            <a:endParaRPr/>
          </a:p>
        </p:txBody>
      </p:sp>
      <p:sp>
        <p:nvSpPr>
          <p:cNvPr id="346" name="Google Shape;346;p17"/>
          <p:cNvSpPr txBox="1"/>
          <p:nvPr/>
        </p:nvSpPr>
        <p:spPr>
          <a:xfrm>
            <a:off x="11730338" y="7819880"/>
            <a:ext cx="5736969" cy="686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b="1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입력 후 ‘다음으로’ 클릭</a:t>
            </a:r>
            <a:endParaRPr/>
          </a:p>
        </p:txBody>
      </p:sp>
      <p:sp>
        <p:nvSpPr>
          <p:cNvPr id="347" name="Google Shape;347;p17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8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815940" y="2018595"/>
            <a:ext cx="8640600" cy="5843206"/>
          </a:xfrm>
          <a:custGeom>
            <a:avLst/>
            <a:gdLst/>
            <a:ahLst/>
            <a:cxnLst/>
            <a:rect l="l" t="t" r="r" b="b"/>
            <a:pathLst>
              <a:path w="8640600" h="5843206" extrusionOk="0">
                <a:moveTo>
                  <a:pt x="0" y="0"/>
                </a:moveTo>
                <a:lnTo>
                  <a:pt x="8640600" y="0"/>
                </a:lnTo>
                <a:lnTo>
                  <a:pt x="8640600" y="5843206"/>
                </a:lnTo>
                <a:lnTo>
                  <a:pt x="0" y="58432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14741845" y="4310356"/>
            <a:ext cx="3386332" cy="3055134"/>
          </a:xfrm>
          <a:custGeom>
            <a:avLst/>
            <a:gdLst/>
            <a:ahLst/>
            <a:cxnLst/>
            <a:rect l="l" t="t" r="r" b="b"/>
            <a:pathLst>
              <a:path w="3386332" h="3055134" extrusionOk="0">
                <a:moveTo>
                  <a:pt x="0" y="0"/>
                </a:moveTo>
                <a:lnTo>
                  <a:pt x="3386332" y="0"/>
                </a:lnTo>
                <a:lnTo>
                  <a:pt x="3386332" y="3055134"/>
                </a:lnTo>
                <a:lnTo>
                  <a:pt x="0" y="30551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8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배부 대상 설정</a:t>
            </a:r>
            <a:endParaRPr/>
          </a:p>
        </p:txBody>
      </p:sp>
      <p:sp>
        <p:nvSpPr>
          <p:cNvPr id="362" name="Google Shape;362;p18"/>
          <p:cNvSpPr txBox="1"/>
          <p:nvPr/>
        </p:nvSpPr>
        <p:spPr>
          <a:xfrm>
            <a:off x="10045004" y="5254523"/>
            <a:ext cx="7900559" cy="274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과제 시작일 선택</a:t>
            </a:r>
            <a:endParaRPr/>
          </a:p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 - 지금 시작하기</a:t>
            </a:r>
            <a:endParaRPr/>
          </a:p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  - 예약하기</a:t>
            </a:r>
            <a:endParaRPr/>
          </a:p>
          <a:p>
            <a:pPr marL="0" marR="0" lvl="0" indent="0" algn="just" rtl="0">
              <a:lnSpc>
                <a:spcPct val="136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59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(날짜와 시간을 선택할 수 있습니다.)</a:t>
            </a:r>
            <a:endParaRPr/>
          </a:p>
        </p:txBody>
      </p:sp>
      <p:sp>
        <p:nvSpPr>
          <p:cNvPr id="363" name="Google Shape;363;p18"/>
          <p:cNvSpPr txBox="1"/>
          <p:nvPr/>
        </p:nvSpPr>
        <p:spPr>
          <a:xfrm>
            <a:off x="10045004" y="4253206"/>
            <a:ext cx="7648007" cy="686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배부할 클래스 선택</a:t>
            </a:r>
            <a:endParaRPr/>
          </a:p>
        </p:txBody>
      </p:sp>
      <p:sp>
        <p:nvSpPr>
          <p:cNvPr id="364" name="Google Shape;364;p18"/>
          <p:cNvSpPr txBox="1"/>
          <p:nvPr/>
        </p:nvSpPr>
        <p:spPr>
          <a:xfrm>
            <a:off x="10045004" y="3253982"/>
            <a:ext cx="7648007" cy="686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과제명 쓰기</a:t>
            </a:r>
            <a:endParaRPr/>
          </a:p>
        </p:txBody>
      </p:sp>
      <p:sp>
        <p:nvSpPr>
          <p:cNvPr id="365" name="Google Shape;365;p18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9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9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9"/>
          <p:cNvSpPr/>
          <p:nvPr/>
        </p:nvSpPr>
        <p:spPr>
          <a:xfrm>
            <a:off x="734619" y="2099223"/>
            <a:ext cx="10789715" cy="5812959"/>
          </a:xfrm>
          <a:custGeom>
            <a:avLst/>
            <a:gdLst/>
            <a:ahLst/>
            <a:cxnLst/>
            <a:rect l="l" t="t" r="r" b="b"/>
            <a:pathLst>
              <a:path w="10789715" h="5812959" extrusionOk="0">
                <a:moveTo>
                  <a:pt x="0" y="0"/>
                </a:moveTo>
                <a:lnTo>
                  <a:pt x="10789716" y="0"/>
                </a:lnTo>
                <a:lnTo>
                  <a:pt x="10789716" y="5812960"/>
                </a:lnTo>
                <a:lnTo>
                  <a:pt x="0" y="5812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9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과제  목록 확인하기</a:t>
            </a:r>
            <a:endParaRPr/>
          </a:p>
        </p:txBody>
      </p:sp>
      <p:sp>
        <p:nvSpPr>
          <p:cNvPr id="379" name="Google Shape;379;p19"/>
          <p:cNvSpPr txBox="1"/>
          <p:nvPr/>
        </p:nvSpPr>
        <p:spPr>
          <a:xfrm>
            <a:off x="734619" y="8395738"/>
            <a:ext cx="17312183" cy="657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64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상세보기를 누르면 진행현황과 실시간 모니터링 기능을 사용할 수 있습니다.</a:t>
            </a:r>
            <a:endParaRPr/>
          </a:p>
        </p:txBody>
      </p:sp>
      <p:sp>
        <p:nvSpPr>
          <p:cNvPr id="380" name="Google Shape;380;p19"/>
          <p:cNvSpPr txBox="1"/>
          <p:nvPr/>
        </p:nvSpPr>
        <p:spPr>
          <a:xfrm>
            <a:off x="11832698" y="6386399"/>
            <a:ext cx="6179865" cy="129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60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25">
                <a:solidFill>
                  <a:srgbClr val="FFDE59"/>
                </a:solidFill>
                <a:latin typeface="Malgun Gothic"/>
                <a:ea typeface="Malgun Gothic"/>
                <a:cs typeface="Malgun Gothic"/>
                <a:sym typeface="Malgun Gothic"/>
              </a:rPr>
              <a:t>배부한 과제는 과제목록에서 확인할 수 있습니다.</a:t>
            </a:r>
            <a:endParaRPr/>
          </a:p>
        </p:txBody>
      </p:sp>
      <p:sp>
        <p:nvSpPr>
          <p:cNvPr id="381" name="Google Shape;381;p19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0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0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0"/>
          <p:cNvSpPr/>
          <p:nvPr/>
        </p:nvSpPr>
        <p:spPr>
          <a:xfrm>
            <a:off x="856888" y="2213883"/>
            <a:ext cx="9794252" cy="3525931"/>
          </a:xfrm>
          <a:custGeom>
            <a:avLst/>
            <a:gdLst/>
            <a:ahLst/>
            <a:cxnLst/>
            <a:rect l="l" t="t" r="r" b="b"/>
            <a:pathLst>
              <a:path w="9794252" h="3525931" extrusionOk="0">
                <a:moveTo>
                  <a:pt x="0" y="0"/>
                </a:moveTo>
                <a:lnTo>
                  <a:pt x="9794252" y="0"/>
                </a:lnTo>
                <a:lnTo>
                  <a:pt x="9794252" y="3525930"/>
                </a:lnTo>
                <a:lnTo>
                  <a:pt x="0" y="3525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0"/>
          <p:cNvSpPr txBox="1"/>
          <p:nvPr/>
        </p:nvSpPr>
        <p:spPr>
          <a:xfrm>
            <a:off x="856888" y="585406"/>
            <a:ext cx="16795308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전개_활동1: 미래 편지 내용 파악하기(인공지능 활용)</a:t>
            </a:r>
            <a:endParaRPr/>
          </a:p>
        </p:txBody>
      </p:sp>
      <p:sp>
        <p:nvSpPr>
          <p:cNvPr id="395" name="Google Shape;395;p20"/>
          <p:cNvSpPr txBox="1"/>
          <p:nvPr/>
        </p:nvSpPr>
        <p:spPr>
          <a:xfrm>
            <a:off x="7095500" y="6006513"/>
            <a:ext cx="7648007" cy="686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5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시작하기 클릭!</a:t>
            </a:r>
            <a:endParaRPr/>
          </a:p>
        </p:txBody>
      </p:sp>
      <p:sp>
        <p:nvSpPr>
          <p:cNvPr id="396" name="Google Shape;396;p20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1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1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1"/>
          <p:cNvSpPr/>
          <p:nvPr/>
        </p:nvSpPr>
        <p:spPr>
          <a:xfrm>
            <a:off x="856888" y="2019485"/>
            <a:ext cx="8378669" cy="7750269"/>
          </a:xfrm>
          <a:custGeom>
            <a:avLst/>
            <a:gdLst/>
            <a:ahLst/>
            <a:cxnLst/>
            <a:rect l="l" t="t" r="r" b="b"/>
            <a:pathLst>
              <a:path w="8378669" h="7750269" extrusionOk="0">
                <a:moveTo>
                  <a:pt x="0" y="0"/>
                </a:moveTo>
                <a:lnTo>
                  <a:pt x="8378669" y="0"/>
                </a:lnTo>
                <a:lnTo>
                  <a:pt x="8378669" y="7750269"/>
                </a:lnTo>
                <a:lnTo>
                  <a:pt x="0" y="77502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1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전개_활동1: 미래 편지 내용 파악하기(인공지능 활용)</a:t>
            </a:r>
            <a:endParaRPr/>
          </a:p>
        </p:txBody>
      </p:sp>
      <p:sp>
        <p:nvSpPr>
          <p:cNvPr id="410" name="Google Shape;410;p21"/>
          <p:cNvSpPr txBox="1"/>
          <p:nvPr/>
        </p:nvSpPr>
        <p:spPr>
          <a:xfrm>
            <a:off x="9485671" y="5275470"/>
            <a:ext cx="8428900" cy="6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 내용 전체를 그대로 붙여넣기</a:t>
            </a:r>
            <a:endParaRPr/>
          </a:p>
        </p:txBody>
      </p:sp>
      <p:sp>
        <p:nvSpPr>
          <p:cNvPr id="411" name="Google Shape;411;p21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2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2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2"/>
          <p:cNvSpPr/>
          <p:nvPr/>
        </p:nvSpPr>
        <p:spPr>
          <a:xfrm>
            <a:off x="732146" y="2273960"/>
            <a:ext cx="6794144" cy="5739081"/>
          </a:xfrm>
          <a:custGeom>
            <a:avLst/>
            <a:gdLst/>
            <a:ahLst/>
            <a:cxnLst/>
            <a:rect l="l" t="t" r="r" b="b"/>
            <a:pathLst>
              <a:path w="6794144" h="5739081" extrusionOk="0">
                <a:moveTo>
                  <a:pt x="0" y="0"/>
                </a:moveTo>
                <a:lnTo>
                  <a:pt x="6794144" y="0"/>
                </a:lnTo>
                <a:lnTo>
                  <a:pt x="6794144" y="5739080"/>
                </a:lnTo>
                <a:lnTo>
                  <a:pt x="0" y="5739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2"/>
          <p:cNvSpPr txBox="1"/>
          <p:nvPr/>
        </p:nvSpPr>
        <p:spPr>
          <a:xfrm>
            <a:off x="856888" y="585406"/>
            <a:ext cx="1716125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전개_활동1: 미래 편지 내용 파악하기(인공지능 활용)</a:t>
            </a:r>
            <a:endParaRPr/>
          </a:p>
        </p:txBody>
      </p:sp>
      <p:sp>
        <p:nvSpPr>
          <p:cNvPr id="425" name="Google Shape;425;p22"/>
          <p:cNvSpPr txBox="1"/>
          <p:nvPr/>
        </p:nvSpPr>
        <p:spPr>
          <a:xfrm>
            <a:off x="8049004" y="1947934"/>
            <a:ext cx="9418255" cy="689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인공지능이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답변한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내용과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내가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느낀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감정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비슷한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점이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무엇이었나요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sz="1050"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-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공통점을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찾아봅시다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1050"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2.인공지능의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표현과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조금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다르다고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느낀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부분은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무엇이며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왜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그렇게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생각하나요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sz="1050"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-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차이점과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생각의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근거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말하기</a:t>
            </a:r>
            <a:endParaRPr sz="1050" dirty="0"/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3.인공지능의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정리와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생각을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함께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비교하면서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편지를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더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잘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이해하게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된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점은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무엇일까요</a:t>
            </a:r>
            <a:r>
              <a:rPr lang="en-US" sz="32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sz="1050" dirty="0"/>
          </a:p>
        </p:txBody>
      </p:sp>
      <p:sp>
        <p:nvSpPr>
          <p:cNvPr id="426" name="Google Shape;426;p22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3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3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3"/>
          <p:cNvSpPr/>
          <p:nvPr/>
        </p:nvSpPr>
        <p:spPr>
          <a:xfrm>
            <a:off x="7799236" y="2905109"/>
            <a:ext cx="9459985" cy="6067011"/>
          </a:xfrm>
          <a:custGeom>
            <a:avLst/>
            <a:gdLst/>
            <a:ahLst/>
            <a:cxnLst/>
            <a:rect l="l" t="t" r="r" b="b"/>
            <a:pathLst>
              <a:path w="10944034" h="7018782" extrusionOk="0">
                <a:moveTo>
                  <a:pt x="0" y="381254"/>
                </a:moveTo>
                <a:cubicBezTo>
                  <a:pt x="0" y="170688"/>
                  <a:pt x="304014" y="0"/>
                  <a:pt x="679054" y="0"/>
                </a:cubicBezTo>
                <a:lnTo>
                  <a:pt x="10264980" y="0"/>
                </a:lnTo>
                <a:cubicBezTo>
                  <a:pt x="10640021" y="0"/>
                  <a:pt x="10944034" y="170688"/>
                  <a:pt x="10944034" y="381254"/>
                </a:cubicBezTo>
                <a:lnTo>
                  <a:pt x="10944034" y="6637528"/>
                </a:lnTo>
                <a:cubicBezTo>
                  <a:pt x="10944034" y="6848094"/>
                  <a:pt x="10640021" y="7018782"/>
                  <a:pt x="10264980" y="7018782"/>
                </a:cubicBezTo>
                <a:lnTo>
                  <a:pt x="679054" y="7018782"/>
                </a:lnTo>
                <a:cubicBezTo>
                  <a:pt x="304014" y="7018782"/>
                  <a:pt x="0" y="6848094"/>
                  <a:pt x="0" y="6637528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3"/>
          <p:cNvSpPr txBox="1"/>
          <p:nvPr/>
        </p:nvSpPr>
        <p:spPr>
          <a:xfrm>
            <a:off x="9778468" y="3512739"/>
            <a:ext cx="7688791" cy="5070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1.편지를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쓴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사람이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우리에게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무엇을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묻고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있는지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생각해봅시다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dirty="0"/>
          </a:p>
          <a:p>
            <a:pPr marL="0" marR="0" lvl="0" indent="0" algn="just" rtl="0">
              <a:lnSpc>
                <a:spcPct val="13199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3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- ‘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왜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’, ‘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어떻게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’, ‘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우리는’으로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시작하는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질문을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모둠별로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만들어봅시다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dirty="0"/>
          </a:p>
        </p:txBody>
      </p:sp>
      <p:sp>
        <p:nvSpPr>
          <p:cNvPr id="442" name="Google Shape;442;p23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전개_활동2: 미래 편지가 던지는 질문 찾기(모둠토의)</a:t>
            </a:r>
            <a:endParaRPr/>
          </a:p>
        </p:txBody>
      </p:sp>
      <p:sp>
        <p:nvSpPr>
          <p:cNvPr id="443" name="Google Shape;443;p23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18;p9">
            <a:extLst>
              <a:ext uri="{FF2B5EF4-FFF2-40B4-BE49-F238E27FC236}">
                <a16:creationId xmlns:a16="http://schemas.microsoft.com/office/drawing/2014/main" id="{0E9DF11F-6284-F92A-D91D-32887F81A7EC}"/>
              </a:ext>
            </a:extLst>
          </p:cNvPr>
          <p:cNvSpPr/>
          <p:nvPr/>
        </p:nvSpPr>
        <p:spPr>
          <a:xfrm>
            <a:off x="856888" y="2234295"/>
            <a:ext cx="8287112" cy="7339135"/>
          </a:xfrm>
          <a:custGeom>
            <a:avLst/>
            <a:gdLst/>
            <a:ahLst/>
            <a:cxnLst/>
            <a:rect l="l" t="t" r="r" b="b"/>
            <a:pathLst>
              <a:path w="6119004" h="7339135" extrusionOk="0">
                <a:moveTo>
                  <a:pt x="0" y="0"/>
                </a:moveTo>
                <a:lnTo>
                  <a:pt x="6119004" y="0"/>
                </a:lnTo>
                <a:lnTo>
                  <a:pt x="6119004" y="7339135"/>
                </a:lnTo>
                <a:lnTo>
                  <a:pt x="0" y="73391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20;p9">
            <a:extLst>
              <a:ext uri="{FF2B5EF4-FFF2-40B4-BE49-F238E27FC236}">
                <a16:creationId xmlns:a16="http://schemas.microsoft.com/office/drawing/2014/main" id="{23F2A8F7-1BF4-22B0-5C40-C78594475D29}"/>
              </a:ext>
            </a:extLst>
          </p:cNvPr>
          <p:cNvSpPr txBox="1"/>
          <p:nvPr/>
        </p:nvSpPr>
        <p:spPr>
          <a:xfrm>
            <a:off x="1283318" y="2758155"/>
            <a:ext cx="7445046" cy="620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2045년,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미래에서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온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안녕하세요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저는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2045년에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6학년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김민준이에요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도시는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여름이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아주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길어졌어요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낮에는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너무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더워서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밖에서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없어요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심지어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학교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운동장도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자주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사용하지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못해요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어른들은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“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예전에는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시원해서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점심시간에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마음껏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놀았어”라고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말씀해주셨어요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endParaRPr sz="2800"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그래서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말을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들을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때마다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궁금해졌어요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 2026년에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여러분은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어떻게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있나요</a:t>
            </a:r>
            <a:r>
              <a:rPr lang="en-US" sz="280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sz="2800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4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4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4"/>
          <p:cNvSpPr/>
          <p:nvPr/>
        </p:nvSpPr>
        <p:spPr>
          <a:xfrm>
            <a:off x="714453" y="2132562"/>
            <a:ext cx="16757477" cy="3613839"/>
          </a:xfrm>
          <a:custGeom>
            <a:avLst/>
            <a:gdLst/>
            <a:ahLst/>
            <a:cxnLst/>
            <a:rect l="l" t="t" r="r" b="b"/>
            <a:pathLst>
              <a:path w="19386331" h="4180765" extrusionOk="0">
                <a:moveTo>
                  <a:pt x="0" y="227095"/>
                </a:moveTo>
                <a:cubicBezTo>
                  <a:pt x="0" y="101671"/>
                  <a:pt x="538531" y="0"/>
                  <a:pt x="1202881" y="0"/>
                </a:cubicBezTo>
                <a:lnTo>
                  <a:pt x="18183451" y="0"/>
                </a:lnTo>
                <a:cubicBezTo>
                  <a:pt x="18847800" y="0"/>
                  <a:pt x="19386331" y="101671"/>
                  <a:pt x="19386331" y="227095"/>
                </a:cubicBezTo>
                <a:lnTo>
                  <a:pt x="19386331" y="3953669"/>
                </a:lnTo>
                <a:cubicBezTo>
                  <a:pt x="19386331" y="4079094"/>
                  <a:pt x="18847800" y="4180765"/>
                  <a:pt x="18183451" y="4180765"/>
                </a:cubicBezTo>
                <a:lnTo>
                  <a:pt x="1202881" y="4180765"/>
                </a:lnTo>
                <a:cubicBezTo>
                  <a:pt x="538531" y="4180764"/>
                  <a:pt x="0" y="4079093"/>
                  <a:pt x="0" y="3953669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4"/>
          <p:cNvSpPr/>
          <p:nvPr/>
        </p:nvSpPr>
        <p:spPr>
          <a:xfrm>
            <a:off x="6987189" y="6267384"/>
            <a:ext cx="10272111" cy="3109721"/>
          </a:xfrm>
          <a:custGeom>
            <a:avLst/>
            <a:gdLst/>
            <a:ahLst/>
            <a:cxnLst/>
            <a:rect l="l" t="t" r="r" b="b"/>
            <a:pathLst>
              <a:path w="10272111" h="3109721" extrusionOk="0">
                <a:moveTo>
                  <a:pt x="0" y="0"/>
                </a:moveTo>
                <a:lnTo>
                  <a:pt x="10272111" y="0"/>
                </a:lnTo>
                <a:lnTo>
                  <a:pt x="10272111" y="3109721"/>
                </a:lnTo>
                <a:lnTo>
                  <a:pt x="0" y="31097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4"/>
          <p:cNvSpPr txBox="1"/>
          <p:nvPr/>
        </p:nvSpPr>
        <p:spPr>
          <a:xfrm>
            <a:off x="908168" y="2691659"/>
            <a:ext cx="16093461" cy="2505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98167" marR="0" lvl="1" indent="-449083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60"/>
              <a:buFont typeface="Malgun Gothic"/>
              <a:buAutoNum type="arabicPeriod"/>
            </a:pPr>
            <a:r>
              <a:rPr lang="en-US" sz="416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생성형 인공지능에게 요청하기</a:t>
            </a:r>
            <a:endParaRPr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   - 편지를 받는 6학년 학생이 스스로 깊게 생각할 수 있도록 </a:t>
            </a:r>
            <a:endParaRPr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도와주는 질문을 만들도록 요청해봅시다.</a:t>
            </a:r>
            <a:endParaRPr/>
          </a:p>
        </p:txBody>
      </p:sp>
      <p:sp>
        <p:nvSpPr>
          <p:cNvPr id="458" name="Google Shape;458;p24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전개_활동2: 미래 편지가 던지는 질문 찾기(AI 활용)</a:t>
            </a:r>
            <a:endParaRPr/>
          </a:p>
        </p:txBody>
      </p:sp>
      <p:sp>
        <p:nvSpPr>
          <p:cNvPr id="459" name="Google Shape;459;p24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5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5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5"/>
          <p:cNvSpPr/>
          <p:nvPr/>
        </p:nvSpPr>
        <p:spPr>
          <a:xfrm>
            <a:off x="714453" y="2132562"/>
            <a:ext cx="16752714" cy="1794988"/>
          </a:xfrm>
          <a:custGeom>
            <a:avLst/>
            <a:gdLst/>
            <a:ahLst/>
            <a:cxnLst/>
            <a:rect l="l" t="t" r="r" b="b"/>
            <a:pathLst>
              <a:path w="20455342" h="2191710" extrusionOk="0">
                <a:moveTo>
                  <a:pt x="0" y="119052"/>
                </a:moveTo>
                <a:cubicBezTo>
                  <a:pt x="0" y="53300"/>
                  <a:pt x="568227" y="0"/>
                  <a:pt x="1269211" y="0"/>
                </a:cubicBezTo>
                <a:lnTo>
                  <a:pt x="19186133" y="0"/>
                </a:lnTo>
                <a:cubicBezTo>
                  <a:pt x="19887115" y="0"/>
                  <a:pt x="20455342" y="53300"/>
                  <a:pt x="20455342" y="119052"/>
                </a:cubicBezTo>
                <a:lnTo>
                  <a:pt x="20455342" y="2072659"/>
                </a:lnTo>
                <a:cubicBezTo>
                  <a:pt x="20455342" y="2138411"/>
                  <a:pt x="19887115" y="2191710"/>
                  <a:pt x="19186133" y="2191710"/>
                </a:cubicBezTo>
                <a:lnTo>
                  <a:pt x="1269211" y="2191710"/>
                </a:lnTo>
                <a:cubicBezTo>
                  <a:pt x="568227" y="2191710"/>
                  <a:pt x="0" y="2138411"/>
                  <a:pt x="0" y="2072659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5"/>
          <p:cNvSpPr/>
          <p:nvPr/>
        </p:nvSpPr>
        <p:spPr>
          <a:xfrm>
            <a:off x="6785497" y="4584778"/>
            <a:ext cx="10473803" cy="4483458"/>
          </a:xfrm>
          <a:custGeom>
            <a:avLst/>
            <a:gdLst/>
            <a:ahLst/>
            <a:cxnLst/>
            <a:rect l="l" t="t" r="r" b="b"/>
            <a:pathLst>
              <a:path w="10473803" h="4483458" extrusionOk="0">
                <a:moveTo>
                  <a:pt x="0" y="0"/>
                </a:moveTo>
                <a:lnTo>
                  <a:pt x="10473803" y="0"/>
                </a:lnTo>
                <a:lnTo>
                  <a:pt x="10473803" y="4483458"/>
                </a:lnTo>
                <a:lnTo>
                  <a:pt x="0" y="4483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5"/>
          <p:cNvSpPr txBox="1"/>
          <p:nvPr/>
        </p:nvSpPr>
        <p:spPr>
          <a:xfrm>
            <a:off x="908168" y="2691659"/>
            <a:ext cx="16093461" cy="6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98167" marR="0" lvl="1" indent="-449083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60"/>
              <a:buFont typeface="Malgun Gothic"/>
              <a:buAutoNum type="arabicPeriod"/>
            </a:pPr>
            <a:r>
              <a:rPr lang="en-US" sz="416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인공지능 답변 예시</a:t>
            </a:r>
            <a:endParaRPr/>
          </a:p>
        </p:txBody>
      </p:sp>
      <p:sp>
        <p:nvSpPr>
          <p:cNvPr id="474" name="Google Shape;474;p25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전개_활동2: 미래 편지가 던지는 질문 찾기(AI 활용)</a:t>
            </a:r>
            <a:endParaRPr/>
          </a:p>
        </p:txBody>
      </p:sp>
      <p:sp>
        <p:nvSpPr>
          <p:cNvPr id="475" name="Google Shape;475;p25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6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26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6"/>
          <p:cNvSpPr/>
          <p:nvPr/>
        </p:nvSpPr>
        <p:spPr>
          <a:xfrm>
            <a:off x="714453" y="2132562"/>
            <a:ext cx="16752714" cy="2364233"/>
          </a:xfrm>
          <a:custGeom>
            <a:avLst/>
            <a:gdLst/>
            <a:ahLst/>
            <a:cxnLst/>
            <a:rect l="l" t="t" r="r" b="b"/>
            <a:pathLst>
              <a:path w="20455342" h="2886767" extrusionOk="0">
                <a:moveTo>
                  <a:pt x="0" y="156807"/>
                </a:moveTo>
                <a:cubicBezTo>
                  <a:pt x="0" y="70203"/>
                  <a:pt x="568227" y="0"/>
                  <a:pt x="1269211" y="0"/>
                </a:cubicBezTo>
                <a:lnTo>
                  <a:pt x="19186133" y="0"/>
                </a:lnTo>
                <a:cubicBezTo>
                  <a:pt x="19887115" y="0"/>
                  <a:pt x="20455342" y="70203"/>
                  <a:pt x="20455342" y="156807"/>
                </a:cubicBezTo>
                <a:lnTo>
                  <a:pt x="20455342" y="2729961"/>
                </a:lnTo>
                <a:cubicBezTo>
                  <a:pt x="20455342" y="2816565"/>
                  <a:pt x="19887115" y="2886767"/>
                  <a:pt x="19186133" y="2886767"/>
                </a:cubicBezTo>
                <a:lnTo>
                  <a:pt x="1269211" y="2886767"/>
                </a:lnTo>
                <a:cubicBezTo>
                  <a:pt x="568227" y="2886767"/>
                  <a:pt x="0" y="2816565"/>
                  <a:pt x="0" y="2729961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6"/>
          <p:cNvSpPr txBox="1"/>
          <p:nvPr/>
        </p:nvSpPr>
        <p:spPr>
          <a:xfrm>
            <a:off x="856888" y="2695530"/>
            <a:ext cx="16093461" cy="124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98167" marR="0" lvl="1" indent="-449083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60"/>
              <a:buFont typeface="Malgun Gothic"/>
              <a:buAutoNum type="arabicPeriod"/>
            </a:pPr>
            <a:r>
              <a:rPr lang="en-US" sz="4160" b="0" i="0" u="none" strike="noStrike" cap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모둠에서 만든 질문과 인공지능이 만든 질문을 비교하며 더 답하고 싶은 질문을 선택합니다.</a:t>
            </a:r>
            <a:endParaRPr/>
          </a:p>
        </p:txBody>
      </p:sp>
      <p:sp>
        <p:nvSpPr>
          <p:cNvPr id="489" name="Google Shape;489;p26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전개_활동3: 미래 편지가 던지는 질문 찾기(비교하기)</a:t>
            </a:r>
            <a:endParaRPr/>
          </a:p>
        </p:txBody>
      </p:sp>
      <p:sp>
        <p:nvSpPr>
          <p:cNvPr id="490" name="Google Shape;490;p26"/>
          <p:cNvSpPr/>
          <p:nvPr/>
        </p:nvSpPr>
        <p:spPr>
          <a:xfrm>
            <a:off x="9090880" y="4944792"/>
            <a:ext cx="8517171" cy="3645894"/>
          </a:xfrm>
          <a:custGeom>
            <a:avLst/>
            <a:gdLst/>
            <a:ahLst/>
            <a:cxnLst/>
            <a:rect l="l" t="t" r="r" b="b"/>
            <a:pathLst>
              <a:path w="8517171" h="3645894" extrusionOk="0">
                <a:moveTo>
                  <a:pt x="0" y="0"/>
                </a:moveTo>
                <a:lnTo>
                  <a:pt x="8517170" y="0"/>
                </a:lnTo>
                <a:lnTo>
                  <a:pt x="8517170" y="3645894"/>
                </a:lnTo>
                <a:lnTo>
                  <a:pt x="0" y="36458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6"/>
          <p:cNvSpPr txBox="1"/>
          <p:nvPr/>
        </p:nvSpPr>
        <p:spPr>
          <a:xfrm>
            <a:off x="2954099" y="9072293"/>
            <a:ext cx="4722104" cy="6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모둠에서 만든 질문</a:t>
            </a:r>
            <a:endParaRPr/>
          </a:p>
        </p:txBody>
      </p:sp>
      <p:sp>
        <p:nvSpPr>
          <p:cNvPr id="492" name="Google Shape;492;p26"/>
          <p:cNvSpPr txBox="1"/>
          <p:nvPr/>
        </p:nvSpPr>
        <p:spPr>
          <a:xfrm>
            <a:off x="679950" y="4924267"/>
            <a:ext cx="7832526" cy="4794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00797" marR="0" lvl="1" indent="-350397" algn="just" rtl="0">
              <a:lnSpc>
                <a:spcPct val="120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45"/>
              <a:buFont typeface="Arial"/>
              <a:buChar char="•"/>
            </a:pP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민준이가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살고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있는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2045년의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하루는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지금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우리의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하루와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어떤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점이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다를까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dirty="0"/>
          </a:p>
          <a:p>
            <a:pPr marL="700797" marR="0" lvl="1" indent="-350397" algn="just" rtl="0">
              <a:lnSpc>
                <a:spcPct val="120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45"/>
              <a:buFont typeface="Arial"/>
              <a:buChar char="•"/>
            </a:pP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편지를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쓴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민준이는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우리에게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어떤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마음을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가장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전하고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싶었을까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dirty="0"/>
          </a:p>
          <a:p>
            <a:pPr marL="700797" marR="0" lvl="1" indent="-350397" algn="just" rtl="0">
              <a:lnSpc>
                <a:spcPct val="120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45"/>
              <a:buFont typeface="Arial"/>
              <a:buChar char="•"/>
            </a:pP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편지를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읽은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나는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지금의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생활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어떤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모습을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다시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생각해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보게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245" b="0" i="0" u="none" strike="noStrike" cap="none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되었을까</a:t>
            </a:r>
            <a:r>
              <a:rPr lang="en-US" sz="3245" b="0" i="0" u="none" strike="noStrike" cap="none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?</a:t>
            </a:r>
            <a:endParaRPr dirty="0"/>
          </a:p>
          <a:p>
            <a:pPr marL="0" marR="0" lvl="0" indent="0" algn="just" rtl="0">
              <a:lnSpc>
                <a:spcPct val="12003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45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93" name="Google Shape;493;p26"/>
          <p:cNvSpPr txBox="1"/>
          <p:nvPr/>
        </p:nvSpPr>
        <p:spPr>
          <a:xfrm>
            <a:off x="10897467" y="9048204"/>
            <a:ext cx="5264243" cy="6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인공지능이 만든 질문</a:t>
            </a:r>
            <a:endParaRPr/>
          </a:p>
        </p:txBody>
      </p:sp>
      <p:sp>
        <p:nvSpPr>
          <p:cNvPr id="494" name="Google Shape;494;p26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7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7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27"/>
          <p:cNvSpPr/>
          <p:nvPr/>
        </p:nvSpPr>
        <p:spPr>
          <a:xfrm>
            <a:off x="815940" y="2132562"/>
            <a:ext cx="16757477" cy="6839557"/>
          </a:xfrm>
          <a:custGeom>
            <a:avLst/>
            <a:gdLst/>
            <a:ahLst/>
            <a:cxnLst/>
            <a:rect l="l" t="t" r="r" b="b"/>
            <a:pathLst>
              <a:path w="19386331" h="7912523" extrusionOk="0">
                <a:moveTo>
                  <a:pt x="0" y="429801"/>
                </a:moveTo>
                <a:cubicBezTo>
                  <a:pt x="0" y="192423"/>
                  <a:pt x="538531" y="0"/>
                  <a:pt x="1202881" y="0"/>
                </a:cubicBezTo>
                <a:lnTo>
                  <a:pt x="18183451" y="0"/>
                </a:lnTo>
                <a:cubicBezTo>
                  <a:pt x="18847800" y="0"/>
                  <a:pt x="19386331" y="192423"/>
                  <a:pt x="19386331" y="429801"/>
                </a:cubicBezTo>
                <a:lnTo>
                  <a:pt x="19386331" y="7482722"/>
                </a:lnTo>
                <a:cubicBezTo>
                  <a:pt x="19386331" y="7720100"/>
                  <a:pt x="18847800" y="7912523"/>
                  <a:pt x="18183451" y="7912523"/>
                </a:cubicBezTo>
                <a:lnTo>
                  <a:pt x="1202881" y="7912523"/>
                </a:lnTo>
                <a:cubicBezTo>
                  <a:pt x="538531" y="7912522"/>
                  <a:pt x="0" y="7720099"/>
                  <a:pt x="0" y="7482722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27"/>
          <p:cNvSpPr txBox="1"/>
          <p:nvPr/>
        </p:nvSpPr>
        <p:spPr>
          <a:xfrm>
            <a:off x="1009656" y="2691659"/>
            <a:ext cx="16457603" cy="6145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1.모둠별로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가장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중요하다고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생각한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질문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1가지를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발표합니다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-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질문의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수준이나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표현을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서로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평가하지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않습니다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2.질문을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들으며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공통으로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등장하는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주제나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생각을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함께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4160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정리합니다</a:t>
            </a:r>
            <a:r>
              <a:rPr lang="en-US" sz="4160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.</a:t>
            </a:r>
            <a:endParaRPr dirty="0"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 dirty="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08" name="Google Shape;508;p27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전개_활동3: 핵심 질문 공유 및 의미 확장하기</a:t>
            </a:r>
            <a:endParaRPr/>
          </a:p>
        </p:txBody>
      </p:sp>
      <p:sp>
        <p:nvSpPr>
          <p:cNvPr id="509" name="Google Shape;509;p27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8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8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28"/>
          <p:cNvSpPr/>
          <p:nvPr/>
        </p:nvSpPr>
        <p:spPr>
          <a:xfrm>
            <a:off x="815940" y="2132562"/>
            <a:ext cx="16757477" cy="2299155"/>
          </a:xfrm>
          <a:custGeom>
            <a:avLst/>
            <a:gdLst/>
            <a:ahLst/>
            <a:cxnLst/>
            <a:rect l="l" t="t" r="r" b="b"/>
            <a:pathLst>
              <a:path w="19386331" h="2659838" extrusionOk="0">
                <a:moveTo>
                  <a:pt x="0" y="144480"/>
                </a:moveTo>
                <a:cubicBezTo>
                  <a:pt x="0" y="64684"/>
                  <a:pt x="538531" y="0"/>
                  <a:pt x="1202881" y="0"/>
                </a:cubicBezTo>
                <a:lnTo>
                  <a:pt x="18183451" y="0"/>
                </a:lnTo>
                <a:cubicBezTo>
                  <a:pt x="18847800" y="0"/>
                  <a:pt x="19386331" y="64684"/>
                  <a:pt x="19386331" y="144480"/>
                </a:cubicBezTo>
                <a:lnTo>
                  <a:pt x="19386331" y="2515358"/>
                </a:lnTo>
                <a:cubicBezTo>
                  <a:pt x="19386331" y="2595154"/>
                  <a:pt x="18847800" y="2659838"/>
                  <a:pt x="18183451" y="2659838"/>
                </a:cubicBezTo>
                <a:lnTo>
                  <a:pt x="1202881" y="2659838"/>
                </a:lnTo>
                <a:cubicBezTo>
                  <a:pt x="538531" y="2659837"/>
                  <a:pt x="0" y="2595153"/>
                  <a:pt x="0" y="2515358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28"/>
          <p:cNvSpPr txBox="1"/>
          <p:nvPr/>
        </p:nvSpPr>
        <p:spPr>
          <a:xfrm>
            <a:off x="1009656" y="2691659"/>
            <a:ext cx="16093461" cy="124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모둠별로 미래 편지를 읽으며 느낀 감정과 편지에서 나온 핵심 질문은 공유합니다.</a:t>
            </a:r>
            <a:endParaRPr/>
          </a:p>
        </p:txBody>
      </p:sp>
      <p:sp>
        <p:nvSpPr>
          <p:cNvPr id="523" name="Google Shape;523;p28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정리_ 미래 편지 탐구 내용 공유</a:t>
            </a:r>
            <a:endParaRPr/>
          </a:p>
        </p:txBody>
      </p:sp>
      <p:sp>
        <p:nvSpPr>
          <p:cNvPr id="524" name="Google Shape;524;p28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9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9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9"/>
          <p:cNvSpPr/>
          <p:nvPr/>
        </p:nvSpPr>
        <p:spPr>
          <a:xfrm>
            <a:off x="1028700" y="4179135"/>
            <a:ext cx="16757477" cy="2299155"/>
          </a:xfrm>
          <a:custGeom>
            <a:avLst/>
            <a:gdLst/>
            <a:ahLst/>
            <a:cxnLst/>
            <a:rect l="l" t="t" r="r" b="b"/>
            <a:pathLst>
              <a:path w="19386331" h="2659838" extrusionOk="0">
                <a:moveTo>
                  <a:pt x="0" y="144480"/>
                </a:moveTo>
                <a:cubicBezTo>
                  <a:pt x="0" y="64684"/>
                  <a:pt x="538531" y="0"/>
                  <a:pt x="1202881" y="0"/>
                </a:cubicBezTo>
                <a:lnTo>
                  <a:pt x="18183451" y="0"/>
                </a:lnTo>
                <a:cubicBezTo>
                  <a:pt x="18847800" y="0"/>
                  <a:pt x="19386331" y="64684"/>
                  <a:pt x="19386331" y="144480"/>
                </a:cubicBezTo>
                <a:lnTo>
                  <a:pt x="19386331" y="2515358"/>
                </a:lnTo>
                <a:cubicBezTo>
                  <a:pt x="19386331" y="2595154"/>
                  <a:pt x="18847800" y="2659838"/>
                  <a:pt x="18183451" y="2659838"/>
                </a:cubicBezTo>
                <a:lnTo>
                  <a:pt x="1202881" y="2659838"/>
                </a:lnTo>
                <a:cubicBezTo>
                  <a:pt x="538531" y="2659837"/>
                  <a:pt x="0" y="2595153"/>
                  <a:pt x="0" y="2515358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9"/>
          <p:cNvSpPr txBox="1"/>
          <p:nvPr/>
        </p:nvSpPr>
        <p:spPr>
          <a:xfrm>
            <a:off x="1222416" y="4614408"/>
            <a:ext cx="16093461" cy="153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미래의 문제를 해결하기보다 공감하고 질문을 발견하는 과정의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중요성에 대해 이야기해봅시다.</a:t>
            </a:r>
            <a:endParaRPr/>
          </a:p>
        </p:txBody>
      </p:sp>
      <p:sp>
        <p:nvSpPr>
          <p:cNvPr id="538" name="Google Shape;538;p29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정리_ 핵심 내용 정리 및 인공지능 활용 확인하기</a:t>
            </a:r>
            <a:endParaRPr/>
          </a:p>
        </p:txBody>
      </p:sp>
      <p:sp>
        <p:nvSpPr>
          <p:cNvPr id="539" name="Google Shape;539;p29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30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0" descr="폰트, 그래픽, 블랙, 타이포그래피이(가) 표시된 사진  AI 생성 콘텐츠는 정확하지 않을 수 있습니다."/>
          <p:cNvSpPr/>
          <p:nvPr/>
        </p:nvSpPr>
        <p:spPr>
          <a:xfrm>
            <a:off x="15402716" y="9377105"/>
            <a:ext cx="2064591" cy="392649"/>
          </a:xfrm>
          <a:custGeom>
            <a:avLst/>
            <a:gdLst/>
            <a:ahLst/>
            <a:cxnLst/>
            <a:rect l="l" t="t" r="r" b="b"/>
            <a:pathLst>
              <a:path w="2064591" h="392649" extrusionOk="0">
                <a:moveTo>
                  <a:pt x="0" y="0"/>
                </a:moveTo>
                <a:lnTo>
                  <a:pt x="2064591" y="0"/>
                </a:lnTo>
                <a:lnTo>
                  <a:pt x="2064591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0"/>
          <p:cNvSpPr/>
          <p:nvPr/>
        </p:nvSpPr>
        <p:spPr>
          <a:xfrm>
            <a:off x="815940" y="2132562"/>
            <a:ext cx="16757477" cy="7244531"/>
          </a:xfrm>
          <a:custGeom>
            <a:avLst/>
            <a:gdLst/>
            <a:ahLst/>
            <a:cxnLst/>
            <a:rect l="l" t="t" r="r" b="b"/>
            <a:pathLst>
              <a:path w="19386331" h="8381027" extrusionOk="0">
                <a:moveTo>
                  <a:pt x="0" y="455250"/>
                </a:moveTo>
                <a:cubicBezTo>
                  <a:pt x="0" y="203816"/>
                  <a:pt x="538531" y="0"/>
                  <a:pt x="1202881" y="0"/>
                </a:cubicBezTo>
                <a:lnTo>
                  <a:pt x="18183451" y="0"/>
                </a:lnTo>
                <a:cubicBezTo>
                  <a:pt x="18847800" y="0"/>
                  <a:pt x="19386331" y="203816"/>
                  <a:pt x="19386331" y="455250"/>
                </a:cubicBezTo>
                <a:lnTo>
                  <a:pt x="19386331" y="7925777"/>
                </a:lnTo>
                <a:cubicBezTo>
                  <a:pt x="19386331" y="8177211"/>
                  <a:pt x="18847800" y="8381027"/>
                  <a:pt x="18183451" y="8381027"/>
                </a:cubicBezTo>
                <a:lnTo>
                  <a:pt x="1202881" y="8381027"/>
                </a:lnTo>
                <a:cubicBezTo>
                  <a:pt x="538531" y="8381026"/>
                  <a:pt x="0" y="8177210"/>
                  <a:pt x="0" y="7925777"/>
                </a:cubicBezTo>
                <a:close/>
              </a:path>
            </a:pathLst>
          </a:custGeom>
          <a:solidFill>
            <a:srgbClr val="7D55F2">
              <a:alpha val="196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30"/>
          <p:cNvSpPr txBox="1"/>
          <p:nvPr/>
        </p:nvSpPr>
        <p:spPr>
          <a:xfrm>
            <a:off x="1009656" y="2691659"/>
            <a:ext cx="16093461" cy="439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다음 시간 안내</a:t>
            </a:r>
            <a:endParaRPr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오늘 발견한 질문에 대해 미래의 친구에게 답장을 쓰는 시간입니다.</a:t>
            </a:r>
            <a:endParaRPr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아직 답이 없어도 괜찮습니다.</a:t>
            </a:r>
            <a:endParaRPr/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6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6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개인정보보호를 위해 기기에서 클래스팅 로그아웃을 합니다.</a:t>
            </a:r>
            <a:endParaRPr/>
          </a:p>
        </p:txBody>
      </p:sp>
      <p:sp>
        <p:nvSpPr>
          <p:cNvPr id="553" name="Google Shape;553;p30"/>
          <p:cNvSpPr txBox="1"/>
          <p:nvPr/>
        </p:nvSpPr>
        <p:spPr>
          <a:xfrm>
            <a:off x="856888" y="585406"/>
            <a:ext cx="16144741" cy="88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정리_ 다음 차시 안내 및 수업 마무리</a:t>
            </a:r>
            <a:endParaRPr/>
          </a:p>
        </p:txBody>
      </p:sp>
      <p:sp>
        <p:nvSpPr>
          <p:cNvPr id="554" name="Google Shape;554;p30"/>
          <p:cNvSpPr/>
          <p:nvPr/>
        </p:nvSpPr>
        <p:spPr>
          <a:xfrm>
            <a:off x="820702" y="1790700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1213</Words>
  <Application>Microsoft Macintosh PowerPoint</Application>
  <PresentationFormat>사용자 지정</PresentationFormat>
  <Paragraphs>212</Paragraphs>
  <Slides>30</Slides>
  <Notes>30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4" baseType="lpstr">
      <vt:lpstr>Malgun Gothic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장 유진</cp:lastModifiedBy>
  <cp:revision>2</cp:revision>
  <dcterms:created xsi:type="dcterms:W3CDTF">2006-08-16T00:00:00Z</dcterms:created>
  <dcterms:modified xsi:type="dcterms:W3CDTF">2026-02-02T07:41:40Z</dcterms:modified>
</cp:coreProperties>
</file>